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9"/>
  </p:notesMasterIdLst>
  <p:sldIdLst>
    <p:sldId id="481" r:id="rId2"/>
    <p:sldId id="536" r:id="rId3"/>
    <p:sldId id="537" r:id="rId4"/>
    <p:sldId id="584" r:id="rId5"/>
    <p:sldId id="585" r:id="rId6"/>
    <p:sldId id="586" r:id="rId7"/>
    <p:sldId id="587" r:id="rId8"/>
    <p:sldId id="588" r:id="rId9"/>
    <p:sldId id="589" r:id="rId10"/>
    <p:sldId id="590" r:id="rId11"/>
    <p:sldId id="591" r:id="rId12"/>
    <p:sldId id="592" r:id="rId13"/>
    <p:sldId id="593" r:id="rId14"/>
    <p:sldId id="594" r:id="rId15"/>
    <p:sldId id="595" r:id="rId16"/>
    <p:sldId id="596" r:id="rId17"/>
    <p:sldId id="599" r:id="rId18"/>
    <p:sldId id="600" r:id="rId19"/>
    <p:sldId id="597" r:id="rId20"/>
    <p:sldId id="601" r:id="rId21"/>
    <p:sldId id="602" r:id="rId22"/>
    <p:sldId id="603" r:id="rId23"/>
    <p:sldId id="604" r:id="rId24"/>
    <p:sldId id="605" r:id="rId25"/>
    <p:sldId id="606" r:id="rId26"/>
    <p:sldId id="607" r:id="rId27"/>
    <p:sldId id="608" r:id="rId28"/>
    <p:sldId id="609" r:id="rId29"/>
    <p:sldId id="610" r:id="rId30"/>
    <p:sldId id="611" r:id="rId31"/>
    <p:sldId id="612" r:id="rId32"/>
    <p:sldId id="613" r:id="rId33"/>
    <p:sldId id="614" r:id="rId34"/>
    <p:sldId id="615" r:id="rId35"/>
    <p:sldId id="616" r:id="rId36"/>
    <p:sldId id="617" r:id="rId37"/>
    <p:sldId id="618" r:id="rId38"/>
    <p:sldId id="619" r:id="rId39"/>
    <p:sldId id="620" r:id="rId40"/>
    <p:sldId id="622" r:id="rId41"/>
    <p:sldId id="621" r:id="rId42"/>
    <p:sldId id="623" r:id="rId43"/>
    <p:sldId id="624" r:id="rId44"/>
    <p:sldId id="625" r:id="rId45"/>
    <p:sldId id="626" r:id="rId46"/>
    <p:sldId id="627" r:id="rId47"/>
    <p:sldId id="628" r:id="rId48"/>
    <p:sldId id="629" r:id="rId49"/>
    <p:sldId id="538" r:id="rId50"/>
    <p:sldId id="540" r:id="rId51"/>
    <p:sldId id="539" r:id="rId52"/>
    <p:sldId id="541" r:id="rId53"/>
    <p:sldId id="542" r:id="rId54"/>
    <p:sldId id="543" r:id="rId55"/>
    <p:sldId id="544" r:id="rId56"/>
    <p:sldId id="545" r:id="rId57"/>
    <p:sldId id="546" r:id="rId58"/>
    <p:sldId id="547" r:id="rId59"/>
    <p:sldId id="548" r:id="rId60"/>
    <p:sldId id="549" r:id="rId61"/>
    <p:sldId id="550" r:id="rId62"/>
    <p:sldId id="551" r:id="rId63"/>
    <p:sldId id="552" r:id="rId64"/>
    <p:sldId id="553" r:id="rId65"/>
    <p:sldId id="554" r:id="rId66"/>
    <p:sldId id="555" r:id="rId67"/>
    <p:sldId id="556" r:id="rId68"/>
    <p:sldId id="557" r:id="rId69"/>
    <p:sldId id="558" r:id="rId70"/>
    <p:sldId id="559" r:id="rId71"/>
    <p:sldId id="560" r:id="rId72"/>
    <p:sldId id="561" r:id="rId73"/>
    <p:sldId id="562" r:id="rId74"/>
    <p:sldId id="563" r:id="rId75"/>
    <p:sldId id="564" r:id="rId76"/>
    <p:sldId id="565" r:id="rId77"/>
    <p:sldId id="566" r:id="rId78"/>
    <p:sldId id="567" r:id="rId79"/>
    <p:sldId id="568" r:id="rId80"/>
    <p:sldId id="569" r:id="rId81"/>
    <p:sldId id="570" r:id="rId82"/>
    <p:sldId id="571" r:id="rId83"/>
    <p:sldId id="572" r:id="rId84"/>
    <p:sldId id="573" r:id="rId85"/>
    <p:sldId id="574" r:id="rId86"/>
    <p:sldId id="575" r:id="rId87"/>
    <p:sldId id="576" r:id="rId88"/>
    <p:sldId id="577" r:id="rId89"/>
    <p:sldId id="578" r:id="rId90"/>
    <p:sldId id="579" r:id="rId91"/>
    <p:sldId id="580" r:id="rId92"/>
    <p:sldId id="582" r:id="rId93"/>
    <p:sldId id="583" r:id="rId94"/>
    <p:sldId id="630" r:id="rId95"/>
    <p:sldId id="631" r:id="rId96"/>
    <p:sldId id="632" r:id="rId97"/>
    <p:sldId id="633" r:id="rId98"/>
    <p:sldId id="634" r:id="rId99"/>
    <p:sldId id="635" r:id="rId100"/>
    <p:sldId id="636" r:id="rId101"/>
    <p:sldId id="637" r:id="rId102"/>
    <p:sldId id="638" r:id="rId103"/>
    <p:sldId id="639" r:id="rId104"/>
    <p:sldId id="640" r:id="rId105"/>
    <p:sldId id="641" r:id="rId106"/>
    <p:sldId id="642" r:id="rId107"/>
    <p:sldId id="643" r:id="rId108"/>
    <p:sldId id="598" r:id="rId109"/>
    <p:sldId id="644" r:id="rId110"/>
    <p:sldId id="645" r:id="rId111"/>
    <p:sldId id="646" r:id="rId112"/>
    <p:sldId id="647" r:id="rId113"/>
    <p:sldId id="648" r:id="rId114"/>
    <p:sldId id="649" r:id="rId115"/>
    <p:sldId id="650" r:id="rId116"/>
    <p:sldId id="651" r:id="rId117"/>
    <p:sldId id="652" r:id="rId118"/>
    <p:sldId id="653" r:id="rId119"/>
    <p:sldId id="654" r:id="rId120"/>
    <p:sldId id="655" r:id="rId121"/>
    <p:sldId id="656" r:id="rId122"/>
    <p:sldId id="657" r:id="rId123"/>
    <p:sldId id="658" r:id="rId124"/>
    <p:sldId id="659" r:id="rId125"/>
    <p:sldId id="660" r:id="rId126"/>
    <p:sldId id="661" r:id="rId127"/>
    <p:sldId id="662" r:id="rId128"/>
    <p:sldId id="663" r:id="rId129"/>
    <p:sldId id="664" r:id="rId130"/>
    <p:sldId id="665" r:id="rId131"/>
    <p:sldId id="666" r:id="rId132"/>
    <p:sldId id="667" r:id="rId133"/>
    <p:sldId id="668" r:id="rId134"/>
    <p:sldId id="669" r:id="rId135"/>
    <p:sldId id="670" r:id="rId136"/>
    <p:sldId id="671" r:id="rId137"/>
    <p:sldId id="672" r:id="rId138"/>
    <p:sldId id="673" r:id="rId139"/>
    <p:sldId id="674" r:id="rId140"/>
    <p:sldId id="675" r:id="rId141"/>
    <p:sldId id="676" r:id="rId142"/>
    <p:sldId id="677" r:id="rId143"/>
    <p:sldId id="678" r:id="rId144"/>
    <p:sldId id="679" r:id="rId145"/>
    <p:sldId id="680" r:id="rId146"/>
    <p:sldId id="681" r:id="rId147"/>
    <p:sldId id="682" r:id="rId148"/>
    <p:sldId id="683" r:id="rId149"/>
    <p:sldId id="684" r:id="rId150"/>
    <p:sldId id="685" r:id="rId151"/>
    <p:sldId id="686" r:id="rId152"/>
    <p:sldId id="687" r:id="rId153"/>
    <p:sldId id="688" r:id="rId154"/>
    <p:sldId id="689" r:id="rId155"/>
    <p:sldId id="690" r:id="rId156"/>
    <p:sldId id="691" r:id="rId157"/>
    <p:sldId id="692" r:id="rId158"/>
    <p:sldId id="693" r:id="rId159"/>
    <p:sldId id="694" r:id="rId160"/>
    <p:sldId id="695" r:id="rId161"/>
    <p:sldId id="696" r:id="rId162"/>
    <p:sldId id="697" r:id="rId163"/>
    <p:sldId id="698" r:id="rId164"/>
    <p:sldId id="699" r:id="rId165"/>
    <p:sldId id="700" r:id="rId166"/>
    <p:sldId id="701" r:id="rId167"/>
    <p:sldId id="702" r:id="rId168"/>
    <p:sldId id="703" r:id="rId169"/>
    <p:sldId id="704" r:id="rId170"/>
    <p:sldId id="705" r:id="rId171"/>
    <p:sldId id="706" r:id="rId172"/>
    <p:sldId id="707" r:id="rId173"/>
    <p:sldId id="708" r:id="rId174"/>
    <p:sldId id="709" r:id="rId175"/>
    <p:sldId id="710" r:id="rId176"/>
    <p:sldId id="711" r:id="rId177"/>
    <p:sldId id="712" r:id="rId178"/>
    <p:sldId id="713" r:id="rId179"/>
    <p:sldId id="714" r:id="rId180"/>
    <p:sldId id="715" r:id="rId181"/>
    <p:sldId id="716" r:id="rId182"/>
    <p:sldId id="717" r:id="rId183"/>
    <p:sldId id="718" r:id="rId184"/>
    <p:sldId id="719" r:id="rId185"/>
    <p:sldId id="720" r:id="rId186"/>
    <p:sldId id="721" r:id="rId187"/>
    <p:sldId id="722" r:id="rId188"/>
    <p:sldId id="723" r:id="rId189"/>
    <p:sldId id="724" r:id="rId190"/>
    <p:sldId id="725" r:id="rId191"/>
    <p:sldId id="726" r:id="rId192"/>
    <p:sldId id="727" r:id="rId193"/>
    <p:sldId id="728" r:id="rId194"/>
    <p:sldId id="729" r:id="rId195"/>
    <p:sldId id="730" r:id="rId196"/>
    <p:sldId id="731" r:id="rId197"/>
    <p:sldId id="732" r:id="rId198"/>
    <p:sldId id="733" r:id="rId199"/>
    <p:sldId id="734" r:id="rId200"/>
    <p:sldId id="735" r:id="rId201"/>
    <p:sldId id="736" r:id="rId202"/>
    <p:sldId id="737" r:id="rId203"/>
    <p:sldId id="738" r:id="rId204"/>
    <p:sldId id="739" r:id="rId205"/>
    <p:sldId id="740" r:id="rId206"/>
    <p:sldId id="741" r:id="rId207"/>
    <p:sldId id="742" r:id="rId208"/>
    <p:sldId id="743" r:id="rId209"/>
    <p:sldId id="744" r:id="rId210"/>
    <p:sldId id="745" r:id="rId211"/>
    <p:sldId id="746" r:id="rId212"/>
    <p:sldId id="747" r:id="rId213"/>
    <p:sldId id="748" r:id="rId214"/>
    <p:sldId id="749" r:id="rId215"/>
    <p:sldId id="750" r:id="rId216"/>
    <p:sldId id="751" r:id="rId217"/>
    <p:sldId id="752" r:id="rId218"/>
    <p:sldId id="753" r:id="rId219"/>
    <p:sldId id="754" r:id="rId220"/>
    <p:sldId id="755" r:id="rId221"/>
    <p:sldId id="756" r:id="rId222"/>
    <p:sldId id="757" r:id="rId223"/>
    <p:sldId id="758" r:id="rId224"/>
    <p:sldId id="759" r:id="rId225"/>
    <p:sldId id="760" r:id="rId226"/>
    <p:sldId id="761" r:id="rId227"/>
    <p:sldId id="762" r:id="rId228"/>
    <p:sldId id="763" r:id="rId229"/>
    <p:sldId id="764" r:id="rId230"/>
    <p:sldId id="765" r:id="rId231"/>
    <p:sldId id="766" r:id="rId232"/>
    <p:sldId id="767" r:id="rId233"/>
    <p:sldId id="768" r:id="rId234"/>
    <p:sldId id="769" r:id="rId235"/>
    <p:sldId id="770" r:id="rId236"/>
    <p:sldId id="771" r:id="rId237"/>
    <p:sldId id="772" r:id="rId238"/>
    <p:sldId id="581" r:id="rId239"/>
    <p:sldId id="773" r:id="rId240"/>
    <p:sldId id="774" r:id="rId241"/>
    <p:sldId id="775" r:id="rId242"/>
    <p:sldId id="1107" r:id="rId243"/>
    <p:sldId id="1108" r:id="rId244"/>
    <p:sldId id="1109" r:id="rId245"/>
    <p:sldId id="1110" r:id="rId246"/>
    <p:sldId id="1111" r:id="rId247"/>
    <p:sldId id="1112" r:id="rId248"/>
    <p:sldId id="1113" r:id="rId249"/>
    <p:sldId id="1114" r:id="rId250"/>
    <p:sldId id="1115" r:id="rId251"/>
    <p:sldId id="1116" r:id="rId252"/>
    <p:sldId id="1117" r:id="rId253"/>
    <p:sldId id="1118" r:id="rId254"/>
    <p:sldId id="1119" r:id="rId255"/>
    <p:sldId id="1120" r:id="rId256"/>
    <p:sldId id="1121" r:id="rId257"/>
    <p:sldId id="1122" r:id="rId258"/>
    <p:sldId id="1123" r:id="rId259"/>
    <p:sldId id="1124" r:id="rId260"/>
    <p:sldId id="1125" r:id="rId261"/>
    <p:sldId id="1126" r:id="rId262"/>
    <p:sldId id="1127" r:id="rId263"/>
    <p:sldId id="1128" r:id="rId264"/>
    <p:sldId id="1129" r:id="rId265"/>
    <p:sldId id="1130" r:id="rId266"/>
    <p:sldId id="1131" r:id="rId267"/>
    <p:sldId id="1132" r:id="rId268"/>
    <p:sldId id="1133" r:id="rId269"/>
    <p:sldId id="1134" r:id="rId270"/>
    <p:sldId id="1135" r:id="rId271"/>
    <p:sldId id="1136" r:id="rId272"/>
    <p:sldId id="1137" r:id="rId273"/>
    <p:sldId id="1138" r:id="rId274"/>
    <p:sldId id="1139" r:id="rId275"/>
    <p:sldId id="1140" r:id="rId276"/>
    <p:sldId id="1141" r:id="rId277"/>
    <p:sldId id="1142" r:id="rId278"/>
    <p:sldId id="1143" r:id="rId279"/>
    <p:sldId id="1144" r:id="rId280"/>
    <p:sldId id="1145" r:id="rId281"/>
    <p:sldId id="1146" r:id="rId282"/>
    <p:sldId id="1147" r:id="rId283"/>
    <p:sldId id="1148" r:id="rId284"/>
    <p:sldId id="1149" r:id="rId285"/>
    <p:sldId id="1150" r:id="rId286"/>
    <p:sldId id="1151" r:id="rId287"/>
    <p:sldId id="1152" r:id="rId288"/>
    <p:sldId id="1153" r:id="rId289"/>
    <p:sldId id="1154" r:id="rId290"/>
    <p:sldId id="1155" r:id="rId291"/>
    <p:sldId id="1156" r:id="rId292"/>
    <p:sldId id="1157" r:id="rId293"/>
    <p:sldId id="1158" r:id="rId294"/>
    <p:sldId id="1159" r:id="rId295"/>
    <p:sldId id="1160" r:id="rId296"/>
    <p:sldId id="1161" r:id="rId297"/>
    <p:sldId id="1162" r:id="rId298"/>
    <p:sldId id="1163" r:id="rId299"/>
    <p:sldId id="1164" r:id="rId300"/>
    <p:sldId id="1165" r:id="rId301"/>
    <p:sldId id="1166" r:id="rId302"/>
    <p:sldId id="1167" r:id="rId303"/>
    <p:sldId id="1168" r:id="rId304"/>
    <p:sldId id="1169" r:id="rId305"/>
    <p:sldId id="1170" r:id="rId306"/>
    <p:sldId id="1171" r:id="rId307"/>
    <p:sldId id="1172" r:id="rId308"/>
    <p:sldId id="1173" r:id="rId309"/>
    <p:sldId id="1174" r:id="rId310"/>
    <p:sldId id="1175" r:id="rId311"/>
    <p:sldId id="1176" r:id="rId312"/>
    <p:sldId id="1177" r:id="rId313"/>
    <p:sldId id="1178" r:id="rId314"/>
    <p:sldId id="1179" r:id="rId315"/>
    <p:sldId id="1180" r:id="rId316"/>
    <p:sldId id="1181" r:id="rId317"/>
    <p:sldId id="1182" r:id="rId318"/>
    <p:sldId id="1183" r:id="rId319"/>
    <p:sldId id="1184" r:id="rId320"/>
    <p:sldId id="1185" r:id="rId321"/>
    <p:sldId id="1186" r:id="rId322"/>
    <p:sldId id="1187" r:id="rId323"/>
    <p:sldId id="1188" r:id="rId324"/>
    <p:sldId id="1189" r:id="rId325"/>
    <p:sldId id="1190" r:id="rId326"/>
    <p:sldId id="1191" r:id="rId327"/>
    <p:sldId id="1192" r:id="rId328"/>
    <p:sldId id="1193" r:id="rId329"/>
    <p:sldId id="1194" r:id="rId330"/>
    <p:sldId id="1195" r:id="rId331"/>
    <p:sldId id="1196" r:id="rId332"/>
    <p:sldId id="1197" r:id="rId333"/>
    <p:sldId id="1198" r:id="rId334"/>
    <p:sldId id="1199" r:id="rId335"/>
    <p:sldId id="1200" r:id="rId336"/>
    <p:sldId id="1201" r:id="rId337"/>
    <p:sldId id="1202" r:id="rId338"/>
    <p:sldId id="1203" r:id="rId339"/>
    <p:sldId id="1204" r:id="rId340"/>
    <p:sldId id="1205" r:id="rId341"/>
    <p:sldId id="1206" r:id="rId342"/>
    <p:sldId id="1207" r:id="rId343"/>
    <p:sldId id="1208" r:id="rId344"/>
    <p:sldId id="1209" r:id="rId345"/>
    <p:sldId id="1210" r:id="rId346"/>
    <p:sldId id="1211" r:id="rId347"/>
    <p:sldId id="1212" r:id="rId348"/>
    <p:sldId id="1213" r:id="rId349"/>
    <p:sldId id="1214" r:id="rId350"/>
    <p:sldId id="1215" r:id="rId351"/>
    <p:sldId id="1217" r:id="rId352"/>
    <p:sldId id="1218" r:id="rId353"/>
    <p:sldId id="1219" r:id="rId354"/>
    <p:sldId id="1220" r:id="rId355"/>
    <p:sldId id="1221" r:id="rId356"/>
    <p:sldId id="1222" r:id="rId357"/>
    <p:sldId id="416" r:id="rId358"/>
  </p:sldIdLst>
  <p:sldSz cx="9144000" cy="6858000" type="screen4x3"/>
  <p:notesSz cx="6858000" cy="9144000"/>
  <p:defaultTextStyle>
    <a:defPPr>
      <a:defRPr lang="zh-HK"/>
    </a:defPPr>
    <a:lvl1pPr algn="l" rtl="0" eaLnBrk="0" fontAlgn="base" hangingPunct="0">
      <a:spcBef>
        <a:spcPct val="0"/>
      </a:spcBef>
      <a:spcAft>
        <a:spcPct val="0"/>
      </a:spcAft>
      <a:defRPr kern="1200">
        <a:solidFill>
          <a:schemeClr val="tx1"/>
        </a:solidFill>
        <a:latin typeface="Calibri" charset="0"/>
        <a:ea typeface="新細明體" charset="0"/>
        <a:cs typeface="+mn-cs"/>
      </a:defRPr>
    </a:lvl1pPr>
    <a:lvl2pPr marL="457200" algn="l" rtl="0" eaLnBrk="0" fontAlgn="base" hangingPunct="0">
      <a:spcBef>
        <a:spcPct val="0"/>
      </a:spcBef>
      <a:spcAft>
        <a:spcPct val="0"/>
      </a:spcAft>
      <a:defRPr kern="1200">
        <a:solidFill>
          <a:schemeClr val="tx1"/>
        </a:solidFill>
        <a:latin typeface="Calibri" charset="0"/>
        <a:ea typeface="新細明體" charset="0"/>
        <a:cs typeface="+mn-cs"/>
      </a:defRPr>
    </a:lvl2pPr>
    <a:lvl3pPr marL="914400" algn="l" rtl="0" eaLnBrk="0" fontAlgn="base" hangingPunct="0">
      <a:spcBef>
        <a:spcPct val="0"/>
      </a:spcBef>
      <a:spcAft>
        <a:spcPct val="0"/>
      </a:spcAft>
      <a:defRPr kern="1200">
        <a:solidFill>
          <a:schemeClr val="tx1"/>
        </a:solidFill>
        <a:latin typeface="Calibri" charset="0"/>
        <a:ea typeface="新細明體" charset="0"/>
        <a:cs typeface="+mn-cs"/>
      </a:defRPr>
    </a:lvl3pPr>
    <a:lvl4pPr marL="1371600" algn="l" rtl="0" eaLnBrk="0" fontAlgn="base" hangingPunct="0">
      <a:spcBef>
        <a:spcPct val="0"/>
      </a:spcBef>
      <a:spcAft>
        <a:spcPct val="0"/>
      </a:spcAft>
      <a:defRPr kern="1200">
        <a:solidFill>
          <a:schemeClr val="tx1"/>
        </a:solidFill>
        <a:latin typeface="Calibri" charset="0"/>
        <a:ea typeface="新細明體" charset="0"/>
        <a:cs typeface="+mn-cs"/>
      </a:defRPr>
    </a:lvl4pPr>
    <a:lvl5pPr marL="1828800" algn="l" rtl="0" eaLnBrk="0" fontAlgn="base" hangingPunct="0">
      <a:spcBef>
        <a:spcPct val="0"/>
      </a:spcBef>
      <a:spcAft>
        <a:spcPct val="0"/>
      </a:spcAft>
      <a:defRPr kern="1200">
        <a:solidFill>
          <a:schemeClr val="tx1"/>
        </a:solidFill>
        <a:latin typeface="Calibri" charset="0"/>
        <a:ea typeface="新細明體" charset="0"/>
        <a:cs typeface="+mn-cs"/>
      </a:defRPr>
    </a:lvl5pPr>
    <a:lvl6pPr marL="2286000" algn="l" defTabSz="914400" rtl="0" eaLnBrk="1" latinLnBrk="0" hangingPunct="1">
      <a:defRPr kern="1200">
        <a:solidFill>
          <a:schemeClr val="tx1"/>
        </a:solidFill>
        <a:latin typeface="Calibri" charset="0"/>
        <a:ea typeface="新細明體" charset="0"/>
        <a:cs typeface="+mn-cs"/>
      </a:defRPr>
    </a:lvl6pPr>
    <a:lvl7pPr marL="2743200" algn="l" defTabSz="914400" rtl="0" eaLnBrk="1" latinLnBrk="0" hangingPunct="1">
      <a:defRPr kern="1200">
        <a:solidFill>
          <a:schemeClr val="tx1"/>
        </a:solidFill>
        <a:latin typeface="Calibri" charset="0"/>
        <a:ea typeface="新細明體" charset="0"/>
        <a:cs typeface="+mn-cs"/>
      </a:defRPr>
    </a:lvl7pPr>
    <a:lvl8pPr marL="3200400" algn="l" defTabSz="914400" rtl="0" eaLnBrk="1" latinLnBrk="0" hangingPunct="1">
      <a:defRPr kern="1200">
        <a:solidFill>
          <a:schemeClr val="tx1"/>
        </a:solidFill>
        <a:latin typeface="Calibri" charset="0"/>
        <a:ea typeface="新細明體" charset="0"/>
        <a:cs typeface="+mn-cs"/>
      </a:defRPr>
    </a:lvl8pPr>
    <a:lvl9pPr marL="3657600" algn="l" defTabSz="914400" rtl="0" eaLnBrk="1" latinLnBrk="0" hangingPunct="1">
      <a:defRPr kern="1200">
        <a:solidFill>
          <a:schemeClr val="tx1"/>
        </a:solidFill>
        <a:latin typeface="Calibri" charset="0"/>
        <a:ea typeface="新細明體" charset="0"/>
        <a:cs typeface="+mn-cs"/>
      </a:defRPr>
    </a:lvl9pPr>
  </p:defaultTextStyle>
  <p:extLst>
    <p:ext uri="{EFAFB233-063F-42B5-8137-9DF3F51BA10A}">
      <p15:sldGuideLst xmlns:p15="http://schemas.microsoft.com/office/powerpoint/2012/main">
        <p15:guide id="1" orient="horz" pos="255">
          <p15:clr>
            <a:srgbClr val="A4A3A4"/>
          </p15:clr>
        </p15:guide>
        <p15:guide id="2" orient="horz" pos="1139">
          <p15:clr>
            <a:srgbClr val="A4A3A4"/>
          </p15:clr>
        </p15:guide>
        <p15:guide id="3" orient="horz" pos="2319">
          <p15:clr>
            <a:srgbClr val="A4A3A4"/>
          </p15:clr>
        </p15:guide>
        <p15:guide id="4" orient="horz" pos="3226">
          <p15:clr>
            <a:srgbClr val="A4A3A4"/>
          </p15:clr>
        </p15:guide>
        <p15:guide id="5" pos="5125">
          <p15:clr>
            <a:srgbClr val="A4A3A4"/>
          </p15:clr>
        </p15:guide>
        <p15:guide id="6" pos="15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A377B"/>
    <a:srgbClr val="0174AB"/>
    <a:srgbClr val="92D14F"/>
    <a:srgbClr val="666666"/>
    <a:srgbClr val="BFC0C0"/>
    <a:srgbClr val="9F9D9A"/>
    <a:srgbClr val="000000"/>
    <a:srgbClr val="083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200" autoAdjust="0"/>
    <p:restoredTop sz="50000" autoAdjust="0"/>
  </p:normalViewPr>
  <p:slideViewPr>
    <p:cSldViewPr snapToGrid="0">
      <p:cViewPr varScale="1">
        <p:scale>
          <a:sx n="114" d="100"/>
          <a:sy n="114" d="100"/>
        </p:scale>
        <p:origin x="1092" y="108"/>
      </p:cViewPr>
      <p:guideLst>
        <p:guide orient="horz" pos="255"/>
        <p:guide orient="horz" pos="1139"/>
        <p:guide orient="horz" pos="2319"/>
        <p:guide orient="horz" pos="3226"/>
        <p:guide pos="5125"/>
        <p:guide pos="1519"/>
      </p:guideLst>
    </p:cSldViewPr>
  </p:slideViewPr>
  <p:notesTextViewPr>
    <p:cViewPr>
      <p:scale>
        <a:sx n="1" d="1"/>
        <a:sy n="1" d="1"/>
      </p:scale>
      <p:origin x="0" y="0"/>
    </p:cViewPr>
  </p:notesTextViewPr>
  <p:sorterViewPr>
    <p:cViewPr>
      <p:scale>
        <a:sx n="110" d="100"/>
        <a:sy n="110" d="100"/>
      </p:scale>
      <p:origin x="0" y="13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553D4EFD-AC40-6F4D-B752-F06868A4643A}" type="datetimeFigureOut">
              <a:rPr lang="zh-CN" altLang="en-US"/>
              <a:pPr>
                <a:defRPr/>
              </a:pPr>
              <a:t>2019/8/22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宋体" charset="0"/>
              </a:defRPr>
            </a:lvl1pPr>
          </a:lstStyle>
          <a:p>
            <a:pPr>
              <a:defRPr/>
            </a:pPr>
            <a:fld id="{7A8DF5B2-5B6A-B244-B117-A5E7243AB5E0}" type="slidenum">
              <a:rPr lang="zh-CN" altLang="en-US"/>
              <a:pPr>
                <a:defRPr/>
              </a:pPr>
              <a:t>‹#›</a:t>
            </a:fld>
            <a:endParaRPr lang="zh-CN" altLang="en-US"/>
          </a:p>
        </p:txBody>
      </p:sp>
    </p:spTree>
    <p:extLst>
      <p:ext uri="{BB962C8B-B14F-4D97-AF65-F5344CB8AC3E}">
        <p14:creationId xmlns:p14="http://schemas.microsoft.com/office/powerpoint/2010/main" val="1857962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dirty="0">
              <a:solidFill>
                <a:srgbClr val="000000"/>
              </a:solidFill>
            </a:endParaRPr>
          </a:p>
        </p:txBody>
      </p:sp>
    </p:spTree>
    <p:extLst>
      <p:ext uri="{BB962C8B-B14F-4D97-AF65-F5344CB8AC3E}">
        <p14:creationId xmlns:p14="http://schemas.microsoft.com/office/powerpoint/2010/main" val="188301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A8DF5B2-5B6A-B244-B117-A5E7243AB5E0}" type="slidenum">
              <a:rPr lang="zh-CN" altLang="en-US" smtClean="0"/>
              <a:pPr>
                <a:defRPr/>
              </a:pPr>
              <a:t>357</a:t>
            </a:fld>
            <a:endParaRPr lang="zh-CN" altLang="en-US"/>
          </a:p>
        </p:txBody>
      </p:sp>
    </p:spTree>
    <p:extLst>
      <p:ext uri="{BB962C8B-B14F-4D97-AF65-F5344CB8AC3E}">
        <p14:creationId xmlns:p14="http://schemas.microsoft.com/office/powerpoint/2010/main" val="28535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39F47164-6020-B643-A2CC-0B85D04A232D}" type="datetimeFigureOut">
              <a:rPr lang="zh-HK" altLang="en-US"/>
              <a:pPr>
                <a:defRPr/>
              </a:pPr>
              <a:t>22/8/2019</a:t>
            </a:fld>
            <a:endParaRPr lang="zh-HK" altLang="en-US"/>
          </a:p>
        </p:txBody>
      </p:sp>
      <p:sp>
        <p:nvSpPr>
          <p:cNvPr id="5" name="Footer Placeholder 4"/>
          <p:cNvSpPr>
            <a:spLocks noGrp="1"/>
          </p:cNvSpPr>
          <p:nvPr>
            <p:ph type="ftr" sz="quarter" idx="11"/>
          </p:nvPr>
        </p:nvSpPr>
        <p:spPr/>
        <p:txBody>
          <a:bodyPr/>
          <a:lstStyle>
            <a:lvl1pPr>
              <a:defRPr/>
            </a:lvl1pPr>
          </a:lstStyle>
          <a:p>
            <a:pPr>
              <a:defRPr/>
            </a:pPr>
            <a:endParaRPr lang="zh-HK" altLang="en-US"/>
          </a:p>
        </p:txBody>
      </p:sp>
      <p:sp>
        <p:nvSpPr>
          <p:cNvPr id="6" name="Slide Number Placeholder 5"/>
          <p:cNvSpPr>
            <a:spLocks noGrp="1"/>
          </p:cNvSpPr>
          <p:nvPr>
            <p:ph type="sldNum" sz="quarter" idx="12"/>
          </p:nvPr>
        </p:nvSpPr>
        <p:spPr/>
        <p:txBody>
          <a:bodyPr/>
          <a:lstStyle>
            <a:lvl1pPr>
              <a:defRPr/>
            </a:lvl1pPr>
          </a:lstStyle>
          <a:p>
            <a:pPr>
              <a:defRPr/>
            </a:pPr>
            <a:fld id="{AE0352E1-8709-5C48-9FF4-A639EA872C17}" type="slidenum">
              <a:rPr lang="zh-HK" altLang="en-US"/>
              <a:pPr>
                <a:defRPr/>
              </a:pPr>
              <a:t>‹#›</a:t>
            </a:fld>
            <a:endParaRPr lang="zh-HK" altLang="en-US"/>
          </a:p>
        </p:txBody>
      </p:sp>
    </p:spTree>
    <p:extLst>
      <p:ext uri="{BB962C8B-B14F-4D97-AF65-F5344CB8AC3E}">
        <p14:creationId xmlns:p14="http://schemas.microsoft.com/office/powerpoint/2010/main" val="653448036"/>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0938A915-7EE4-254F-8832-6059171ABAC7}" type="datetimeFigureOut">
              <a:rPr lang="zh-HK" altLang="en-US"/>
              <a:pPr>
                <a:defRPr/>
              </a:pPr>
              <a:t>22/8/2019</a:t>
            </a:fld>
            <a:endParaRPr lang="zh-HK" altLang="en-US"/>
          </a:p>
        </p:txBody>
      </p:sp>
      <p:sp>
        <p:nvSpPr>
          <p:cNvPr id="5" name="Footer Placeholder 4"/>
          <p:cNvSpPr>
            <a:spLocks noGrp="1"/>
          </p:cNvSpPr>
          <p:nvPr>
            <p:ph type="ftr" sz="quarter" idx="11"/>
          </p:nvPr>
        </p:nvSpPr>
        <p:spPr/>
        <p:txBody>
          <a:bodyPr/>
          <a:lstStyle>
            <a:lvl1pPr>
              <a:defRPr/>
            </a:lvl1pPr>
          </a:lstStyle>
          <a:p>
            <a:pPr>
              <a:defRPr/>
            </a:pPr>
            <a:endParaRPr lang="zh-HK" altLang="en-US"/>
          </a:p>
        </p:txBody>
      </p:sp>
      <p:sp>
        <p:nvSpPr>
          <p:cNvPr id="6" name="Slide Number Placeholder 5"/>
          <p:cNvSpPr>
            <a:spLocks noGrp="1"/>
          </p:cNvSpPr>
          <p:nvPr>
            <p:ph type="sldNum" sz="quarter" idx="12"/>
          </p:nvPr>
        </p:nvSpPr>
        <p:spPr/>
        <p:txBody>
          <a:bodyPr/>
          <a:lstStyle>
            <a:lvl1pPr>
              <a:defRPr/>
            </a:lvl1pPr>
          </a:lstStyle>
          <a:p>
            <a:pPr>
              <a:defRPr/>
            </a:pPr>
            <a:fld id="{21BE32D6-D448-AF47-8FAF-77D9BF6B617E}" type="slidenum">
              <a:rPr lang="zh-HK" altLang="en-US"/>
              <a:pPr>
                <a:defRPr/>
              </a:pPr>
              <a:t>‹#›</a:t>
            </a:fld>
            <a:endParaRPr lang="zh-HK" altLang="en-US"/>
          </a:p>
        </p:txBody>
      </p:sp>
    </p:spTree>
    <p:extLst>
      <p:ext uri="{BB962C8B-B14F-4D97-AF65-F5344CB8AC3E}">
        <p14:creationId xmlns:p14="http://schemas.microsoft.com/office/powerpoint/2010/main" val="1781999754"/>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C74FEBA8-033B-3240-A077-7FEA555778D5}" type="datetimeFigureOut">
              <a:rPr lang="zh-HK" altLang="en-US"/>
              <a:pPr>
                <a:defRPr/>
              </a:pPr>
              <a:t>22/8/2019</a:t>
            </a:fld>
            <a:endParaRPr lang="zh-HK" altLang="en-US"/>
          </a:p>
        </p:txBody>
      </p:sp>
      <p:sp>
        <p:nvSpPr>
          <p:cNvPr id="5" name="Footer Placeholder 4"/>
          <p:cNvSpPr>
            <a:spLocks noGrp="1"/>
          </p:cNvSpPr>
          <p:nvPr>
            <p:ph type="ftr" sz="quarter" idx="11"/>
          </p:nvPr>
        </p:nvSpPr>
        <p:spPr/>
        <p:txBody>
          <a:bodyPr/>
          <a:lstStyle>
            <a:lvl1pPr>
              <a:defRPr/>
            </a:lvl1pPr>
          </a:lstStyle>
          <a:p>
            <a:pPr>
              <a:defRPr/>
            </a:pPr>
            <a:endParaRPr lang="zh-HK" altLang="en-US"/>
          </a:p>
        </p:txBody>
      </p:sp>
      <p:sp>
        <p:nvSpPr>
          <p:cNvPr id="6" name="Slide Number Placeholder 5"/>
          <p:cNvSpPr>
            <a:spLocks noGrp="1"/>
          </p:cNvSpPr>
          <p:nvPr>
            <p:ph type="sldNum" sz="quarter" idx="12"/>
          </p:nvPr>
        </p:nvSpPr>
        <p:spPr/>
        <p:txBody>
          <a:bodyPr/>
          <a:lstStyle>
            <a:lvl1pPr>
              <a:defRPr/>
            </a:lvl1pPr>
          </a:lstStyle>
          <a:p>
            <a:pPr>
              <a:defRPr/>
            </a:pPr>
            <a:fld id="{2DE75B35-31B1-3E4A-ADC3-4F48C3E8C9C7}" type="slidenum">
              <a:rPr lang="zh-HK" altLang="en-US"/>
              <a:pPr>
                <a:defRPr/>
              </a:pPr>
              <a:t>‹#›</a:t>
            </a:fld>
            <a:endParaRPr lang="zh-HK" altLang="en-US"/>
          </a:p>
        </p:txBody>
      </p:sp>
    </p:spTree>
    <p:extLst>
      <p:ext uri="{BB962C8B-B14F-4D97-AF65-F5344CB8AC3E}">
        <p14:creationId xmlns:p14="http://schemas.microsoft.com/office/powerpoint/2010/main" val="150517567"/>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1-outline">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r>
              <a:t>标题文本</a:t>
            </a:r>
          </a:p>
        </p:txBody>
      </p:sp>
      <p:sp>
        <p:nvSpPr>
          <p:cNvPr id="9" name="Shape 9"/>
          <p:cNvSpPr>
            <a:spLocks noGrp="1"/>
          </p:cNvSpPr>
          <p:nvPr>
            <p:ph type="body" idx="1"/>
          </p:nvPr>
        </p:nvSpPr>
        <p:spPr>
          <a:prstGeom prst="rect">
            <a:avLst/>
          </a:prstGeom>
        </p:spPr>
        <p:txBody>
          <a:bodyPr/>
          <a:lstStyle>
            <a:lvl2pPr marL="750094" indent="-321469">
              <a:buFont typeface="Arial"/>
              <a:buChar char="–"/>
              <a:defRPr sz="2025"/>
            </a:lvl2pPr>
            <a:lvl3pPr marL="1000125" indent="-321469">
              <a:buFont typeface="Arial"/>
              <a:defRPr sz="1800"/>
            </a:lvl3pPr>
            <a:lvl4pPr marL="1250156" indent="-321469">
              <a:buFont typeface="Arial"/>
              <a:buChar char="–"/>
              <a:defRPr sz="1463"/>
            </a:lvl4pPr>
            <a:lvl5pPr marL="1500188" indent="-321469">
              <a:buFont typeface="Arial"/>
              <a:buChar char="»"/>
              <a:defRPr sz="1463"/>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12251746"/>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21DA9F3-5543-A149-AC52-2385152AEF99}" type="datetimeFigureOut">
              <a:rPr lang="zh-HK" altLang="en-US"/>
              <a:pPr>
                <a:defRPr/>
              </a:pPr>
              <a:t>22/8/2019</a:t>
            </a:fld>
            <a:endParaRPr lang="zh-HK" altLang="en-US"/>
          </a:p>
        </p:txBody>
      </p:sp>
      <p:sp>
        <p:nvSpPr>
          <p:cNvPr id="5" name="Footer Placeholder 4"/>
          <p:cNvSpPr>
            <a:spLocks noGrp="1"/>
          </p:cNvSpPr>
          <p:nvPr>
            <p:ph type="ftr" sz="quarter" idx="11"/>
          </p:nvPr>
        </p:nvSpPr>
        <p:spPr/>
        <p:txBody>
          <a:bodyPr/>
          <a:lstStyle>
            <a:lvl1pPr>
              <a:defRPr/>
            </a:lvl1pPr>
          </a:lstStyle>
          <a:p>
            <a:pPr>
              <a:defRPr/>
            </a:pPr>
            <a:endParaRPr lang="zh-HK" altLang="en-US"/>
          </a:p>
        </p:txBody>
      </p:sp>
      <p:sp>
        <p:nvSpPr>
          <p:cNvPr id="6" name="Slide Number Placeholder 5"/>
          <p:cNvSpPr>
            <a:spLocks noGrp="1"/>
          </p:cNvSpPr>
          <p:nvPr>
            <p:ph type="sldNum" sz="quarter" idx="12"/>
          </p:nvPr>
        </p:nvSpPr>
        <p:spPr/>
        <p:txBody>
          <a:bodyPr/>
          <a:lstStyle>
            <a:lvl1pPr>
              <a:defRPr/>
            </a:lvl1pPr>
          </a:lstStyle>
          <a:p>
            <a:pPr>
              <a:defRPr/>
            </a:pPr>
            <a:fld id="{8EB0F1A6-564A-0A4E-8F66-E8CE9D3D1BE0}" type="slidenum">
              <a:rPr lang="zh-HK" altLang="en-US"/>
              <a:pPr>
                <a:defRPr/>
              </a:pPr>
              <a:t>‹#›</a:t>
            </a:fld>
            <a:endParaRPr lang="zh-HK" altLang="en-US"/>
          </a:p>
        </p:txBody>
      </p:sp>
    </p:spTree>
    <p:extLst>
      <p:ext uri="{BB962C8B-B14F-4D97-AF65-F5344CB8AC3E}">
        <p14:creationId xmlns:p14="http://schemas.microsoft.com/office/powerpoint/2010/main" val="1908518808"/>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1FB753C6-789C-AE45-9006-AA9A84917480}" type="datetimeFigureOut">
              <a:rPr lang="zh-HK" altLang="en-US"/>
              <a:pPr>
                <a:defRPr/>
              </a:pPr>
              <a:t>22/8/2019</a:t>
            </a:fld>
            <a:endParaRPr lang="zh-HK" altLang="en-US"/>
          </a:p>
        </p:txBody>
      </p:sp>
      <p:sp>
        <p:nvSpPr>
          <p:cNvPr id="5" name="Footer Placeholder 4"/>
          <p:cNvSpPr>
            <a:spLocks noGrp="1"/>
          </p:cNvSpPr>
          <p:nvPr>
            <p:ph type="ftr" sz="quarter" idx="11"/>
          </p:nvPr>
        </p:nvSpPr>
        <p:spPr/>
        <p:txBody>
          <a:bodyPr/>
          <a:lstStyle>
            <a:lvl1pPr>
              <a:defRPr/>
            </a:lvl1pPr>
          </a:lstStyle>
          <a:p>
            <a:pPr>
              <a:defRPr/>
            </a:pPr>
            <a:endParaRPr lang="zh-HK" altLang="en-US"/>
          </a:p>
        </p:txBody>
      </p:sp>
      <p:sp>
        <p:nvSpPr>
          <p:cNvPr id="6" name="Slide Number Placeholder 5"/>
          <p:cNvSpPr>
            <a:spLocks noGrp="1"/>
          </p:cNvSpPr>
          <p:nvPr>
            <p:ph type="sldNum" sz="quarter" idx="12"/>
          </p:nvPr>
        </p:nvSpPr>
        <p:spPr/>
        <p:txBody>
          <a:bodyPr/>
          <a:lstStyle>
            <a:lvl1pPr>
              <a:defRPr/>
            </a:lvl1pPr>
          </a:lstStyle>
          <a:p>
            <a:pPr>
              <a:defRPr/>
            </a:pPr>
            <a:fld id="{16F5B548-5835-0D44-A60F-95BDB430B7E2}" type="slidenum">
              <a:rPr lang="zh-HK" altLang="en-US"/>
              <a:pPr>
                <a:defRPr/>
              </a:pPr>
              <a:t>‹#›</a:t>
            </a:fld>
            <a:endParaRPr lang="zh-HK" altLang="en-US"/>
          </a:p>
        </p:txBody>
      </p:sp>
    </p:spTree>
    <p:extLst>
      <p:ext uri="{BB962C8B-B14F-4D97-AF65-F5344CB8AC3E}">
        <p14:creationId xmlns:p14="http://schemas.microsoft.com/office/powerpoint/2010/main" val="1023457753"/>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0A5EBBAB-F6DC-FE43-BC45-6BA5B539FB8D}" type="datetimeFigureOut">
              <a:rPr lang="zh-HK" altLang="en-US"/>
              <a:pPr>
                <a:defRPr/>
              </a:pPr>
              <a:t>22/8/2019</a:t>
            </a:fld>
            <a:endParaRPr lang="zh-HK" altLang="en-US"/>
          </a:p>
        </p:txBody>
      </p:sp>
      <p:sp>
        <p:nvSpPr>
          <p:cNvPr id="6" name="Footer Placeholder 4"/>
          <p:cNvSpPr>
            <a:spLocks noGrp="1"/>
          </p:cNvSpPr>
          <p:nvPr>
            <p:ph type="ftr" sz="quarter" idx="11"/>
          </p:nvPr>
        </p:nvSpPr>
        <p:spPr/>
        <p:txBody>
          <a:bodyPr/>
          <a:lstStyle>
            <a:lvl1pPr>
              <a:defRPr/>
            </a:lvl1pPr>
          </a:lstStyle>
          <a:p>
            <a:pPr>
              <a:defRPr/>
            </a:pPr>
            <a:endParaRPr lang="zh-HK" altLang="en-US"/>
          </a:p>
        </p:txBody>
      </p:sp>
      <p:sp>
        <p:nvSpPr>
          <p:cNvPr id="7" name="Slide Number Placeholder 5"/>
          <p:cNvSpPr>
            <a:spLocks noGrp="1"/>
          </p:cNvSpPr>
          <p:nvPr>
            <p:ph type="sldNum" sz="quarter" idx="12"/>
          </p:nvPr>
        </p:nvSpPr>
        <p:spPr/>
        <p:txBody>
          <a:bodyPr/>
          <a:lstStyle>
            <a:lvl1pPr>
              <a:defRPr/>
            </a:lvl1pPr>
          </a:lstStyle>
          <a:p>
            <a:pPr>
              <a:defRPr/>
            </a:pPr>
            <a:fld id="{5B081E4C-06FF-6143-94F5-2983B6C24AC0}" type="slidenum">
              <a:rPr lang="zh-HK" altLang="en-US"/>
              <a:pPr>
                <a:defRPr/>
              </a:pPr>
              <a:t>‹#›</a:t>
            </a:fld>
            <a:endParaRPr lang="zh-HK" altLang="en-US"/>
          </a:p>
        </p:txBody>
      </p:sp>
    </p:spTree>
    <p:extLst>
      <p:ext uri="{BB962C8B-B14F-4D97-AF65-F5344CB8AC3E}">
        <p14:creationId xmlns:p14="http://schemas.microsoft.com/office/powerpoint/2010/main" val="364686248"/>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3438867-9164-FD4A-8BD9-491E771079B4}" type="datetimeFigureOut">
              <a:rPr lang="zh-HK" altLang="en-US"/>
              <a:pPr>
                <a:defRPr/>
              </a:pPr>
              <a:t>22/8/2019</a:t>
            </a:fld>
            <a:endParaRPr lang="zh-HK" altLang="en-US"/>
          </a:p>
        </p:txBody>
      </p:sp>
      <p:sp>
        <p:nvSpPr>
          <p:cNvPr id="8" name="Footer Placeholder 4"/>
          <p:cNvSpPr>
            <a:spLocks noGrp="1"/>
          </p:cNvSpPr>
          <p:nvPr>
            <p:ph type="ftr" sz="quarter" idx="11"/>
          </p:nvPr>
        </p:nvSpPr>
        <p:spPr/>
        <p:txBody>
          <a:bodyPr/>
          <a:lstStyle>
            <a:lvl1pPr>
              <a:defRPr/>
            </a:lvl1pPr>
          </a:lstStyle>
          <a:p>
            <a:pPr>
              <a:defRPr/>
            </a:pPr>
            <a:endParaRPr lang="zh-HK" altLang="en-US"/>
          </a:p>
        </p:txBody>
      </p:sp>
      <p:sp>
        <p:nvSpPr>
          <p:cNvPr id="9" name="Slide Number Placeholder 5"/>
          <p:cNvSpPr>
            <a:spLocks noGrp="1"/>
          </p:cNvSpPr>
          <p:nvPr>
            <p:ph type="sldNum" sz="quarter" idx="12"/>
          </p:nvPr>
        </p:nvSpPr>
        <p:spPr/>
        <p:txBody>
          <a:bodyPr/>
          <a:lstStyle>
            <a:lvl1pPr>
              <a:defRPr/>
            </a:lvl1pPr>
          </a:lstStyle>
          <a:p>
            <a:pPr>
              <a:defRPr/>
            </a:pPr>
            <a:fld id="{68DE2FBC-009D-2646-A9E2-F409F1D3F36D}" type="slidenum">
              <a:rPr lang="zh-HK" altLang="en-US"/>
              <a:pPr>
                <a:defRPr/>
              </a:pPr>
              <a:t>‹#›</a:t>
            </a:fld>
            <a:endParaRPr lang="zh-HK" altLang="en-US"/>
          </a:p>
        </p:txBody>
      </p:sp>
    </p:spTree>
    <p:extLst>
      <p:ext uri="{BB962C8B-B14F-4D97-AF65-F5344CB8AC3E}">
        <p14:creationId xmlns:p14="http://schemas.microsoft.com/office/powerpoint/2010/main" val="1309383303"/>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CA91A592-E4B0-274C-ABFD-8FCD0BF71844}" type="datetimeFigureOut">
              <a:rPr lang="zh-HK" altLang="en-US"/>
              <a:pPr>
                <a:defRPr/>
              </a:pPr>
              <a:t>22/8/2019</a:t>
            </a:fld>
            <a:endParaRPr lang="zh-HK" altLang="en-US"/>
          </a:p>
        </p:txBody>
      </p:sp>
      <p:sp>
        <p:nvSpPr>
          <p:cNvPr id="4" name="Footer Placeholder 4"/>
          <p:cNvSpPr>
            <a:spLocks noGrp="1"/>
          </p:cNvSpPr>
          <p:nvPr>
            <p:ph type="ftr" sz="quarter" idx="11"/>
          </p:nvPr>
        </p:nvSpPr>
        <p:spPr/>
        <p:txBody>
          <a:bodyPr/>
          <a:lstStyle>
            <a:lvl1pPr>
              <a:defRPr/>
            </a:lvl1pPr>
          </a:lstStyle>
          <a:p>
            <a:pPr>
              <a:defRPr/>
            </a:pPr>
            <a:endParaRPr lang="zh-HK" altLang="en-US"/>
          </a:p>
        </p:txBody>
      </p:sp>
      <p:sp>
        <p:nvSpPr>
          <p:cNvPr id="5" name="Slide Number Placeholder 5"/>
          <p:cNvSpPr>
            <a:spLocks noGrp="1"/>
          </p:cNvSpPr>
          <p:nvPr>
            <p:ph type="sldNum" sz="quarter" idx="12"/>
          </p:nvPr>
        </p:nvSpPr>
        <p:spPr/>
        <p:txBody>
          <a:bodyPr/>
          <a:lstStyle>
            <a:lvl1pPr>
              <a:defRPr/>
            </a:lvl1pPr>
          </a:lstStyle>
          <a:p>
            <a:pPr>
              <a:defRPr/>
            </a:pPr>
            <a:fld id="{22073506-265B-7F44-BFA4-99624EB82680}" type="slidenum">
              <a:rPr lang="zh-HK" altLang="en-US"/>
              <a:pPr>
                <a:defRPr/>
              </a:pPr>
              <a:t>‹#›</a:t>
            </a:fld>
            <a:endParaRPr lang="zh-HK" altLang="en-US"/>
          </a:p>
        </p:txBody>
      </p:sp>
    </p:spTree>
    <p:extLst>
      <p:ext uri="{BB962C8B-B14F-4D97-AF65-F5344CB8AC3E}">
        <p14:creationId xmlns:p14="http://schemas.microsoft.com/office/powerpoint/2010/main" val="112903333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5D9E53E-42D5-D649-84A1-D51A1129B12F}" type="datetimeFigureOut">
              <a:rPr lang="zh-HK" altLang="en-US"/>
              <a:pPr>
                <a:defRPr/>
              </a:pPr>
              <a:t>22/8/2019</a:t>
            </a:fld>
            <a:endParaRPr lang="zh-HK" altLang="en-US"/>
          </a:p>
        </p:txBody>
      </p:sp>
      <p:sp>
        <p:nvSpPr>
          <p:cNvPr id="3" name="Footer Placeholder 4"/>
          <p:cNvSpPr>
            <a:spLocks noGrp="1"/>
          </p:cNvSpPr>
          <p:nvPr>
            <p:ph type="ftr" sz="quarter" idx="11"/>
          </p:nvPr>
        </p:nvSpPr>
        <p:spPr/>
        <p:txBody>
          <a:bodyPr/>
          <a:lstStyle>
            <a:lvl1pPr>
              <a:defRPr/>
            </a:lvl1pPr>
          </a:lstStyle>
          <a:p>
            <a:pPr>
              <a:defRPr/>
            </a:pPr>
            <a:endParaRPr lang="zh-HK" altLang="en-US"/>
          </a:p>
        </p:txBody>
      </p:sp>
      <p:sp>
        <p:nvSpPr>
          <p:cNvPr id="4" name="Slide Number Placeholder 5"/>
          <p:cNvSpPr>
            <a:spLocks noGrp="1"/>
          </p:cNvSpPr>
          <p:nvPr>
            <p:ph type="sldNum" sz="quarter" idx="12"/>
          </p:nvPr>
        </p:nvSpPr>
        <p:spPr/>
        <p:txBody>
          <a:bodyPr/>
          <a:lstStyle>
            <a:lvl1pPr>
              <a:defRPr/>
            </a:lvl1pPr>
          </a:lstStyle>
          <a:p>
            <a:pPr>
              <a:defRPr/>
            </a:pPr>
            <a:fld id="{15A7B478-884B-F64C-8192-24BF7AB6CE36}" type="slidenum">
              <a:rPr lang="zh-HK" altLang="en-US"/>
              <a:pPr>
                <a:defRPr/>
              </a:pPr>
              <a:t>‹#›</a:t>
            </a:fld>
            <a:endParaRPr lang="zh-HK" altLang="en-US"/>
          </a:p>
        </p:txBody>
      </p:sp>
    </p:spTree>
    <p:extLst>
      <p:ext uri="{BB962C8B-B14F-4D97-AF65-F5344CB8AC3E}">
        <p14:creationId xmlns:p14="http://schemas.microsoft.com/office/powerpoint/2010/main" val="1329132133"/>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41847D6-C135-A047-B615-739921DE273D}" type="datetimeFigureOut">
              <a:rPr lang="zh-HK" altLang="en-US"/>
              <a:pPr>
                <a:defRPr/>
              </a:pPr>
              <a:t>22/8/2019</a:t>
            </a:fld>
            <a:endParaRPr lang="zh-HK" altLang="en-US"/>
          </a:p>
        </p:txBody>
      </p:sp>
      <p:sp>
        <p:nvSpPr>
          <p:cNvPr id="6" name="Footer Placeholder 4"/>
          <p:cNvSpPr>
            <a:spLocks noGrp="1"/>
          </p:cNvSpPr>
          <p:nvPr>
            <p:ph type="ftr" sz="quarter" idx="11"/>
          </p:nvPr>
        </p:nvSpPr>
        <p:spPr/>
        <p:txBody>
          <a:bodyPr/>
          <a:lstStyle>
            <a:lvl1pPr>
              <a:defRPr/>
            </a:lvl1pPr>
          </a:lstStyle>
          <a:p>
            <a:pPr>
              <a:defRPr/>
            </a:pPr>
            <a:endParaRPr lang="zh-HK" altLang="en-US"/>
          </a:p>
        </p:txBody>
      </p:sp>
      <p:sp>
        <p:nvSpPr>
          <p:cNvPr id="7" name="Slide Number Placeholder 5"/>
          <p:cNvSpPr>
            <a:spLocks noGrp="1"/>
          </p:cNvSpPr>
          <p:nvPr>
            <p:ph type="sldNum" sz="quarter" idx="12"/>
          </p:nvPr>
        </p:nvSpPr>
        <p:spPr/>
        <p:txBody>
          <a:bodyPr/>
          <a:lstStyle>
            <a:lvl1pPr>
              <a:defRPr/>
            </a:lvl1pPr>
          </a:lstStyle>
          <a:p>
            <a:pPr>
              <a:defRPr/>
            </a:pPr>
            <a:fld id="{BBCDE411-EEE0-1043-86F1-E79EBB667828}" type="slidenum">
              <a:rPr lang="zh-HK" altLang="en-US"/>
              <a:pPr>
                <a:defRPr/>
              </a:pPr>
              <a:t>‹#›</a:t>
            </a:fld>
            <a:endParaRPr lang="zh-HK" altLang="en-US"/>
          </a:p>
        </p:txBody>
      </p:sp>
    </p:spTree>
    <p:extLst>
      <p:ext uri="{BB962C8B-B14F-4D97-AF65-F5344CB8AC3E}">
        <p14:creationId xmlns:p14="http://schemas.microsoft.com/office/powerpoint/2010/main" val="1280321648"/>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2C9996BD-AC0E-F647-AC67-A29962958EAE}" type="datetimeFigureOut">
              <a:rPr lang="zh-HK" altLang="en-US"/>
              <a:pPr>
                <a:defRPr/>
              </a:pPr>
              <a:t>22/8/2019</a:t>
            </a:fld>
            <a:endParaRPr lang="zh-HK" altLang="en-US"/>
          </a:p>
        </p:txBody>
      </p:sp>
      <p:sp>
        <p:nvSpPr>
          <p:cNvPr id="6" name="Footer Placeholder 4"/>
          <p:cNvSpPr>
            <a:spLocks noGrp="1"/>
          </p:cNvSpPr>
          <p:nvPr>
            <p:ph type="ftr" sz="quarter" idx="11"/>
          </p:nvPr>
        </p:nvSpPr>
        <p:spPr/>
        <p:txBody>
          <a:bodyPr/>
          <a:lstStyle>
            <a:lvl1pPr>
              <a:defRPr/>
            </a:lvl1pPr>
          </a:lstStyle>
          <a:p>
            <a:pPr>
              <a:defRPr/>
            </a:pPr>
            <a:endParaRPr lang="zh-HK" altLang="en-US"/>
          </a:p>
        </p:txBody>
      </p:sp>
      <p:sp>
        <p:nvSpPr>
          <p:cNvPr id="7" name="Slide Number Placeholder 5"/>
          <p:cNvSpPr>
            <a:spLocks noGrp="1"/>
          </p:cNvSpPr>
          <p:nvPr>
            <p:ph type="sldNum" sz="quarter" idx="12"/>
          </p:nvPr>
        </p:nvSpPr>
        <p:spPr/>
        <p:txBody>
          <a:bodyPr/>
          <a:lstStyle>
            <a:lvl1pPr>
              <a:defRPr/>
            </a:lvl1pPr>
          </a:lstStyle>
          <a:p>
            <a:pPr>
              <a:defRPr/>
            </a:pPr>
            <a:fld id="{59F36F45-21DC-EA47-B1D4-28F2E00E894D}" type="slidenum">
              <a:rPr lang="zh-HK" altLang="en-US"/>
              <a:pPr>
                <a:defRPr/>
              </a:pPr>
              <a:t>‹#›</a:t>
            </a:fld>
            <a:endParaRPr lang="zh-HK" altLang="en-US"/>
          </a:p>
        </p:txBody>
      </p:sp>
    </p:spTree>
    <p:extLst>
      <p:ext uri="{BB962C8B-B14F-4D97-AF65-F5344CB8AC3E}">
        <p14:creationId xmlns:p14="http://schemas.microsoft.com/office/powerpoint/2010/main" val="501772890"/>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C103BE7-205A-2C4B-9302-63C5EEB7830A}" type="datetimeFigureOut">
              <a:rPr lang="zh-HK" altLang="en-US"/>
              <a:pPr>
                <a:defRPr/>
              </a:pPr>
              <a:t>22/8/2019</a:t>
            </a:fld>
            <a:endParaRPr lang="zh-HK"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HK"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D679556-4588-6C49-8B77-2E06E5A66F72}" type="slidenum">
              <a:rPr lang="zh-HK" altLang="en-US"/>
              <a:pPr>
                <a:defRPr/>
              </a:pPr>
              <a:t>‹#›</a:t>
            </a:fld>
            <a:endParaRPr lang="zh-HK" alt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ransition>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新細明體"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新細明體"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新細明體"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新細明體"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新細明體" charset="-12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0" y="1896819"/>
            <a:ext cx="9144000" cy="1944687"/>
          </a:xfrm>
          <a:prstGeom prst="rect">
            <a:avLst/>
          </a:prstGeom>
          <a:solidFill>
            <a:srgbClr val="002060"/>
          </a:solidFill>
          <a:ln w="12700">
            <a:solidFill>
              <a:srgbClr val="41719C"/>
            </a:solidFill>
            <a:miter lim="800000"/>
            <a:headEnd/>
            <a:tailEnd/>
          </a:ln>
          <a:effectLst>
            <a:outerShdw blurRad="50800" dist="38100" dir="2700000" algn="tl" rotWithShape="0">
              <a:srgbClr val="000000">
                <a:alpha val="39999"/>
              </a:srgbClr>
            </a:outerShdw>
          </a:effectLst>
        </p:spPr>
        <p:txBody>
          <a:bodyPr anchor="ctr"/>
          <a:lstStyle/>
          <a:p>
            <a:pPr algn="ctr">
              <a:defRPr/>
            </a:pPr>
            <a:endParaRPr lang="zh-CN" altLang="en-US">
              <a:solidFill>
                <a:schemeClr val="lt1"/>
              </a:solidFill>
              <a:effectLst>
                <a:outerShdw blurRad="50800" dist="38100" dir="2700000" algn="tl" rotWithShape="0">
                  <a:prstClr val="black">
                    <a:alpha val="40000"/>
                  </a:prstClr>
                </a:outerShdw>
              </a:effectLst>
              <a:latin typeface="+mn-lt"/>
              <a:ea typeface="+mn-ea"/>
            </a:endParaRPr>
          </a:p>
        </p:txBody>
      </p:sp>
      <p:cxnSp>
        <p:nvCxnSpPr>
          <p:cNvPr id="4" name="直接连接符 3"/>
          <p:cNvCxnSpPr/>
          <p:nvPr/>
        </p:nvCxnSpPr>
        <p:spPr>
          <a:xfrm>
            <a:off x="1436688" y="93663"/>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809875" y="93663"/>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38613" y="93663"/>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29263" y="93663"/>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345" name="文本框 1"/>
          <p:cNvSpPr txBox="1">
            <a:spLocks noChangeArrowheads="1"/>
          </p:cNvSpPr>
          <p:nvPr/>
        </p:nvSpPr>
        <p:spPr bwMode="auto">
          <a:xfrm>
            <a:off x="562729" y="2484441"/>
            <a:ext cx="80185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eaLnBrk="1" hangingPunct="1">
              <a:lnSpc>
                <a:spcPct val="100000"/>
              </a:lnSpc>
              <a:spcBef>
                <a:spcPct val="0"/>
              </a:spcBef>
              <a:buFontTx/>
              <a:buNone/>
            </a:pPr>
            <a:r>
              <a:rPr lang="zh-CN" altLang="en-US" sz="4400" b="1" dirty="0">
                <a:solidFill>
                  <a:schemeClr val="bg1"/>
                </a:solidFill>
                <a:latin typeface="微软雅黑" charset="0"/>
                <a:ea typeface="微软雅黑" charset="0"/>
                <a:cs typeface="Arial" charset="0"/>
                <a:sym typeface="Arial" charset="0"/>
              </a:rPr>
              <a:t>第</a:t>
            </a:r>
            <a:r>
              <a:rPr lang="en-US" altLang="zh-CN" sz="4400" b="1" dirty="0">
                <a:solidFill>
                  <a:schemeClr val="bg1"/>
                </a:solidFill>
                <a:latin typeface="微软雅黑" charset="0"/>
                <a:ea typeface="微软雅黑" charset="0"/>
                <a:cs typeface="Arial" charset="0"/>
                <a:sym typeface="Arial" charset="0"/>
              </a:rPr>
              <a:t>3</a:t>
            </a:r>
            <a:r>
              <a:rPr lang="zh-CN" altLang="en-US" sz="4400" b="1" dirty="0">
                <a:solidFill>
                  <a:schemeClr val="bg1"/>
                </a:solidFill>
                <a:latin typeface="微软雅黑" charset="0"/>
                <a:ea typeface="微软雅黑" charset="0"/>
                <a:cs typeface="Arial" charset="0"/>
                <a:sym typeface="Arial" charset="0"/>
              </a:rPr>
              <a:t>章 关系数据库标准语言</a:t>
            </a:r>
            <a:r>
              <a:rPr lang="en-US" altLang="zh-CN" sz="4400" b="1" dirty="0">
                <a:solidFill>
                  <a:schemeClr val="bg1"/>
                </a:solidFill>
                <a:latin typeface="微软雅黑" charset="0"/>
                <a:ea typeface="微软雅黑" charset="0"/>
                <a:cs typeface="Arial" charset="0"/>
                <a:sym typeface="Arial" charset="0"/>
              </a:rPr>
              <a:t>SQL</a:t>
            </a:r>
            <a:endParaRPr lang="zh-CN" altLang="en-US" sz="4400" b="1" dirty="0">
              <a:solidFill>
                <a:schemeClr val="bg1"/>
              </a:solidFill>
              <a:latin typeface="微软雅黑" charset="0"/>
              <a:ea typeface="微软雅黑" charset="0"/>
              <a:cs typeface="Arial" charset="0"/>
              <a:sym typeface="Arial" charset="0"/>
            </a:endParaRPr>
          </a:p>
        </p:txBody>
      </p:sp>
      <p:sp>
        <p:nvSpPr>
          <p:cNvPr id="14347" name="文本框 2"/>
          <p:cNvSpPr txBox="1">
            <a:spLocks noChangeArrowheads="1"/>
          </p:cNvSpPr>
          <p:nvPr/>
        </p:nvSpPr>
        <p:spPr bwMode="auto">
          <a:xfrm>
            <a:off x="2834994" y="4090574"/>
            <a:ext cx="3474028"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gn="ctr">
              <a:lnSpc>
                <a:spcPct val="100000"/>
              </a:lnSpc>
              <a:spcBef>
                <a:spcPct val="0"/>
              </a:spcBef>
              <a:buFontTx/>
              <a:buNone/>
            </a:pPr>
            <a:endParaRPr lang="en-US" altLang="zh-CN" sz="2400" b="1" dirty="0">
              <a:latin typeface="华文细黑" charset="-122"/>
              <a:ea typeface="华文细黑" charset="-122"/>
            </a:endParaRPr>
          </a:p>
          <a:p>
            <a:pPr algn="ctr">
              <a:lnSpc>
                <a:spcPct val="100000"/>
              </a:lnSpc>
              <a:spcBef>
                <a:spcPct val="0"/>
              </a:spcBef>
              <a:buFontTx/>
              <a:buNone/>
            </a:pPr>
            <a:r>
              <a:rPr lang="zh-CN" altLang="en-US" sz="1800" b="1" dirty="0">
                <a:latin typeface="华文细黑" charset="-122"/>
                <a:ea typeface="华文细黑" charset="-122"/>
              </a:rPr>
              <a:t>北京航空航天大学 继续教育学院</a:t>
            </a:r>
          </a:p>
          <a:p>
            <a:pPr algn="ctr">
              <a:lnSpc>
                <a:spcPct val="100000"/>
              </a:lnSpc>
              <a:spcBef>
                <a:spcPct val="0"/>
              </a:spcBef>
              <a:buFontTx/>
              <a:buNone/>
            </a:pPr>
            <a:endParaRPr lang="zh-CN" altLang="en-US" sz="1800" b="1" dirty="0">
              <a:latin typeface="华文细黑" charset="-122"/>
              <a:ea typeface="华文细黑" charset="-122"/>
            </a:endParaRPr>
          </a:p>
          <a:p>
            <a:pPr algn="ctr">
              <a:lnSpc>
                <a:spcPct val="100000"/>
              </a:lnSpc>
              <a:spcBef>
                <a:spcPct val="0"/>
              </a:spcBef>
              <a:buFontTx/>
              <a:buNone/>
            </a:pPr>
            <a:r>
              <a:rPr lang="zh-CN" altLang="en-US" sz="1800" b="1" dirty="0">
                <a:latin typeface="华文细黑" charset="-122"/>
                <a:ea typeface="华文细黑" charset="-122"/>
              </a:rPr>
              <a:t>李竞飞</a:t>
            </a:r>
          </a:p>
          <a:p>
            <a:pPr algn="ctr">
              <a:lnSpc>
                <a:spcPct val="100000"/>
              </a:lnSpc>
              <a:spcBef>
                <a:spcPct val="0"/>
              </a:spcBef>
              <a:buFontTx/>
              <a:buNone/>
            </a:pPr>
            <a:r>
              <a:rPr lang="en-US" altLang="zh-CN" sz="1800" b="1" dirty="0" err="1">
                <a:latin typeface="华文细黑" charset="-122"/>
                <a:ea typeface="华文细黑" charset="-122"/>
              </a:rPr>
              <a:t>jingfl@foxmail.com</a:t>
            </a:r>
            <a:endParaRPr lang="zh-CN" altLang="en-US" sz="1800" b="1" dirty="0">
              <a:latin typeface="华文细黑" charset="-122"/>
              <a:ea typeface="华文细黑" charset="-122"/>
            </a:endParaRPr>
          </a:p>
          <a:p>
            <a:pPr algn="ctr">
              <a:lnSpc>
                <a:spcPct val="100000"/>
              </a:lnSpc>
              <a:spcBef>
                <a:spcPct val="0"/>
              </a:spcBef>
              <a:buFontTx/>
              <a:buNone/>
            </a:pPr>
            <a:endParaRPr lang="zh-CN" altLang="en-US" sz="1800" b="1" dirty="0">
              <a:latin typeface="华文细黑" charset="-122"/>
              <a:ea typeface="华文细黑" charset="-122"/>
            </a:endParaRPr>
          </a:p>
        </p:txBody>
      </p:sp>
      <p:pic>
        <p:nvPicPr>
          <p:cNvPr id="2" name="图片 1"/>
          <p:cNvPicPr>
            <a:picLocks noChangeAspect="1"/>
          </p:cNvPicPr>
          <p:nvPr/>
        </p:nvPicPr>
        <p:blipFill>
          <a:blip r:embed="rId3"/>
          <a:stretch>
            <a:fillRect/>
          </a:stretch>
        </p:blipFill>
        <p:spPr>
          <a:xfrm>
            <a:off x="48128" y="48128"/>
            <a:ext cx="1431758" cy="1431758"/>
          </a:xfrm>
          <a:prstGeom prst="rect">
            <a:avLst/>
          </a:prstGeom>
        </p:spPr>
      </p:pic>
      <p:sp>
        <p:nvSpPr>
          <p:cNvPr id="13" name="文本框 12"/>
          <p:cNvSpPr txBox="1">
            <a:spLocks noChangeArrowheads="1"/>
          </p:cNvSpPr>
          <p:nvPr/>
        </p:nvSpPr>
        <p:spPr bwMode="auto">
          <a:xfrm>
            <a:off x="1662551" y="569397"/>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gn="ctr">
              <a:lnSpc>
                <a:spcPct val="100000"/>
              </a:lnSpc>
              <a:spcBef>
                <a:spcPct val="0"/>
              </a:spcBef>
              <a:buFontTx/>
              <a:buNone/>
            </a:pPr>
            <a:r>
              <a:rPr lang="zh-CN" altLang="en-US" sz="1800" b="1" dirty="0">
                <a:latin typeface="华文细黑" charset="-122"/>
                <a:ea typeface="华文细黑" charset="-122"/>
              </a:rPr>
              <a:t>数据库系统原理</a:t>
            </a:r>
          </a:p>
        </p:txBody>
      </p:sp>
      <p:cxnSp>
        <p:nvCxnSpPr>
          <p:cNvPr id="14" name="直接连接符 14"/>
          <p:cNvCxnSpPr/>
          <p:nvPr/>
        </p:nvCxnSpPr>
        <p:spPr>
          <a:xfrm>
            <a:off x="1628775" y="981075"/>
            <a:ext cx="5680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419879"/>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语言简洁，易学易用</a:t>
            </a:r>
            <a:endParaRPr lang="en-US" altLang="zh-CN" dirty="0">
              <a:ea typeface="STHeiti Light" charset="-122"/>
            </a:endParaRPr>
          </a:p>
          <a:p>
            <a:pPr lvl="1">
              <a:lnSpc>
                <a:spcPct val="150000"/>
              </a:lnSpc>
              <a:buFont typeface="Wingdings" panose="05000000000000000000" pitchFamily="2" charset="2"/>
              <a:buChar char="p"/>
            </a:pPr>
            <a:r>
              <a:rPr lang="en-US" altLang="zh-CN" dirty="0">
                <a:ea typeface="STHeiti Light" charset="-122"/>
              </a:rPr>
              <a:t> SQL</a:t>
            </a:r>
            <a:r>
              <a:rPr lang="zh-CN" altLang="en-US" dirty="0">
                <a:ea typeface="STHeiti Light" charset="-122"/>
              </a:rPr>
              <a:t>功能极强，完成核心功能只用了</a:t>
            </a:r>
            <a:r>
              <a:rPr lang="en-US" altLang="zh-CN" dirty="0">
                <a:ea typeface="STHeiti Light" charset="-122"/>
              </a:rPr>
              <a:t>9</a:t>
            </a:r>
            <a:r>
              <a:rPr lang="zh-CN" altLang="en-US" dirty="0">
                <a:ea typeface="STHeiti Light" charset="-122"/>
              </a:rPr>
              <a:t>个动词。</a:t>
            </a: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a:extLst>
              <a:ext uri="{FF2B5EF4-FFF2-40B4-BE49-F238E27FC236}">
                <a16:creationId xmlns:a16="http://schemas.microsoft.com/office/drawing/2014/main" id="{566C2DC5-645E-478C-BBA5-174C13BFD414}"/>
              </a:ext>
            </a:extLst>
          </p:cNvPr>
          <p:cNvPicPr>
            <a:picLocks noChangeAspect="1"/>
          </p:cNvPicPr>
          <p:nvPr/>
        </p:nvPicPr>
        <p:blipFill>
          <a:blip r:embed="rId2"/>
          <a:stretch>
            <a:fillRect/>
          </a:stretch>
        </p:blipFill>
        <p:spPr>
          <a:xfrm>
            <a:off x="334963" y="3345110"/>
            <a:ext cx="8289133" cy="2317459"/>
          </a:xfrm>
          <a:prstGeom prst="rect">
            <a:avLst/>
          </a:prstGeom>
        </p:spPr>
      </p:pic>
    </p:spTree>
    <p:extLst>
      <p:ext uri="{BB962C8B-B14F-4D97-AF65-F5344CB8AC3E}">
        <p14:creationId xmlns:p14="http://schemas.microsoft.com/office/powerpoint/2010/main" val="2157119205"/>
      </p:ext>
    </p:extLst>
  </p:cSld>
  <p:clrMapOvr>
    <a:masterClrMapping/>
  </p:clrMapOvr>
  <p:transition>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de-DE" dirty="0">
                <a:ea typeface="STHeiti Light" charset="-122"/>
              </a:rPr>
              <a:t>将第一步查询嵌入到第二步查询的条件中</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a:t>
            </a:r>
            <a:r>
              <a:rPr lang="de-DE" altLang="zh-CN" dirty="0" err="1">
                <a:ea typeface="STHeiti Light" charset="-122"/>
              </a:rPr>
              <a:t>Sno</a:t>
            </a:r>
            <a:r>
              <a:rPr lang="de-DE" altLang="zh-CN" dirty="0">
                <a:ea typeface="STHeiti Light" charset="-122"/>
              </a:rPr>
              <a:t>, </a:t>
            </a:r>
            <a:r>
              <a:rPr lang="de-DE" altLang="zh-CN" dirty="0" err="1">
                <a:ea typeface="STHeiti Light" charset="-122"/>
              </a:rPr>
              <a:t>Sname</a:t>
            </a:r>
            <a:r>
              <a:rPr lang="de-DE" altLang="zh-CN" dirty="0">
                <a:ea typeface="STHeiti Light" charset="-122"/>
              </a:rPr>
              <a:t>, </a:t>
            </a:r>
            <a:r>
              <a:rPr lang="de-DE" altLang="zh-CN" dirty="0" err="1">
                <a:ea typeface="STHeiti Light" charset="-122"/>
              </a:rPr>
              <a:t>Sdept</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FROM Student </a:t>
            </a:r>
          </a:p>
          <a:p>
            <a:pPr marL="0" indent="0">
              <a:lnSpc>
                <a:spcPct val="100000"/>
              </a:lnSpc>
              <a:spcBef>
                <a:spcPts val="0"/>
              </a:spcBef>
              <a:buNone/>
            </a:pPr>
            <a:r>
              <a:rPr lang="zh-CN" altLang="en-US" dirty="0">
                <a:ea typeface="STHeiti Light" charset="-122"/>
              </a:rPr>
              <a:t>        </a:t>
            </a:r>
            <a:r>
              <a:rPr lang="de-DE" altLang="zh-CN" dirty="0">
                <a:ea typeface="STHeiti Light" charset="-122"/>
              </a:rPr>
              <a:t>WHERE </a:t>
            </a:r>
            <a:r>
              <a:rPr lang="de-DE" altLang="zh-CN" dirty="0" err="1">
                <a:ea typeface="STHeiti Light" charset="-122"/>
              </a:rPr>
              <a:t>Sdept</a:t>
            </a:r>
            <a:r>
              <a:rPr lang="de-DE" altLang="zh-CN" dirty="0">
                <a:ea typeface="STHeiti Light" charset="-122"/>
              </a:rPr>
              <a:t> IN </a:t>
            </a:r>
          </a:p>
          <a:p>
            <a:pPr marL="0" indent="0">
              <a:lnSpc>
                <a:spcPct val="100000"/>
              </a:lnSpc>
              <a:spcBef>
                <a:spcPts val="0"/>
              </a:spcBef>
              <a:buNone/>
            </a:pPr>
            <a:r>
              <a:rPr lang="zh-CN" altLang="en-US" dirty="0">
                <a:ea typeface="STHeiti Light" charset="-122"/>
              </a:rPr>
              <a:t>                   </a:t>
            </a:r>
            <a:r>
              <a:rPr lang="de-DE" altLang="zh-CN" dirty="0">
                <a:solidFill>
                  <a:srgbClr val="FF0000"/>
                </a:solidFill>
                <a:ea typeface="STHeiti Light" charset="-122"/>
              </a:rPr>
              <a:t>(SELECT </a:t>
            </a:r>
            <a:r>
              <a:rPr lang="de-DE" altLang="zh-CN" dirty="0" err="1">
                <a:solidFill>
                  <a:srgbClr val="FF0000"/>
                </a:solidFill>
                <a:ea typeface="STHeiti Light" charset="-122"/>
              </a:rPr>
              <a:t>Sdept</a:t>
            </a:r>
            <a:r>
              <a:rPr lang="de-DE" altLang="zh-CN" dirty="0">
                <a:solidFill>
                  <a:srgbClr val="FF0000"/>
                </a:solidFill>
                <a:ea typeface="STHeiti Light" charset="-122"/>
              </a:rPr>
              <a:t> </a:t>
            </a:r>
          </a:p>
          <a:p>
            <a:pPr marL="0" indent="0">
              <a:lnSpc>
                <a:spcPct val="100000"/>
              </a:lnSpc>
              <a:spcBef>
                <a:spcPts val="0"/>
              </a:spcBef>
              <a:buNone/>
            </a:pPr>
            <a:r>
              <a:rPr lang="zh-CN" altLang="en-US" dirty="0">
                <a:solidFill>
                  <a:srgbClr val="FF0000"/>
                </a:solidFill>
                <a:ea typeface="STHeiti Light" charset="-122"/>
              </a:rPr>
              <a:t>                    </a:t>
            </a:r>
            <a:r>
              <a:rPr lang="de-DE" altLang="zh-CN" dirty="0">
                <a:solidFill>
                  <a:srgbClr val="FF0000"/>
                </a:solidFill>
                <a:ea typeface="STHeiti Light" charset="-122"/>
              </a:rPr>
              <a:t>FROM Student </a:t>
            </a:r>
          </a:p>
          <a:p>
            <a:pPr marL="0" indent="0">
              <a:lnSpc>
                <a:spcPct val="100000"/>
              </a:lnSpc>
              <a:spcBef>
                <a:spcPts val="0"/>
              </a:spcBef>
              <a:buNone/>
            </a:pPr>
            <a:r>
              <a:rPr lang="zh-CN" altLang="en-US" dirty="0">
                <a:solidFill>
                  <a:srgbClr val="FF0000"/>
                </a:solidFill>
                <a:ea typeface="STHeiti Light" charset="-122"/>
              </a:rPr>
              <a:t>                    </a:t>
            </a:r>
            <a:r>
              <a:rPr lang="de-DE" altLang="zh-CN" dirty="0">
                <a:solidFill>
                  <a:srgbClr val="FF0000"/>
                </a:solidFill>
                <a:ea typeface="STHeiti Light" charset="-122"/>
              </a:rPr>
              <a:t>WHERE </a:t>
            </a:r>
            <a:r>
              <a:rPr lang="de-DE" altLang="zh-CN" dirty="0" err="1">
                <a:solidFill>
                  <a:srgbClr val="FF0000"/>
                </a:solidFill>
                <a:ea typeface="STHeiti Light" charset="-122"/>
              </a:rPr>
              <a:t>Sname</a:t>
            </a:r>
            <a:r>
              <a:rPr lang="de-DE" altLang="zh-CN" dirty="0">
                <a:solidFill>
                  <a:srgbClr val="FF0000"/>
                </a:solidFill>
                <a:ea typeface="STHeiti Light" charset="-122"/>
              </a:rPr>
              <a:t>= ' </a:t>
            </a:r>
            <a:r>
              <a:rPr lang="zh-CN" altLang="de-DE" dirty="0">
                <a:solidFill>
                  <a:srgbClr val="FF0000"/>
                </a:solidFill>
                <a:ea typeface="STHeiti Light" charset="-122"/>
              </a:rPr>
              <a:t>刘晨</a:t>
            </a:r>
            <a:r>
              <a:rPr lang="de-DE" altLang="zh-CN" dirty="0">
                <a:solidFill>
                  <a:srgbClr val="FF0000"/>
                </a:solidFill>
                <a:ea typeface="STHeiti Light" charset="-122"/>
              </a:rPr>
              <a:t>');</a:t>
            </a:r>
            <a:r>
              <a:rPr lang="de-DE" altLang="zh-CN" dirty="0">
                <a:ea typeface="STHeiti Light" charset="-122"/>
              </a:rPr>
              <a:t> </a:t>
            </a:r>
          </a:p>
          <a:p>
            <a:pPr marL="0" indent="0">
              <a:lnSpc>
                <a:spcPct val="100000"/>
              </a:lnSpc>
              <a:spcBef>
                <a:spcPts val="0"/>
              </a:spcBef>
              <a:buNone/>
            </a:pPr>
            <a:r>
              <a:rPr lang="zh-CN" altLang="de-DE" dirty="0">
                <a:ea typeface="STHeiti Light" charset="-122"/>
              </a:rPr>
              <a:t>此查询为不相关子查询。</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05104510"/>
      </p:ext>
    </p:extLst>
  </p:cSld>
  <p:clrMapOvr>
    <a:masterClrMapping/>
  </p:clrMapOvr>
  <p:transition>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zh-CN" altLang="en-US" dirty="0">
                <a:ea typeface="STHeiti Light" charset="-122"/>
              </a:rPr>
              <a:t>用自身连接完成</a:t>
            </a:r>
            <a:r>
              <a:rPr lang="en-US" altLang="zh-CN" dirty="0">
                <a:ea typeface="STHeiti Light" charset="-122"/>
              </a:rPr>
              <a:t>[</a:t>
            </a:r>
            <a:r>
              <a:rPr lang="zh-CN" altLang="en-US" dirty="0">
                <a:ea typeface="STHeiti Light" charset="-122"/>
              </a:rPr>
              <a:t>例</a:t>
            </a:r>
            <a:r>
              <a:rPr lang="en-US" altLang="zh-CN" dirty="0">
                <a:ea typeface="STHeiti Light" charset="-122"/>
              </a:rPr>
              <a:t>3.55]</a:t>
            </a:r>
            <a:r>
              <a:rPr lang="zh-CN" altLang="en-US" dirty="0">
                <a:ea typeface="STHeiti Light" charset="-122"/>
              </a:rPr>
              <a:t>查询要求</a:t>
            </a:r>
            <a:endParaRPr lang="en-US" altLang="zh-CN" dirty="0">
              <a:ea typeface="STHeiti Light" charset="-122"/>
            </a:endParaRPr>
          </a:p>
          <a:p>
            <a:pPr marL="0" indent="0">
              <a:lnSpc>
                <a:spcPct val="150000"/>
              </a:lnSpc>
              <a:spcBef>
                <a:spcPts val="0"/>
              </a:spcBef>
              <a:buNone/>
            </a:pPr>
            <a:r>
              <a:rPr lang="zh-CN" altLang="en-US" dirty="0">
                <a:ea typeface="STHeiti Light" charset="-122"/>
              </a:rPr>
              <a:t>            </a:t>
            </a:r>
            <a:r>
              <a:rPr lang="en-US" altLang="zh-CN" dirty="0">
                <a:solidFill>
                  <a:srgbClr val="FF0000"/>
                </a:solidFill>
                <a:ea typeface="STHeiti Light" charset="-122"/>
              </a:rPr>
              <a:t>SELECT</a:t>
            </a:r>
            <a:r>
              <a:rPr lang="en-US" altLang="zh-CN" dirty="0">
                <a:ea typeface="STHeiti Light" charset="-122"/>
              </a:rPr>
              <a:t> S1.Sno, S1.Sname,S1.Sdept </a:t>
            </a:r>
          </a:p>
          <a:p>
            <a:pPr marL="0" indent="0">
              <a:lnSpc>
                <a:spcPct val="150000"/>
              </a:lnSpc>
              <a:spcBef>
                <a:spcPts val="0"/>
              </a:spcBef>
              <a:buNone/>
            </a:pPr>
            <a:r>
              <a:rPr lang="zh-CN" altLang="en-US" dirty="0">
                <a:ea typeface="STHeiti Light" charset="-122"/>
              </a:rPr>
              <a:t>            </a:t>
            </a:r>
            <a:r>
              <a:rPr lang="en-US" altLang="zh-CN" dirty="0">
                <a:solidFill>
                  <a:srgbClr val="FF0000"/>
                </a:solidFill>
                <a:ea typeface="STHeiti Light" charset="-122"/>
              </a:rPr>
              <a:t>FROM</a:t>
            </a:r>
            <a:r>
              <a:rPr lang="en-US" altLang="zh-CN" dirty="0">
                <a:ea typeface="STHeiti Light" charset="-122"/>
              </a:rPr>
              <a:t> Student S1,Student S2 </a:t>
            </a:r>
          </a:p>
          <a:p>
            <a:pPr marL="0" indent="0">
              <a:lnSpc>
                <a:spcPct val="150000"/>
              </a:lnSpc>
              <a:spcBef>
                <a:spcPts val="0"/>
              </a:spcBef>
              <a:buNone/>
            </a:pPr>
            <a:r>
              <a:rPr lang="zh-CN" altLang="en-US" dirty="0">
                <a:ea typeface="STHeiti Light" charset="-122"/>
              </a:rPr>
              <a:t>            </a:t>
            </a:r>
            <a:r>
              <a:rPr lang="en-US" altLang="zh-CN" dirty="0">
                <a:solidFill>
                  <a:srgbClr val="FF0000"/>
                </a:solidFill>
                <a:ea typeface="STHeiti Light" charset="-122"/>
              </a:rPr>
              <a:t>WHERE</a:t>
            </a:r>
            <a:r>
              <a:rPr lang="en-US" altLang="zh-CN" dirty="0">
                <a:ea typeface="STHeiti Light" charset="-122"/>
              </a:rPr>
              <a:t> S1.Sdept = S2.Sdept AND </a:t>
            </a:r>
          </a:p>
          <a:p>
            <a:pPr marL="0" indent="0">
              <a:lnSpc>
                <a:spcPct val="150000"/>
              </a:lnSpc>
              <a:spcBef>
                <a:spcPts val="0"/>
              </a:spcBef>
              <a:buNone/>
            </a:pPr>
            <a:r>
              <a:rPr lang="zh-CN" altLang="en-US" dirty="0">
                <a:ea typeface="STHeiti Light" charset="-122"/>
              </a:rPr>
              <a:t>                         </a:t>
            </a:r>
            <a:r>
              <a:rPr lang="en-US" altLang="zh-CN" dirty="0">
                <a:ea typeface="STHeiti Light" charset="-122"/>
              </a:rPr>
              <a:t>S2.Sname = '</a:t>
            </a:r>
            <a:r>
              <a:rPr lang="zh-CN" altLang="en-US" dirty="0">
                <a:ea typeface="STHeiti Light" charset="-122"/>
              </a:rPr>
              <a:t>刘晨</a:t>
            </a:r>
            <a:r>
              <a:rPr lang="en-US" altLang="zh-CN" dirty="0">
                <a:ea typeface="STHeiti Light" charset="-122"/>
              </a:rPr>
              <a:t>';</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66497994"/>
      </p:ext>
    </p:extLst>
  </p:cSld>
  <p:clrMapOvr>
    <a:masterClrMapping/>
  </p:clrMapOvr>
  <p:transition>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3.56]</a:t>
            </a:r>
            <a:r>
              <a:rPr lang="zh-CN" altLang="en-US" sz="2400" dirty="0">
                <a:ea typeface="STHeiti Light" charset="-122"/>
              </a:rPr>
              <a:t> 查询选修了课程名为“信息系统”的学生学号和姓名</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Sno,Sname</a:t>
            </a:r>
            <a:endParaRPr lang="zh-CN" altLang="en-US"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Sno</a:t>
            </a:r>
            <a:r>
              <a:rPr lang="en-US" altLang="zh-CN" sz="2400" dirty="0">
                <a:ea typeface="STHeiti Light" charset="-122"/>
              </a:rPr>
              <a:t> IN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Sno</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SC</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IN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Cno</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Course</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Cname</a:t>
            </a:r>
            <a:r>
              <a:rPr lang="en-US" altLang="zh-CN" sz="2400" dirty="0">
                <a:ea typeface="STHeiti Light" charset="-122"/>
              </a:rPr>
              <a:t>= '</a:t>
            </a:r>
            <a:r>
              <a:rPr lang="zh-CN" altLang="en-US" sz="2400" dirty="0">
                <a:ea typeface="STHeiti Light" charset="-122"/>
              </a:rPr>
              <a:t>信息系统</a:t>
            </a:r>
            <a:r>
              <a:rPr lang="en-US" altLang="zh-CN" sz="2400" dirty="0">
                <a:ea typeface="STHeiti Light" charset="-122"/>
              </a:rPr>
              <a:t>’ ) </a:t>
            </a:r>
            <a:r>
              <a:rPr lang="en-US" altLang="zh-CN" dirty="0">
                <a:ea typeface="STHeiti Light" charset="-122"/>
              </a:rPr>
              <a:t>);</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69618236"/>
      </p:ext>
    </p:extLst>
  </p:cSld>
  <p:clrMapOvr>
    <a:masterClrMapping/>
  </p:clrMapOvr>
  <p:transition>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zh-CN" altLang="en-US" dirty="0">
                <a:ea typeface="STHeiti Light" charset="-122"/>
              </a:rPr>
              <a:t>用连接查询实现</a:t>
            </a:r>
            <a:r>
              <a:rPr lang="en-US" altLang="zh-CN" dirty="0">
                <a:ea typeface="STHeiti Light" charset="-122"/>
              </a:rPr>
              <a:t>[</a:t>
            </a:r>
            <a:r>
              <a:rPr lang="zh-CN" altLang="en-US" dirty="0">
                <a:ea typeface="STHeiti Light" charset="-122"/>
              </a:rPr>
              <a:t>例</a:t>
            </a:r>
            <a:r>
              <a:rPr lang="en-US" altLang="zh-CN" dirty="0">
                <a:ea typeface="STHeiti Light" charset="-122"/>
              </a:rPr>
              <a:t>3.56]</a:t>
            </a:r>
            <a:r>
              <a:rPr lang="zh-CN" altLang="en-US" dirty="0">
                <a:ea typeface="STHeiti Light" charset="-122"/>
              </a:rPr>
              <a:t>：</a:t>
            </a:r>
            <a:endParaRPr lang="en-US" altLang="zh-CN" dirty="0">
              <a:ea typeface="STHeiti Light" charset="-122"/>
            </a:endParaRPr>
          </a:p>
          <a:p>
            <a:pPr marL="0" indent="0">
              <a:lnSpc>
                <a:spcPct val="150000"/>
              </a:lnSpc>
              <a:spcBef>
                <a:spcPts val="0"/>
              </a:spcBef>
              <a:buNone/>
            </a:pPr>
            <a:r>
              <a:rPr lang="zh-CN" altLang="en-US" dirty="0">
                <a:ea typeface="STHeiti Light" charset="-122"/>
              </a:rPr>
              <a:t>          </a:t>
            </a:r>
            <a:r>
              <a:rPr lang="en-US" altLang="zh-CN" dirty="0">
                <a:ea typeface="STHeiti Light" charset="-122"/>
              </a:rPr>
              <a:t>SELECT </a:t>
            </a:r>
            <a:r>
              <a:rPr lang="en-US" altLang="zh-CN" dirty="0" err="1">
                <a:ea typeface="STHeiti Light" charset="-122"/>
              </a:rPr>
              <a:t>Sno,Sname</a:t>
            </a:r>
            <a:r>
              <a:rPr lang="en-US" altLang="zh-CN" dirty="0">
                <a:ea typeface="STHeiti Light" charset="-122"/>
              </a:rPr>
              <a:t> </a:t>
            </a:r>
          </a:p>
          <a:p>
            <a:pPr marL="0" indent="0">
              <a:lnSpc>
                <a:spcPct val="150000"/>
              </a:lnSpc>
              <a:spcBef>
                <a:spcPts val="0"/>
              </a:spcBef>
              <a:buNone/>
            </a:pPr>
            <a:r>
              <a:rPr lang="zh-CN" altLang="en-US" dirty="0">
                <a:ea typeface="STHeiti Light" charset="-122"/>
              </a:rPr>
              <a:t>          </a:t>
            </a:r>
            <a:r>
              <a:rPr lang="en-US" altLang="zh-CN" dirty="0">
                <a:ea typeface="STHeiti Light" charset="-122"/>
              </a:rPr>
              <a:t>FROM </a:t>
            </a:r>
            <a:r>
              <a:rPr lang="en-US" altLang="zh-CN" dirty="0" err="1">
                <a:ea typeface="STHeiti Light" charset="-122"/>
              </a:rPr>
              <a:t>Student,SC,Course</a:t>
            </a:r>
            <a:r>
              <a:rPr lang="en-US" altLang="zh-CN" dirty="0">
                <a:ea typeface="STHeiti Light" charset="-122"/>
              </a:rPr>
              <a:t> </a:t>
            </a:r>
          </a:p>
          <a:p>
            <a:pPr marL="0" indent="0">
              <a:lnSpc>
                <a:spcPct val="150000"/>
              </a:lnSpc>
              <a:spcBef>
                <a:spcPts val="0"/>
              </a:spcBef>
              <a:buNone/>
            </a:pPr>
            <a:r>
              <a:rPr lang="zh-CN" altLang="en-US" dirty="0">
                <a:ea typeface="STHeiti Light" charset="-122"/>
              </a:rPr>
              <a:t>          </a:t>
            </a:r>
            <a:r>
              <a:rPr lang="en-US" altLang="zh-CN" dirty="0">
                <a:ea typeface="STHeiti Light" charset="-122"/>
              </a:rPr>
              <a:t>WHERE </a:t>
            </a:r>
            <a:r>
              <a:rPr lang="en-US" altLang="zh-CN" dirty="0" err="1">
                <a:ea typeface="STHeiti Light" charset="-122"/>
              </a:rPr>
              <a:t>Student.Sno</a:t>
            </a:r>
            <a:r>
              <a:rPr lang="en-US" altLang="zh-CN" dirty="0">
                <a:ea typeface="STHeiti Light" charset="-122"/>
              </a:rPr>
              <a:t> = </a:t>
            </a:r>
            <a:r>
              <a:rPr lang="en-US" altLang="zh-CN" dirty="0" err="1">
                <a:ea typeface="STHeiti Light" charset="-122"/>
              </a:rPr>
              <a:t>SC.Sno</a:t>
            </a:r>
            <a:r>
              <a:rPr lang="en-US" altLang="zh-CN" dirty="0">
                <a:ea typeface="STHeiti Light" charset="-122"/>
              </a:rPr>
              <a:t> AND </a:t>
            </a:r>
          </a:p>
          <a:p>
            <a:pPr marL="0" indent="0">
              <a:lnSpc>
                <a:spcPct val="150000"/>
              </a:lnSpc>
              <a:spcBef>
                <a:spcPts val="0"/>
              </a:spcBef>
              <a:buNone/>
            </a:pPr>
            <a:r>
              <a:rPr lang="zh-CN" altLang="en-US" dirty="0">
                <a:ea typeface="STHeiti Light" charset="-122"/>
              </a:rPr>
              <a:t>                        </a:t>
            </a:r>
            <a:r>
              <a:rPr lang="en-US" altLang="zh-CN" dirty="0" err="1">
                <a:ea typeface="STHeiti Light" charset="-122"/>
              </a:rPr>
              <a:t>SC.Cno</a:t>
            </a:r>
            <a:r>
              <a:rPr lang="en-US" altLang="zh-CN" dirty="0">
                <a:ea typeface="STHeiti Light" charset="-122"/>
              </a:rPr>
              <a:t> = </a:t>
            </a:r>
            <a:r>
              <a:rPr lang="en-US" altLang="zh-CN" dirty="0" err="1">
                <a:ea typeface="STHeiti Light" charset="-122"/>
              </a:rPr>
              <a:t>Course.Cno</a:t>
            </a:r>
            <a:r>
              <a:rPr lang="en-US" altLang="zh-CN" dirty="0">
                <a:ea typeface="STHeiti Light" charset="-122"/>
              </a:rPr>
              <a:t> AND </a:t>
            </a:r>
          </a:p>
          <a:p>
            <a:pPr marL="0" indent="0">
              <a:lnSpc>
                <a:spcPct val="150000"/>
              </a:lnSpc>
              <a:spcBef>
                <a:spcPts val="0"/>
              </a:spcBef>
              <a:buNone/>
            </a:pPr>
            <a:r>
              <a:rPr lang="zh-CN" altLang="en-US" dirty="0">
                <a:ea typeface="STHeiti Light" charset="-122"/>
              </a:rPr>
              <a:t>                       </a:t>
            </a:r>
            <a:r>
              <a:rPr lang="en-US" altLang="zh-CN" dirty="0" err="1">
                <a:ea typeface="STHeiti Light" charset="-122"/>
              </a:rPr>
              <a:t>Course.Cname</a:t>
            </a:r>
            <a:r>
              <a:rPr lang="en-US" altLang="zh-CN" dirty="0">
                <a:ea typeface="STHeiti Light" charset="-122"/>
              </a:rPr>
              <a:t>='</a:t>
            </a:r>
            <a:r>
              <a:rPr lang="zh-CN" altLang="en-US" dirty="0">
                <a:ea typeface="STHeiti Light" charset="-122"/>
              </a:rPr>
              <a:t>信息系统</a:t>
            </a:r>
            <a:r>
              <a:rPr lang="en-US" altLang="zh-CN" dirty="0">
                <a:ea typeface="STHeiti Light" charset="-122"/>
              </a:rPr>
              <a:t>'; </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06790001"/>
      </p:ext>
    </p:extLst>
  </p:cSld>
  <p:clrMapOvr>
    <a:masterClrMapping/>
  </p:clrMapOvr>
  <p:transition>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带有比较运算符的子查询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dirty="0">
                <a:ea typeface="STHeiti Light" charset="-122"/>
              </a:rPr>
              <a:t> </a:t>
            </a:r>
            <a:r>
              <a:rPr lang="zh-CN" altLang="en-US" dirty="0">
                <a:solidFill>
                  <a:srgbClr val="FF0000"/>
                </a:solidFill>
                <a:ea typeface="STHeiti Light" charset="-122"/>
              </a:rPr>
              <a:t>当能确切知道内层查询返回单值时，可用比较运算符（</a:t>
            </a:r>
            <a:r>
              <a:rPr lang="en-US" altLang="zh-CN" dirty="0">
                <a:solidFill>
                  <a:srgbClr val="FF0000"/>
                </a:solidFill>
                <a:ea typeface="STHeiti Light" charset="-122"/>
              </a:rPr>
              <a:t>&gt;</a:t>
            </a:r>
            <a:r>
              <a:rPr lang="zh-CN" altLang="en-US" dirty="0">
                <a:solidFill>
                  <a:srgbClr val="FF0000"/>
                </a:solidFill>
                <a:ea typeface="STHeiti Light" charset="-122"/>
              </a:rPr>
              <a:t>，</a:t>
            </a:r>
            <a:r>
              <a:rPr lang="en-US" altLang="zh-CN" dirty="0">
                <a:solidFill>
                  <a:srgbClr val="FF0000"/>
                </a:solidFill>
                <a:ea typeface="STHeiti Light" charset="-122"/>
              </a:rPr>
              <a:t>&lt;</a:t>
            </a:r>
            <a:r>
              <a:rPr lang="zh-CN" altLang="en-US" dirty="0">
                <a:solidFill>
                  <a:srgbClr val="FF0000"/>
                </a:solidFill>
                <a:ea typeface="STHeiti Light" charset="-122"/>
              </a:rPr>
              <a:t>，</a:t>
            </a:r>
            <a:r>
              <a:rPr lang="en-US" altLang="zh-CN" dirty="0">
                <a:solidFill>
                  <a:srgbClr val="FF0000"/>
                </a:solidFill>
                <a:ea typeface="STHeiti Light" charset="-122"/>
              </a:rPr>
              <a:t>=</a:t>
            </a:r>
            <a:r>
              <a:rPr lang="zh-CN" altLang="en-US" dirty="0">
                <a:solidFill>
                  <a:srgbClr val="FF0000"/>
                </a:solidFill>
                <a:ea typeface="STHeiti Light" charset="-122"/>
              </a:rPr>
              <a:t>，</a:t>
            </a:r>
            <a:r>
              <a:rPr lang="en-US" altLang="zh-CN" dirty="0">
                <a:solidFill>
                  <a:srgbClr val="FF0000"/>
                </a:solidFill>
                <a:ea typeface="STHeiti Light" charset="-122"/>
              </a:rPr>
              <a:t>&gt;=</a:t>
            </a:r>
            <a:r>
              <a:rPr lang="zh-CN" altLang="en-US" dirty="0">
                <a:solidFill>
                  <a:srgbClr val="FF0000"/>
                </a:solidFill>
                <a:ea typeface="STHeiti Light" charset="-122"/>
              </a:rPr>
              <a:t>，</a:t>
            </a:r>
            <a:r>
              <a:rPr lang="en-US" altLang="zh-CN" dirty="0">
                <a:solidFill>
                  <a:srgbClr val="FF0000"/>
                </a:solidFill>
                <a:ea typeface="STHeiti Light" charset="-122"/>
              </a:rPr>
              <a:t>&lt;=</a:t>
            </a:r>
            <a:r>
              <a:rPr lang="zh-CN" altLang="en-US" dirty="0">
                <a:solidFill>
                  <a:srgbClr val="FF0000"/>
                </a:solidFill>
                <a:ea typeface="STHeiti Light" charset="-122"/>
              </a:rPr>
              <a:t>，</a:t>
            </a:r>
            <a:r>
              <a:rPr lang="en-US" altLang="zh-CN" dirty="0">
                <a:solidFill>
                  <a:srgbClr val="FF0000"/>
                </a:solidFill>
                <a:ea typeface="STHeiti Light" charset="-122"/>
              </a:rPr>
              <a:t>!=</a:t>
            </a:r>
            <a:r>
              <a:rPr lang="zh-CN" altLang="en-US" dirty="0">
                <a:solidFill>
                  <a:srgbClr val="FF0000"/>
                </a:solidFill>
                <a:ea typeface="STHeiti Light" charset="-122"/>
              </a:rPr>
              <a:t>或</a:t>
            </a:r>
            <a:r>
              <a:rPr lang="en-US" altLang="zh-CN" dirty="0">
                <a:solidFill>
                  <a:srgbClr val="FF0000"/>
                </a:solidFill>
                <a:ea typeface="STHeiti Light" charset="-122"/>
              </a:rPr>
              <a:t>&lt; &gt;</a:t>
            </a:r>
            <a:r>
              <a:rPr lang="zh-CN" altLang="en-US" dirty="0">
                <a:solidFill>
                  <a:srgbClr val="FF0000"/>
                </a:solidFill>
                <a:ea typeface="STHeiti Light" charset="-122"/>
              </a:rPr>
              <a:t>）</a:t>
            </a:r>
            <a:r>
              <a:rPr lang="zh-CN" altLang="en-US" dirty="0">
                <a:ea typeface="STHeiti Light" charset="-122"/>
              </a:rPr>
              <a:t>。</a:t>
            </a:r>
          </a:p>
          <a:p>
            <a:pPr marL="0" indent="0">
              <a:lnSpc>
                <a:spcPct val="100000"/>
              </a:lnSpc>
              <a:spcBef>
                <a:spcPts val="0"/>
              </a:spcBef>
              <a:buNone/>
            </a:pPr>
            <a:r>
              <a:rPr lang="zh-CN" altLang="en-US" dirty="0">
                <a:ea typeface="STHeiti Light" charset="-122"/>
              </a:rPr>
              <a:t>       在</a:t>
            </a:r>
            <a:r>
              <a:rPr lang="en-US" altLang="zh-CN" dirty="0">
                <a:ea typeface="STHeiti Light" charset="-122"/>
              </a:rPr>
              <a:t>[</a:t>
            </a:r>
            <a:r>
              <a:rPr lang="zh-CN" altLang="en-US" dirty="0">
                <a:ea typeface="STHeiti Light" charset="-122"/>
              </a:rPr>
              <a:t>例</a:t>
            </a:r>
            <a:r>
              <a:rPr lang="en-US" altLang="zh-CN" dirty="0">
                <a:ea typeface="STHeiti Light" charset="-122"/>
              </a:rPr>
              <a:t>3. 55] </a:t>
            </a:r>
            <a:r>
              <a:rPr lang="zh-CN" altLang="en-US" dirty="0">
                <a:ea typeface="STHeiti Light" charset="-122"/>
              </a:rPr>
              <a:t>中，</a:t>
            </a:r>
            <a:endParaRPr lang="en-US" altLang="zh-CN" dirty="0">
              <a:ea typeface="STHeiti Light" charset="-122"/>
            </a:endParaRPr>
          </a:p>
          <a:p>
            <a:pPr marL="0" indent="0">
              <a:lnSpc>
                <a:spcPct val="100000"/>
              </a:lnSpc>
              <a:spcBef>
                <a:spcPts val="0"/>
              </a:spcBef>
              <a:buNone/>
            </a:pPr>
            <a:r>
              <a:rPr lang="zh-CN" altLang="en-US" dirty="0">
                <a:ea typeface="STHeiti Light" charset="-122"/>
              </a:rPr>
              <a:t>       </a:t>
            </a:r>
            <a:r>
              <a:rPr lang="en-US" altLang="zh-CN" dirty="0">
                <a:ea typeface="STHeiti Light" charset="-122"/>
              </a:rPr>
              <a:t>SELECT </a:t>
            </a:r>
            <a:r>
              <a:rPr lang="en-US" altLang="zh-CN" dirty="0" err="1">
                <a:ea typeface="STHeiti Light" charset="-122"/>
              </a:rPr>
              <a:t>Sno,Sname,Sdept</a:t>
            </a:r>
            <a:r>
              <a:rPr lang="en-US" altLang="zh-CN" dirty="0">
                <a:ea typeface="STHeiti Light" charset="-122"/>
              </a:rPr>
              <a:t> </a:t>
            </a:r>
          </a:p>
          <a:p>
            <a:pPr marL="0" indent="0">
              <a:lnSpc>
                <a:spcPct val="100000"/>
              </a:lnSpc>
              <a:spcBef>
                <a:spcPts val="0"/>
              </a:spcBef>
              <a:buNone/>
            </a:pPr>
            <a:r>
              <a:rPr lang="zh-CN" altLang="en-US" dirty="0">
                <a:ea typeface="STHeiti Light" charset="-122"/>
              </a:rPr>
              <a:t>       </a:t>
            </a:r>
            <a:r>
              <a:rPr lang="en-US" altLang="zh-CN" dirty="0">
                <a:ea typeface="STHeiti Light" charset="-122"/>
              </a:rPr>
              <a:t>FROM Student </a:t>
            </a:r>
          </a:p>
          <a:p>
            <a:pPr marL="0" indent="0">
              <a:lnSpc>
                <a:spcPct val="100000"/>
              </a:lnSpc>
              <a:spcBef>
                <a:spcPts val="0"/>
              </a:spcBef>
              <a:buNone/>
            </a:pPr>
            <a:r>
              <a:rPr lang="zh-CN" altLang="en-US" dirty="0">
                <a:ea typeface="STHeiti Light" charset="-122"/>
              </a:rPr>
              <a:t>       </a:t>
            </a:r>
            <a:r>
              <a:rPr lang="en-US" altLang="zh-CN" dirty="0">
                <a:ea typeface="STHeiti Light" charset="-122"/>
              </a:rPr>
              <a:t>WHERE </a:t>
            </a:r>
            <a:r>
              <a:rPr lang="en-US" altLang="zh-CN" dirty="0" err="1">
                <a:ea typeface="STHeiti Light" charset="-122"/>
              </a:rPr>
              <a:t>Sdept</a:t>
            </a:r>
            <a:r>
              <a:rPr lang="en-US" altLang="zh-CN" dirty="0">
                <a:ea typeface="STHeiti Light" charset="-122"/>
              </a:rPr>
              <a:t> =</a:t>
            </a:r>
            <a:r>
              <a:rPr lang="en-US" altLang="zh-CN" sz="2000" dirty="0">
                <a:solidFill>
                  <a:srgbClr val="FF0000"/>
                </a:solidFill>
                <a:ea typeface="STHeiti Light" charset="-122"/>
              </a:rPr>
              <a:t> </a:t>
            </a:r>
            <a:r>
              <a:rPr lang="en-US" altLang="zh-CN" sz="1800" dirty="0">
                <a:solidFill>
                  <a:srgbClr val="FF0000"/>
                </a:solidFill>
                <a:ea typeface="STHeiti Light" charset="-122"/>
              </a:rPr>
              <a:t>/*</a:t>
            </a:r>
            <a:r>
              <a:rPr lang="zh-CN" altLang="en-US" sz="1800" dirty="0">
                <a:solidFill>
                  <a:srgbClr val="FF0000"/>
                </a:solidFill>
                <a:ea typeface="STHeiti Light" charset="-122"/>
              </a:rPr>
              <a:t>由于一个学生只可能在一个系学习</a:t>
            </a:r>
            <a:r>
              <a:rPr lang="en-US" altLang="zh-CN" sz="1800" dirty="0">
                <a:solidFill>
                  <a:srgbClr val="FF0000"/>
                </a:solidFill>
                <a:ea typeface="STHeiti Light" charset="-122"/>
              </a:rPr>
              <a:t>, </a:t>
            </a:r>
            <a:r>
              <a:rPr lang="zh-CN" altLang="en-US" sz="1800" dirty="0">
                <a:solidFill>
                  <a:srgbClr val="FF0000"/>
                </a:solidFill>
                <a:ea typeface="STHeiti Light" charset="-122"/>
              </a:rPr>
              <a:t>用</a:t>
            </a:r>
            <a:r>
              <a:rPr lang="en-US" altLang="zh-CN" sz="1800" dirty="0">
                <a:solidFill>
                  <a:srgbClr val="FF0000"/>
                </a:solidFill>
                <a:ea typeface="STHeiti Light" charset="-122"/>
              </a:rPr>
              <a:t>=</a:t>
            </a:r>
            <a:r>
              <a:rPr lang="zh-CN" altLang="en-US" sz="1800" dirty="0">
                <a:solidFill>
                  <a:srgbClr val="FF0000"/>
                </a:solidFill>
                <a:ea typeface="STHeiti Light" charset="-122"/>
              </a:rPr>
              <a:t>代替*</a:t>
            </a:r>
            <a:r>
              <a:rPr lang="en-US" altLang="zh-CN" sz="1800" dirty="0">
                <a:solidFill>
                  <a:srgbClr val="FF0000"/>
                </a:solidFill>
                <a:ea typeface="STHeiti Light" charset="-122"/>
              </a:rPr>
              <a:t>/ </a:t>
            </a:r>
            <a:endParaRPr lang="en-US" altLang="zh-CN" dirty="0">
              <a:solidFill>
                <a:srgbClr val="FF0000"/>
              </a:solidFill>
              <a:ea typeface="STHeiti Light" charset="-122"/>
            </a:endParaRPr>
          </a:p>
          <a:p>
            <a:pPr marL="0" indent="0">
              <a:lnSpc>
                <a:spcPct val="100000"/>
              </a:lnSpc>
              <a:spcBef>
                <a:spcPts val="0"/>
              </a:spcBef>
              <a:buNone/>
            </a:pPr>
            <a:r>
              <a:rPr lang="zh-CN" altLang="en-US" dirty="0">
                <a:ea typeface="STHeiti Light" charset="-122"/>
              </a:rPr>
              <a:t>                                  </a:t>
            </a:r>
            <a:r>
              <a:rPr lang="en-US" altLang="zh-CN" dirty="0">
                <a:ea typeface="STHeiti Light" charset="-122"/>
              </a:rPr>
              <a:t>(SELECT </a:t>
            </a:r>
            <a:r>
              <a:rPr lang="en-US" altLang="zh-CN" dirty="0" err="1">
                <a:ea typeface="STHeiti Light" charset="-122"/>
              </a:rPr>
              <a:t>Sdept</a:t>
            </a:r>
            <a:r>
              <a:rPr lang="en-US" altLang="zh-CN" dirty="0">
                <a:ea typeface="STHeiti Light" charset="-122"/>
              </a:rPr>
              <a:t> </a:t>
            </a:r>
          </a:p>
          <a:p>
            <a:pPr marL="0" indent="0">
              <a:lnSpc>
                <a:spcPct val="100000"/>
              </a:lnSpc>
              <a:spcBef>
                <a:spcPts val="0"/>
              </a:spcBef>
              <a:buNone/>
            </a:pPr>
            <a:r>
              <a:rPr lang="zh-CN" altLang="en-US" dirty="0">
                <a:ea typeface="STHeiti Light" charset="-122"/>
              </a:rPr>
              <a:t>                                   </a:t>
            </a:r>
            <a:r>
              <a:rPr lang="en-US" altLang="zh-CN" dirty="0">
                <a:ea typeface="STHeiti Light" charset="-122"/>
              </a:rPr>
              <a:t>FROM Student </a:t>
            </a:r>
          </a:p>
          <a:p>
            <a:pPr marL="0" indent="0">
              <a:lnSpc>
                <a:spcPct val="100000"/>
              </a:lnSpc>
              <a:spcBef>
                <a:spcPts val="0"/>
              </a:spcBef>
              <a:buNone/>
            </a:pPr>
            <a:r>
              <a:rPr lang="zh-CN" altLang="en-US" dirty="0">
                <a:ea typeface="STHeiti Light" charset="-122"/>
              </a:rPr>
              <a:t>                                   </a:t>
            </a:r>
            <a:r>
              <a:rPr lang="en-US" altLang="zh-CN" dirty="0">
                <a:ea typeface="STHeiti Light" charset="-122"/>
              </a:rPr>
              <a:t>WHERE </a:t>
            </a:r>
            <a:r>
              <a:rPr lang="en-US" altLang="zh-CN" dirty="0" err="1">
                <a:ea typeface="STHeiti Light" charset="-122"/>
              </a:rPr>
              <a:t>Sname</a:t>
            </a:r>
            <a:r>
              <a:rPr lang="en-US" altLang="zh-CN" dirty="0">
                <a:ea typeface="STHeiti Light" charset="-122"/>
              </a:rPr>
              <a:t>= '</a:t>
            </a:r>
            <a:r>
              <a:rPr lang="zh-CN" altLang="en-US" dirty="0">
                <a:ea typeface="STHeiti Light" charset="-122"/>
              </a:rPr>
              <a:t>刘晨</a:t>
            </a:r>
            <a:r>
              <a:rPr lang="en-US" altLang="zh-CN" dirty="0">
                <a:ea typeface="STHeiti Light" charset="-122"/>
              </a:rPr>
              <a:t>');</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33303590"/>
      </p:ext>
    </p:extLst>
  </p:cSld>
  <p:clrMapOvr>
    <a:masterClrMapping/>
  </p:clrMapOvr>
  <p:transition>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带有比较运算符的子查询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en-US" sz="2400" dirty="0">
                <a:ea typeface="STHeiti Light" charset="-122"/>
              </a:rPr>
              <a:t>可能的执行过程：</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1.</a:t>
            </a:r>
            <a:r>
              <a:rPr lang="zh-CN" altLang="en-US" sz="2400" dirty="0">
                <a:ea typeface="STHeiti Light" charset="-122"/>
              </a:rPr>
              <a:t> 从外层查询中取出</a:t>
            </a:r>
            <a:r>
              <a:rPr lang="en-US" altLang="zh-CN" sz="2400" dirty="0">
                <a:ea typeface="STHeiti Light" charset="-122"/>
              </a:rPr>
              <a:t>SC</a:t>
            </a:r>
            <a:r>
              <a:rPr lang="zh-CN" altLang="en-US" sz="2400" dirty="0">
                <a:ea typeface="STHeiti Light" charset="-122"/>
              </a:rPr>
              <a:t>的一个元组</a:t>
            </a:r>
            <a:r>
              <a:rPr lang="en-US" altLang="zh-CN" sz="2400" dirty="0">
                <a:ea typeface="STHeiti Light" charset="-122"/>
              </a:rPr>
              <a:t>x</a:t>
            </a:r>
            <a:r>
              <a:rPr lang="zh-CN" altLang="en-US" sz="2400" dirty="0">
                <a:ea typeface="STHeiti Light" charset="-122"/>
              </a:rPr>
              <a:t>，将元组</a:t>
            </a:r>
            <a:r>
              <a:rPr lang="en-US" altLang="zh-CN" sz="2400" dirty="0">
                <a:ea typeface="STHeiti Light" charset="-122"/>
              </a:rPr>
              <a:t>x</a:t>
            </a:r>
            <a:r>
              <a:rPr lang="zh-CN" altLang="en-US" sz="2400" dirty="0">
                <a:ea typeface="STHeiti Light" charset="-122"/>
              </a:rPr>
              <a:t>的</a:t>
            </a:r>
            <a:r>
              <a:rPr lang="en-US" altLang="zh-CN" sz="2400" dirty="0" err="1">
                <a:ea typeface="STHeiti Light" charset="-122"/>
              </a:rPr>
              <a:t>Sno</a:t>
            </a:r>
            <a:r>
              <a:rPr lang="zh-CN" altLang="en-US" sz="2400" dirty="0">
                <a:ea typeface="STHeiti Light" charset="-122"/>
              </a:rPr>
              <a:t>值（</a:t>
            </a:r>
            <a:r>
              <a:rPr lang="en-US" altLang="zh-CN" sz="2400" dirty="0">
                <a:ea typeface="STHeiti Light" charset="-122"/>
              </a:rPr>
              <a:t>201215121</a:t>
            </a:r>
            <a:r>
              <a:rPr lang="zh-CN" altLang="en-US" sz="2400" dirty="0">
                <a:ea typeface="STHeiti Light" charset="-122"/>
              </a:rPr>
              <a:t>）传送给内层查询。</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AVG(Grade)</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SC y</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y.Sno</a:t>
            </a:r>
            <a:r>
              <a:rPr lang="en-US" altLang="zh-CN" sz="2400" dirty="0">
                <a:ea typeface="STHeiti Light" charset="-122"/>
              </a:rPr>
              <a:t>=‘201215121‘;</a:t>
            </a:r>
            <a:endParaRPr lang="zh-CN" altLang="en-US"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2.</a:t>
            </a:r>
            <a:r>
              <a:rPr lang="zh-CN" altLang="en-US" sz="2400" dirty="0">
                <a:ea typeface="STHeiti Light" charset="-122"/>
              </a:rPr>
              <a:t> 执行内层查询，得到值</a:t>
            </a:r>
            <a:r>
              <a:rPr lang="en-US" altLang="zh-CN" sz="2400" dirty="0">
                <a:ea typeface="STHeiti Light" charset="-122"/>
              </a:rPr>
              <a:t>88</a:t>
            </a:r>
            <a:r>
              <a:rPr lang="zh-CN" altLang="en-US" sz="2400" dirty="0">
                <a:ea typeface="STHeiti Light" charset="-122"/>
              </a:rPr>
              <a:t>（近似值），用该值代替内层查询，得到外层查询：</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Sno,Cno</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SC x</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Grade &gt;=88;</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3.</a:t>
            </a:r>
            <a:r>
              <a:rPr lang="zh-CN" altLang="en-US" sz="2400" dirty="0">
                <a:ea typeface="STHeiti Light" charset="-122"/>
              </a:rPr>
              <a:t> 执行该查询，得到结果：</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3999642" y="5428392"/>
            <a:ext cx="2578100" cy="1092200"/>
          </a:xfrm>
          <a:prstGeom prst="rect">
            <a:avLst/>
          </a:prstGeom>
        </p:spPr>
      </p:pic>
    </p:spTree>
    <p:extLst>
      <p:ext uri="{BB962C8B-B14F-4D97-AF65-F5344CB8AC3E}">
        <p14:creationId xmlns:p14="http://schemas.microsoft.com/office/powerpoint/2010/main" val="1765097602"/>
      </p:ext>
    </p:extLst>
  </p:cSld>
  <p:clrMapOvr>
    <a:masterClrMapping/>
  </p:clrMapOvr>
  <p:transition>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zh-CN" altLang="en-US" sz="2400" dirty="0">
                <a:ea typeface="STHeiti Light" charset="-122"/>
              </a:rPr>
              <a:t>使用</a:t>
            </a:r>
            <a:r>
              <a:rPr lang="en-US" altLang="zh-CN" sz="2400" dirty="0">
                <a:ea typeface="STHeiti Light" charset="-122"/>
              </a:rPr>
              <a:t>ANY</a:t>
            </a:r>
            <a:r>
              <a:rPr lang="zh-CN" altLang="en-US" sz="2400" dirty="0">
                <a:ea typeface="STHeiti Light" charset="-122"/>
              </a:rPr>
              <a:t>或</a:t>
            </a:r>
            <a:r>
              <a:rPr lang="en-US" altLang="zh-CN" sz="2400" dirty="0">
                <a:ea typeface="STHeiti Light" charset="-122"/>
              </a:rPr>
              <a:t>ALL</a:t>
            </a:r>
            <a:r>
              <a:rPr lang="zh-CN" altLang="en-US" sz="2400" dirty="0">
                <a:ea typeface="STHeiti Light" charset="-122"/>
              </a:rPr>
              <a:t>谓词时必须同时使用比较运算</a:t>
            </a:r>
          </a:p>
          <a:p>
            <a:pPr marL="0" indent="0">
              <a:lnSpc>
                <a:spcPct val="150000"/>
              </a:lnSpc>
              <a:spcBef>
                <a:spcPts val="0"/>
              </a:spcBef>
              <a:buNone/>
            </a:pPr>
            <a:r>
              <a:rPr lang="zh-CN" altLang="en-US" sz="2400" dirty="0">
                <a:ea typeface="STHeiti Light" charset="-122"/>
              </a:rPr>
              <a:t>语义为：</a:t>
            </a:r>
          </a:p>
          <a:p>
            <a:pPr marL="914400" lvl="2" indent="0">
              <a:lnSpc>
                <a:spcPct val="150000"/>
              </a:lnSpc>
              <a:spcBef>
                <a:spcPts val="0"/>
              </a:spcBef>
              <a:buNone/>
            </a:pPr>
            <a:r>
              <a:rPr lang="en-US" altLang="zh-CN" sz="2400" dirty="0">
                <a:solidFill>
                  <a:srgbClr val="FF0000"/>
                </a:solidFill>
                <a:ea typeface="STHeiti Light" charset="-122"/>
              </a:rPr>
              <a:t>&gt; ANY </a:t>
            </a:r>
            <a:r>
              <a:rPr lang="zh-CN" altLang="en-US" sz="2400" dirty="0">
                <a:ea typeface="STHeiti Light" charset="-122"/>
              </a:rPr>
              <a:t>大于子查询结果中的</a:t>
            </a:r>
            <a:r>
              <a:rPr lang="zh-CN" altLang="en-US" sz="2400" dirty="0">
                <a:solidFill>
                  <a:srgbClr val="FF0000"/>
                </a:solidFill>
                <a:ea typeface="STHeiti Light" charset="-122"/>
              </a:rPr>
              <a:t>任意一个</a:t>
            </a:r>
            <a:r>
              <a:rPr lang="zh-CN" altLang="en-US" sz="2400" dirty="0">
                <a:ea typeface="STHeiti Light" charset="-122"/>
              </a:rPr>
              <a:t>值</a:t>
            </a:r>
          </a:p>
          <a:p>
            <a:pPr marL="914400" lvl="2" indent="0">
              <a:lnSpc>
                <a:spcPct val="150000"/>
              </a:lnSpc>
              <a:spcBef>
                <a:spcPts val="0"/>
              </a:spcBef>
              <a:buNone/>
            </a:pPr>
            <a:r>
              <a:rPr lang="en-US" altLang="zh-CN" sz="2400" dirty="0">
                <a:solidFill>
                  <a:srgbClr val="FF0000"/>
                </a:solidFill>
                <a:ea typeface="STHeiti Light" charset="-122"/>
              </a:rPr>
              <a:t>&gt; ALL </a:t>
            </a:r>
            <a:r>
              <a:rPr lang="zh-CN" altLang="en-US" sz="2400" dirty="0">
                <a:ea typeface="STHeiti Light" charset="-122"/>
              </a:rPr>
              <a:t>大于子查询结果中的</a:t>
            </a:r>
            <a:r>
              <a:rPr lang="zh-CN" altLang="en-US" sz="2400" dirty="0">
                <a:solidFill>
                  <a:srgbClr val="FF0000"/>
                </a:solidFill>
                <a:ea typeface="STHeiti Light" charset="-122"/>
              </a:rPr>
              <a:t>所有</a:t>
            </a:r>
            <a:r>
              <a:rPr lang="zh-CN" altLang="en-US" sz="2400" dirty="0">
                <a:ea typeface="STHeiti Light" charset="-122"/>
              </a:rPr>
              <a:t>值</a:t>
            </a:r>
          </a:p>
          <a:p>
            <a:pPr marL="914400" lvl="2" indent="0">
              <a:lnSpc>
                <a:spcPct val="150000"/>
              </a:lnSpc>
              <a:spcBef>
                <a:spcPts val="0"/>
              </a:spcBef>
              <a:buNone/>
            </a:pPr>
            <a:r>
              <a:rPr lang="en-US" altLang="zh-CN" sz="2400" dirty="0">
                <a:solidFill>
                  <a:srgbClr val="FF0000"/>
                </a:solidFill>
                <a:ea typeface="STHeiti Light" charset="-122"/>
              </a:rPr>
              <a:t>&lt; ANY </a:t>
            </a:r>
            <a:r>
              <a:rPr lang="zh-CN" altLang="en-US" sz="2400" dirty="0">
                <a:ea typeface="STHeiti Light" charset="-122"/>
              </a:rPr>
              <a:t>小于子查询结果中的</a:t>
            </a:r>
            <a:r>
              <a:rPr lang="zh-CN" altLang="en-US" sz="2400" dirty="0">
                <a:solidFill>
                  <a:srgbClr val="FF0000"/>
                </a:solidFill>
                <a:ea typeface="STHeiti Light" charset="-122"/>
              </a:rPr>
              <a:t>任意一个</a:t>
            </a:r>
            <a:r>
              <a:rPr lang="zh-CN" altLang="en-US" sz="2400" dirty="0">
                <a:ea typeface="STHeiti Light" charset="-122"/>
              </a:rPr>
              <a:t>值</a:t>
            </a:r>
          </a:p>
          <a:p>
            <a:pPr marL="914400" lvl="2" indent="0">
              <a:lnSpc>
                <a:spcPct val="150000"/>
              </a:lnSpc>
              <a:spcBef>
                <a:spcPts val="0"/>
              </a:spcBef>
              <a:buNone/>
            </a:pPr>
            <a:r>
              <a:rPr lang="en-US" altLang="zh-CN" sz="2400" dirty="0">
                <a:solidFill>
                  <a:srgbClr val="FF0000"/>
                </a:solidFill>
                <a:ea typeface="STHeiti Light" charset="-122"/>
              </a:rPr>
              <a:t>&lt; ALL</a:t>
            </a:r>
            <a:r>
              <a:rPr lang="en-US" altLang="zh-CN" sz="2400" dirty="0">
                <a:ea typeface="STHeiti Light" charset="-122"/>
              </a:rPr>
              <a:t> </a:t>
            </a:r>
            <a:r>
              <a:rPr lang="zh-CN" altLang="en-US" sz="2400" dirty="0">
                <a:ea typeface="STHeiti Light" charset="-122"/>
              </a:rPr>
              <a:t>小于子查询结果中的</a:t>
            </a:r>
            <a:r>
              <a:rPr lang="zh-CN" altLang="en-US" sz="2400" dirty="0">
                <a:solidFill>
                  <a:srgbClr val="FF0000"/>
                </a:solidFill>
                <a:ea typeface="STHeiti Light" charset="-122"/>
              </a:rPr>
              <a:t>所有</a:t>
            </a:r>
            <a:r>
              <a:rPr lang="zh-CN" altLang="en-US" sz="2400" dirty="0">
                <a:ea typeface="STHeiti Light" charset="-122"/>
              </a:rPr>
              <a:t>值</a:t>
            </a:r>
          </a:p>
          <a:p>
            <a:pPr marL="914400" lvl="2" indent="0">
              <a:lnSpc>
                <a:spcPct val="150000"/>
              </a:lnSpc>
              <a:spcBef>
                <a:spcPts val="0"/>
              </a:spcBef>
              <a:buNone/>
            </a:pPr>
            <a:r>
              <a:rPr lang="en-US" altLang="zh-CN" sz="2400" dirty="0">
                <a:solidFill>
                  <a:srgbClr val="FF0000"/>
                </a:solidFill>
                <a:ea typeface="STHeiti Light" charset="-122"/>
              </a:rPr>
              <a:t>&gt;= ANY</a:t>
            </a:r>
            <a:r>
              <a:rPr lang="en-US" altLang="zh-CN" sz="2400" dirty="0">
                <a:ea typeface="STHeiti Light" charset="-122"/>
              </a:rPr>
              <a:t> </a:t>
            </a:r>
            <a:r>
              <a:rPr lang="zh-CN" altLang="en-US" sz="2400" dirty="0">
                <a:ea typeface="STHeiti Light" charset="-122"/>
              </a:rPr>
              <a:t>大于等于子查询结果中的</a:t>
            </a:r>
            <a:r>
              <a:rPr lang="zh-CN" altLang="en-US" sz="2400" dirty="0">
                <a:solidFill>
                  <a:srgbClr val="FF0000"/>
                </a:solidFill>
                <a:ea typeface="STHeiti Light" charset="-122"/>
              </a:rPr>
              <a:t>任意一个</a:t>
            </a:r>
            <a:r>
              <a:rPr lang="zh-CN" altLang="en-US" sz="2400" dirty="0">
                <a:ea typeface="STHeiti Light" charset="-122"/>
              </a:rPr>
              <a:t>值</a:t>
            </a:r>
          </a:p>
          <a:p>
            <a:pPr marL="914400" lvl="2" indent="0">
              <a:lnSpc>
                <a:spcPct val="150000"/>
              </a:lnSpc>
              <a:spcBef>
                <a:spcPts val="0"/>
              </a:spcBef>
              <a:buNone/>
            </a:pPr>
            <a:r>
              <a:rPr lang="en-US" altLang="zh-CN" sz="2400" dirty="0">
                <a:solidFill>
                  <a:srgbClr val="FF0000"/>
                </a:solidFill>
                <a:ea typeface="STHeiti Light" charset="-122"/>
              </a:rPr>
              <a:t>&gt;= ALL</a:t>
            </a:r>
            <a:r>
              <a:rPr lang="en-US" altLang="zh-CN" sz="2400" dirty="0">
                <a:ea typeface="STHeiti Light" charset="-122"/>
              </a:rPr>
              <a:t> </a:t>
            </a:r>
            <a:r>
              <a:rPr lang="zh-CN" altLang="en-US" sz="2400" dirty="0">
                <a:ea typeface="STHeiti Light" charset="-122"/>
              </a:rPr>
              <a:t>大于等于子查询结果中的</a:t>
            </a:r>
            <a:r>
              <a:rPr lang="zh-CN" altLang="en-US" sz="2400" dirty="0">
                <a:solidFill>
                  <a:srgbClr val="FF0000"/>
                </a:solidFill>
                <a:ea typeface="STHeiti Light" charset="-122"/>
              </a:rPr>
              <a:t>所有</a:t>
            </a:r>
            <a:r>
              <a:rPr lang="zh-CN" altLang="en-US" sz="2400" dirty="0">
                <a:ea typeface="STHeiti Light" charset="-122"/>
              </a:rPr>
              <a:t>值</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25152410"/>
      </p:ext>
    </p:extLst>
  </p:cSld>
  <p:clrMapOvr>
    <a:masterClrMapping/>
  </p:clrMapOvr>
  <p:transition>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3.58] </a:t>
            </a:r>
            <a:r>
              <a:rPr lang="zh-CN" altLang="en-US" sz="2400" dirty="0">
                <a:ea typeface="STHeiti Light" charset="-122"/>
              </a:rPr>
              <a:t>查询非计算机科学系中比计算机科学系任意一个学生年龄小的学生姓名和年龄</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Sname,Sage</a:t>
            </a:r>
            <a:endParaRPr lang="en-US" altLang="zh-CN" sz="2400" dirty="0">
              <a:ea typeface="STHeiti Light" charset="-122"/>
            </a:endParaRP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Student</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Sage &lt; ANY (SELECT Sage</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Student</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 CS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  AND </a:t>
            </a:r>
            <a:r>
              <a:rPr lang="en-US" altLang="zh-CN" sz="2400" dirty="0" err="1">
                <a:ea typeface="STHeiti Light" charset="-122"/>
              </a:rPr>
              <a:t>Sdept</a:t>
            </a:r>
            <a:r>
              <a:rPr lang="en-US" altLang="zh-CN" sz="2400" dirty="0">
                <a:ea typeface="STHeiti Light" charset="-122"/>
              </a:rPr>
              <a:t> &lt;&gt; ‘CS ' ;</a:t>
            </a:r>
            <a:r>
              <a:rPr lang="en-US" altLang="zh-CN" sz="1800" dirty="0">
                <a:solidFill>
                  <a:srgbClr val="FF0000"/>
                </a:solidFill>
                <a:ea typeface="STHeiti Light" charset="-122"/>
              </a:rPr>
              <a:t> </a:t>
            </a:r>
            <a:r>
              <a:rPr lang="en-US" altLang="zh-CN" sz="2000" dirty="0">
                <a:solidFill>
                  <a:srgbClr val="FF0000"/>
                </a:solidFill>
                <a:ea typeface="STHeiti Light" charset="-122"/>
              </a:rPr>
              <a:t>/*</a:t>
            </a:r>
            <a:r>
              <a:rPr lang="zh-CN" altLang="en-US" sz="2000" dirty="0">
                <a:solidFill>
                  <a:srgbClr val="FF0000"/>
                </a:solidFill>
                <a:ea typeface="STHeiti Light" charset="-122"/>
              </a:rPr>
              <a:t>父查询块中的条件*</a:t>
            </a:r>
            <a:r>
              <a:rPr lang="en-US" altLang="zh-CN" sz="2000" dirty="0">
                <a:solidFill>
                  <a:srgbClr val="FF0000"/>
                </a:solidFill>
                <a:ea typeface="STHeiti Light" charset="-122"/>
              </a:rPr>
              <a:t>/</a:t>
            </a:r>
            <a:endParaRPr lang="zh-CN" altLang="en-US"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5491800"/>
      </p:ext>
    </p:extLst>
  </p:cSld>
  <p:clrMapOvr>
    <a:masterClrMapping/>
  </p:clrMapOvr>
  <p:transition>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3.58] </a:t>
            </a:r>
            <a:r>
              <a:rPr lang="zh-CN" altLang="en-US" sz="2400" dirty="0">
                <a:ea typeface="STHeiti Light" charset="-122"/>
              </a:rPr>
              <a:t>查询非计算机科学系中比计算机科学系任意一个学生年龄小的学生姓名和年龄</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Sname,Sage</a:t>
            </a:r>
            <a:endParaRPr lang="en-US" altLang="zh-CN" sz="2400" dirty="0">
              <a:ea typeface="STHeiti Light" charset="-122"/>
            </a:endParaRP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Student</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Sage &lt; ANY (SELECT Sage</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Student</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 CS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  AND </a:t>
            </a:r>
            <a:r>
              <a:rPr lang="en-US" altLang="zh-CN" sz="2400" dirty="0" err="1">
                <a:ea typeface="STHeiti Light" charset="-122"/>
              </a:rPr>
              <a:t>Sdept</a:t>
            </a:r>
            <a:r>
              <a:rPr lang="en-US" altLang="zh-CN" sz="2400" dirty="0">
                <a:ea typeface="STHeiti Light" charset="-122"/>
              </a:rPr>
              <a:t> &lt;&gt; ‘CS ' ;</a:t>
            </a:r>
            <a:r>
              <a:rPr lang="en-US" altLang="zh-CN" sz="1800" dirty="0">
                <a:solidFill>
                  <a:srgbClr val="FF0000"/>
                </a:solidFill>
                <a:ea typeface="STHeiti Light" charset="-122"/>
              </a:rPr>
              <a:t> </a:t>
            </a:r>
            <a:r>
              <a:rPr lang="en-US" altLang="zh-CN" sz="2000" dirty="0">
                <a:solidFill>
                  <a:srgbClr val="FF0000"/>
                </a:solidFill>
                <a:ea typeface="STHeiti Light" charset="-122"/>
              </a:rPr>
              <a:t>/*</a:t>
            </a:r>
            <a:r>
              <a:rPr lang="zh-CN" altLang="en-US" sz="2000" dirty="0">
                <a:solidFill>
                  <a:srgbClr val="FF0000"/>
                </a:solidFill>
                <a:ea typeface="STHeiti Light" charset="-122"/>
              </a:rPr>
              <a:t>父查询块中的条件*</a:t>
            </a:r>
            <a:r>
              <a:rPr lang="en-US" altLang="zh-CN" sz="2000" dirty="0">
                <a:solidFill>
                  <a:srgbClr val="FF0000"/>
                </a:solidFill>
                <a:ea typeface="STHeiti Light" charset="-122"/>
              </a:rPr>
              <a:t>/</a:t>
            </a:r>
            <a:endParaRPr lang="zh-CN" altLang="en-US"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856406667"/>
      </p:ext>
    </p:extLst>
  </p:cSld>
  <p:clrMapOvr>
    <a:masterClrMapping/>
  </p:clrMapOvr>
  <p:transition>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endParaRPr lang="en-US" altLang="zh-CN" dirty="0">
              <a:solidFill>
                <a:srgbClr val="FF0000"/>
              </a:solidFill>
              <a:ea typeface="STHeiti Light" charset="-122"/>
            </a:endParaRPr>
          </a:p>
          <a:p>
            <a:pPr marL="0" indent="0">
              <a:lnSpc>
                <a:spcPct val="100000"/>
              </a:lnSpc>
              <a:spcBef>
                <a:spcPts val="0"/>
              </a:spcBef>
              <a:buNone/>
            </a:pPr>
            <a:endParaRPr lang="en-US" altLang="zh-CN" dirty="0">
              <a:solidFill>
                <a:srgbClr val="FF0000"/>
              </a:solidFill>
              <a:ea typeface="STHeiti Light" charset="-122"/>
            </a:endParaRPr>
          </a:p>
          <a:p>
            <a:pPr marL="0" indent="0">
              <a:lnSpc>
                <a:spcPct val="100000"/>
              </a:lnSpc>
              <a:spcBef>
                <a:spcPts val="0"/>
              </a:spcBef>
              <a:buNone/>
            </a:pPr>
            <a:endParaRPr lang="en-US" altLang="zh-CN" dirty="0">
              <a:solidFill>
                <a:srgbClr val="FF0000"/>
              </a:solidFill>
              <a:ea typeface="STHeiti Light" charset="-122"/>
            </a:endParaRPr>
          </a:p>
          <a:p>
            <a:pPr marL="0" indent="0">
              <a:lnSpc>
                <a:spcPct val="100000"/>
              </a:lnSpc>
              <a:spcBef>
                <a:spcPts val="0"/>
              </a:spcBef>
              <a:buNone/>
            </a:pPr>
            <a:endParaRPr lang="en-US" altLang="zh-CN" dirty="0">
              <a:solidFill>
                <a:srgbClr val="FF0000"/>
              </a:solidFill>
              <a:ea typeface="STHeiti Light" charset="-122"/>
            </a:endParaRPr>
          </a:p>
          <a:p>
            <a:pPr marL="0" indent="0">
              <a:lnSpc>
                <a:spcPct val="100000"/>
              </a:lnSpc>
              <a:spcBef>
                <a:spcPts val="0"/>
              </a:spcBef>
              <a:buNone/>
            </a:pPr>
            <a:r>
              <a:rPr lang="zh-CN" altLang="en-US" dirty="0">
                <a:ea typeface="STHeiti Light" charset="-122"/>
              </a:rPr>
              <a:t>执行过程：</a:t>
            </a:r>
          </a:p>
          <a:p>
            <a:pPr marL="0" indent="0">
              <a:lnSpc>
                <a:spcPct val="100000"/>
              </a:lnSpc>
              <a:spcBef>
                <a:spcPts val="0"/>
              </a:spcBef>
              <a:buNone/>
            </a:pPr>
            <a:r>
              <a:rPr lang="zh-CN" altLang="en-US" dirty="0">
                <a:ea typeface="STHeiti Light" charset="-122"/>
              </a:rPr>
              <a:t>（</a:t>
            </a:r>
            <a:r>
              <a:rPr lang="en-US" altLang="zh-CN" dirty="0">
                <a:ea typeface="STHeiti Light" charset="-122"/>
              </a:rPr>
              <a:t>1</a:t>
            </a:r>
            <a:r>
              <a:rPr lang="zh-CN" altLang="en-US" dirty="0">
                <a:ea typeface="STHeiti Light" charset="-122"/>
              </a:rPr>
              <a:t>）首先处理子查询，找出</a:t>
            </a:r>
            <a:r>
              <a:rPr lang="en-US" altLang="zh-CN" dirty="0">
                <a:ea typeface="STHeiti Light" charset="-122"/>
              </a:rPr>
              <a:t>CS</a:t>
            </a:r>
            <a:r>
              <a:rPr lang="zh-CN" altLang="en-US" dirty="0">
                <a:ea typeface="STHeiti Light" charset="-122"/>
              </a:rPr>
              <a:t>系中所有学生的年龄，构成一个集合（</a:t>
            </a:r>
            <a:r>
              <a:rPr lang="en-US" altLang="zh-CN" dirty="0">
                <a:ea typeface="STHeiti Light" charset="-122"/>
              </a:rPr>
              <a:t>20,19</a:t>
            </a:r>
            <a:r>
              <a:rPr lang="zh-CN" altLang="en-US" dirty="0">
                <a:ea typeface="STHeiti Light" charset="-122"/>
              </a:rPr>
              <a:t>）</a:t>
            </a:r>
          </a:p>
          <a:p>
            <a:pPr marL="0" indent="0">
              <a:lnSpc>
                <a:spcPct val="100000"/>
              </a:lnSpc>
              <a:spcBef>
                <a:spcPts val="0"/>
              </a:spcBef>
              <a:buNone/>
            </a:pPr>
            <a:r>
              <a:rPr lang="zh-CN" altLang="en-US" dirty="0">
                <a:ea typeface="STHeiti Light" charset="-122"/>
              </a:rPr>
              <a:t>（</a:t>
            </a:r>
            <a:r>
              <a:rPr lang="en-US" altLang="zh-CN" dirty="0">
                <a:ea typeface="STHeiti Light" charset="-122"/>
              </a:rPr>
              <a:t>2</a:t>
            </a:r>
            <a:r>
              <a:rPr lang="zh-CN" altLang="en-US" dirty="0">
                <a:ea typeface="STHeiti Light" charset="-122"/>
              </a:rPr>
              <a:t>）处理父查询，找所有不是</a:t>
            </a:r>
            <a:r>
              <a:rPr lang="en-US" altLang="zh-CN" dirty="0">
                <a:ea typeface="STHeiti Light" charset="-122"/>
              </a:rPr>
              <a:t>CS</a:t>
            </a:r>
            <a:r>
              <a:rPr lang="zh-CN" altLang="en-US" dirty="0">
                <a:ea typeface="STHeiti Light" charset="-122"/>
              </a:rPr>
              <a:t>系且年龄小于</a:t>
            </a:r>
            <a:r>
              <a:rPr lang="en-US" altLang="zh-CN" dirty="0">
                <a:ea typeface="STHeiti Light" charset="-122"/>
              </a:rPr>
              <a:t>20 </a:t>
            </a:r>
            <a:r>
              <a:rPr lang="zh-CN" altLang="en-US" dirty="0">
                <a:ea typeface="STHeiti Light" charset="-122"/>
              </a:rPr>
              <a:t>或</a:t>
            </a:r>
            <a:r>
              <a:rPr lang="en-US" altLang="zh-CN" dirty="0">
                <a:ea typeface="STHeiti Light" charset="-122"/>
              </a:rPr>
              <a:t>19</a:t>
            </a:r>
            <a:r>
              <a:rPr lang="zh-CN" altLang="en-US" dirty="0">
                <a:ea typeface="STHeiti Light" charset="-122"/>
              </a:rPr>
              <a:t>的学生</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334963" y="1929111"/>
            <a:ext cx="5213685" cy="1685627"/>
          </a:xfrm>
          <a:prstGeom prst="rect">
            <a:avLst/>
          </a:prstGeom>
        </p:spPr>
      </p:pic>
    </p:spTree>
    <p:extLst>
      <p:ext uri="{BB962C8B-B14F-4D97-AF65-F5344CB8AC3E}">
        <p14:creationId xmlns:p14="http://schemas.microsoft.com/office/powerpoint/2010/main" val="938343238"/>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SQL</a:t>
            </a:r>
            <a:r>
              <a:rPr lang="zh-CN" altLang="en-US" sz="3600" b="1" dirty="0">
                <a:solidFill>
                  <a:srgbClr val="000000"/>
                </a:solidFill>
                <a:latin typeface="华文细黑" charset="-122"/>
                <a:ea typeface="华文细黑" charset="-122"/>
              </a:rPr>
              <a:t>的基本概念</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支持三级模式结构</a:t>
            </a: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9" name="图片 8">
            <a:extLst>
              <a:ext uri="{FF2B5EF4-FFF2-40B4-BE49-F238E27FC236}">
                <a16:creationId xmlns:a16="http://schemas.microsoft.com/office/drawing/2014/main" id="{9CE49EDA-27EA-4644-904A-4B3A12CE84E4}"/>
              </a:ext>
            </a:extLst>
          </p:cNvPr>
          <p:cNvPicPr>
            <a:picLocks noChangeAspect="1"/>
          </p:cNvPicPr>
          <p:nvPr/>
        </p:nvPicPr>
        <p:blipFill>
          <a:blip r:embed="rId2"/>
          <a:stretch>
            <a:fillRect/>
          </a:stretch>
        </p:blipFill>
        <p:spPr>
          <a:xfrm>
            <a:off x="628650" y="2565264"/>
            <a:ext cx="7886700" cy="3586717"/>
          </a:xfrm>
          <a:prstGeom prst="rect">
            <a:avLst/>
          </a:prstGeom>
        </p:spPr>
      </p:pic>
    </p:spTree>
    <p:extLst>
      <p:ext uri="{BB962C8B-B14F-4D97-AF65-F5344CB8AC3E}">
        <p14:creationId xmlns:p14="http://schemas.microsoft.com/office/powerpoint/2010/main" val="1539811594"/>
      </p:ext>
    </p:extLst>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en-US" sz="3200" dirty="0">
                <a:ea typeface="STHeiti Light" charset="-122"/>
              </a:rPr>
              <a:t>用聚集函数实现</a:t>
            </a:r>
            <a:r>
              <a:rPr lang="en-US" altLang="zh-CN" sz="3200" dirty="0">
                <a:ea typeface="STHeiti Light" charset="-122"/>
              </a:rPr>
              <a:t>[</a:t>
            </a:r>
            <a:r>
              <a:rPr lang="zh-CN" altLang="en-US" sz="3200" dirty="0">
                <a:ea typeface="STHeiti Light" charset="-122"/>
              </a:rPr>
              <a:t>例</a:t>
            </a:r>
            <a:r>
              <a:rPr lang="en-US" altLang="zh-CN" sz="3200" dirty="0">
                <a:ea typeface="STHeiti Light" charset="-122"/>
              </a:rPr>
              <a:t>3.58]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SELECT </a:t>
            </a:r>
            <a:r>
              <a:rPr lang="en-US" altLang="zh-CN" sz="3200" dirty="0" err="1">
                <a:ea typeface="STHeiti Light" charset="-122"/>
              </a:rPr>
              <a:t>Sname,Sage</a:t>
            </a:r>
            <a:r>
              <a:rPr lang="en-US" altLang="zh-CN" sz="3200" dirty="0">
                <a:ea typeface="STHeiti Light" charset="-122"/>
              </a:rPr>
              <a: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FROM Student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WHERE Sage &lt;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(SELECT MAX</a:t>
            </a:r>
            <a:r>
              <a:rPr lang="zh-CN" altLang="en-US" sz="3200" dirty="0">
                <a:ea typeface="STHeiti Light" charset="-122"/>
              </a:rPr>
              <a:t> </a:t>
            </a:r>
            <a:r>
              <a:rPr lang="en-US" altLang="zh-CN" sz="3200" dirty="0">
                <a:ea typeface="STHeiti Light" charset="-122"/>
              </a:rPr>
              <a:t>(Sage)</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FROM Student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WHERE </a:t>
            </a:r>
            <a:r>
              <a:rPr lang="en-US" altLang="zh-CN" sz="3200" dirty="0" err="1">
                <a:ea typeface="STHeiti Light" charset="-122"/>
              </a:rPr>
              <a:t>Sdept</a:t>
            </a:r>
            <a:r>
              <a:rPr lang="en-US" altLang="zh-CN" sz="3200" dirty="0">
                <a:ea typeface="STHeiti Light" charset="-122"/>
              </a:rPr>
              <a:t>= 'CS ')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AND </a:t>
            </a:r>
            <a:r>
              <a:rPr lang="en-US" altLang="zh-CN" sz="3200" dirty="0" err="1">
                <a:ea typeface="STHeiti Light" charset="-122"/>
              </a:rPr>
              <a:t>Sdept</a:t>
            </a:r>
            <a:r>
              <a:rPr lang="en-US" altLang="zh-CN" sz="3200" dirty="0">
                <a:ea typeface="STHeiti Light" charset="-122"/>
              </a:rPr>
              <a:t> &lt;&gt; ' CS ';</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01439048"/>
      </p:ext>
    </p:extLst>
  </p:cSld>
  <p:clrMapOvr>
    <a:masterClrMapping/>
  </p:clrMapOvr>
  <p:transition>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en-US" altLang="zh-CN" dirty="0">
                <a:ea typeface="STHeiti Light" charset="-122"/>
              </a:rPr>
              <a:t>[</a:t>
            </a:r>
            <a:r>
              <a:rPr lang="zh-CN" altLang="en-US" dirty="0">
                <a:ea typeface="STHeiti Light" charset="-122"/>
              </a:rPr>
              <a:t>例</a:t>
            </a:r>
            <a:r>
              <a:rPr lang="en-US" altLang="zh-CN" dirty="0">
                <a:ea typeface="STHeiti Light" charset="-122"/>
              </a:rPr>
              <a:t>3.59] </a:t>
            </a:r>
            <a:r>
              <a:rPr lang="zh-CN" altLang="en-US" dirty="0">
                <a:ea typeface="STHeiti Light" charset="-122"/>
              </a:rPr>
              <a:t>查询非计算机科学系中比计算机科学系所有学生年龄都小的学生姓名及年龄</a:t>
            </a:r>
          </a:p>
          <a:p>
            <a:pPr marL="0" indent="0">
              <a:lnSpc>
                <a:spcPct val="100000"/>
              </a:lnSpc>
              <a:spcBef>
                <a:spcPts val="0"/>
              </a:spcBef>
              <a:buNone/>
            </a:pPr>
            <a:r>
              <a:rPr lang="zh-CN" altLang="en-US" dirty="0">
                <a:ea typeface="STHeiti Light" charset="-122"/>
              </a:rPr>
              <a:t>方法一：用</a:t>
            </a:r>
            <a:r>
              <a:rPr lang="en-US" altLang="zh-CN" dirty="0">
                <a:ea typeface="STHeiti Light" charset="-122"/>
              </a:rPr>
              <a:t>ALL</a:t>
            </a:r>
            <a:r>
              <a:rPr lang="zh-CN" altLang="en-US" dirty="0">
                <a:ea typeface="STHeiti Light" charset="-122"/>
              </a:rPr>
              <a:t>谓词</a:t>
            </a:r>
          </a:p>
          <a:p>
            <a:pPr marL="0" indent="0">
              <a:lnSpc>
                <a:spcPct val="100000"/>
              </a:lnSpc>
              <a:spcBef>
                <a:spcPts val="0"/>
              </a:spcBef>
              <a:buNone/>
            </a:pPr>
            <a:r>
              <a:rPr lang="zh-CN" altLang="en-US" dirty="0">
                <a:ea typeface="STHeiti Light" charset="-122"/>
              </a:rPr>
              <a:t>               </a:t>
            </a:r>
            <a:r>
              <a:rPr lang="en-US" altLang="zh-CN" dirty="0">
                <a:ea typeface="STHeiti Light" charset="-122"/>
              </a:rPr>
              <a:t>SELECT </a:t>
            </a:r>
            <a:r>
              <a:rPr lang="en-US" altLang="zh-CN" dirty="0" err="1">
                <a:ea typeface="STHeiti Light" charset="-122"/>
              </a:rPr>
              <a:t>Sname,Sage</a:t>
            </a:r>
            <a:endParaRPr lang="en-US" altLang="zh-CN" dirty="0">
              <a:ea typeface="STHeiti Light" charset="-122"/>
            </a:endParaRPr>
          </a:p>
          <a:p>
            <a:pPr marL="0" indent="0">
              <a:lnSpc>
                <a:spcPct val="100000"/>
              </a:lnSpc>
              <a:spcBef>
                <a:spcPts val="0"/>
              </a:spcBef>
              <a:buNone/>
            </a:pPr>
            <a:r>
              <a:rPr lang="zh-CN" altLang="en-US" dirty="0">
                <a:ea typeface="STHeiti Light" charset="-122"/>
              </a:rPr>
              <a:t>               </a:t>
            </a:r>
            <a:r>
              <a:rPr lang="en-US" altLang="zh-CN" dirty="0">
                <a:ea typeface="STHeiti Light" charset="-122"/>
              </a:rPr>
              <a:t>FROM Student</a:t>
            </a:r>
          </a:p>
          <a:p>
            <a:pPr marL="0" indent="0">
              <a:lnSpc>
                <a:spcPct val="100000"/>
              </a:lnSpc>
              <a:spcBef>
                <a:spcPts val="0"/>
              </a:spcBef>
              <a:buNone/>
            </a:pPr>
            <a:r>
              <a:rPr lang="zh-CN" altLang="en-US" dirty="0">
                <a:ea typeface="STHeiti Light" charset="-122"/>
              </a:rPr>
              <a:t>               </a:t>
            </a:r>
            <a:r>
              <a:rPr lang="en-US" altLang="zh-CN" dirty="0">
                <a:ea typeface="STHeiti Light" charset="-122"/>
              </a:rPr>
              <a:t>WHERE Sage &lt; ALL</a:t>
            </a:r>
          </a:p>
          <a:p>
            <a:pPr marL="0" indent="0">
              <a:lnSpc>
                <a:spcPct val="100000"/>
              </a:lnSpc>
              <a:spcBef>
                <a:spcPts val="0"/>
              </a:spcBef>
              <a:buNone/>
            </a:pPr>
            <a:r>
              <a:rPr lang="zh-CN" altLang="en-US" dirty="0">
                <a:ea typeface="STHeiti Light" charset="-122"/>
              </a:rPr>
              <a:t>                                    </a:t>
            </a:r>
            <a:r>
              <a:rPr lang="en-US" altLang="zh-CN" dirty="0">
                <a:ea typeface="STHeiti Light" charset="-122"/>
              </a:rPr>
              <a:t>(SELECT Sage</a:t>
            </a:r>
          </a:p>
          <a:p>
            <a:pPr marL="0" indent="0">
              <a:lnSpc>
                <a:spcPct val="100000"/>
              </a:lnSpc>
              <a:spcBef>
                <a:spcPts val="0"/>
              </a:spcBef>
              <a:buNone/>
            </a:pPr>
            <a:r>
              <a:rPr lang="zh-CN" altLang="en-US" dirty="0">
                <a:ea typeface="STHeiti Light" charset="-122"/>
              </a:rPr>
              <a:t>                                     </a:t>
            </a:r>
            <a:r>
              <a:rPr lang="en-US" altLang="zh-CN" dirty="0">
                <a:ea typeface="STHeiti Light" charset="-122"/>
              </a:rPr>
              <a:t>FROM Student</a:t>
            </a:r>
          </a:p>
          <a:p>
            <a:pPr marL="0" indent="0">
              <a:lnSpc>
                <a:spcPct val="100000"/>
              </a:lnSpc>
              <a:spcBef>
                <a:spcPts val="0"/>
              </a:spcBef>
              <a:buNone/>
            </a:pPr>
            <a:r>
              <a:rPr lang="zh-CN" altLang="en-US" dirty="0">
                <a:ea typeface="STHeiti Light" charset="-122"/>
              </a:rPr>
              <a:t>                                     </a:t>
            </a:r>
            <a:r>
              <a:rPr lang="en-US" altLang="zh-CN" dirty="0">
                <a:ea typeface="STHeiti Light" charset="-122"/>
              </a:rPr>
              <a:t>WHERE </a:t>
            </a:r>
            <a:r>
              <a:rPr lang="en-US" altLang="zh-CN" dirty="0" err="1">
                <a:ea typeface="STHeiti Light" charset="-122"/>
              </a:rPr>
              <a:t>Sdept</a:t>
            </a:r>
            <a:r>
              <a:rPr lang="en-US" altLang="zh-CN" dirty="0">
                <a:ea typeface="STHeiti Light" charset="-122"/>
              </a:rPr>
              <a:t>= ' CS ')</a:t>
            </a:r>
          </a:p>
          <a:p>
            <a:pPr marL="0" indent="0">
              <a:lnSpc>
                <a:spcPct val="100000"/>
              </a:lnSpc>
              <a:spcBef>
                <a:spcPts val="0"/>
              </a:spcBef>
              <a:buNone/>
            </a:pPr>
            <a:r>
              <a:rPr lang="zh-CN" altLang="en-US" dirty="0">
                <a:ea typeface="STHeiti Light" charset="-122"/>
              </a:rPr>
              <a:t>                              </a:t>
            </a:r>
            <a:r>
              <a:rPr lang="en-US" altLang="zh-CN" dirty="0">
                <a:ea typeface="STHeiti Light" charset="-122"/>
              </a:rPr>
              <a:t>AND </a:t>
            </a:r>
            <a:r>
              <a:rPr lang="en-US" altLang="zh-CN" dirty="0" err="1">
                <a:ea typeface="STHeiti Light" charset="-122"/>
              </a:rPr>
              <a:t>Sdept</a:t>
            </a:r>
            <a:r>
              <a:rPr lang="en-US" altLang="zh-CN" dirty="0">
                <a:ea typeface="STHeiti Light" charset="-122"/>
              </a:rPr>
              <a:t> &lt;&gt; ' CS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51405344"/>
      </p:ext>
    </p:extLst>
  </p:cSld>
  <p:clrMapOvr>
    <a:masterClrMapping/>
  </p:clrMapOvr>
  <p:transition>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en-US" sz="3200" dirty="0">
                <a:ea typeface="STHeiti Light" charset="-122"/>
              </a:rPr>
              <a:t>方法二：用聚集函数</a:t>
            </a:r>
            <a:endParaRPr lang="en-US" altLang="zh-CN" sz="3200" dirty="0">
              <a:ea typeface="STHeiti Light" charset="-122"/>
            </a:endParaRP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SELECT </a:t>
            </a:r>
            <a:r>
              <a:rPr lang="en-US" altLang="zh-CN" sz="3200" dirty="0" err="1">
                <a:ea typeface="STHeiti Light" charset="-122"/>
              </a:rPr>
              <a:t>Sname,Sage</a:t>
            </a:r>
            <a:r>
              <a:rPr lang="en-US" altLang="zh-CN" sz="3200" dirty="0">
                <a:ea typeface="STHeiti Light" charset="-122"/>
              </a:rPr>
              <a: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FROM Student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WHERE Sage &lt;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(SELECT MIN(Sage)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FROM Student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WHERE </a:t>
            </a:r>
            <a:r>
              <a:rPr lang="en-US" altLang="zh-CN" sz="3200" dirty="0" err="1">
                <a:ea typeface="STHeiti Light" charset="-122"/>
              </a:rPr>
              <a:t>Sdept</a:t>
            </a:r>
            <a:r>
              <a:rPr lang="en-US" altLang="zh-CN" sz="3200" dirty="0">
                <a:ea typeface="STHeiti Light" charset="-122"/>
              </a:rPr>
              <a:t>= ' CS ') </a:t>
            </a:r>
          </a:p>
          <a:p>
            <a:pPr marL="0" indent="0">
              <a:lnSpc>
                <a:spcPct val="100000"/>
              </a:lnSpc>
              <a:spcBef>
                <a:spcPts val="0"/>
              </a:spcBef>
              <a:buNone/>
            </a:pPr>
            <a:r>
              <a:rPr lang="zh-CN" altLang="en-US" sz="3200" dirty="0">
                <a:ea typeface="STHeiti Light" charset="-122"/>
              </a:rPr>
              <a:t>                           </a:t>
            </a:r>
            <a:r>
              <a:rPr lang="en-US" altLang="zh-CN" sz="3200" dirty="0">
                <a:ea typeface="STHeiti Light" charset="-122"/>
              </a:rPr>
              <a:t>AND </a:t>
            </a:r>
            <a:r>
              <a:rPr lang="en-US" altLang="zh-CN" sz="3200" dirty="0" err="1">
                <a:ea typeface="STHeiti Light" charset="-122"/>
              </a:rPr>
              <a:t>Sdept</a:t>
            </a:r>
            <a:r>
              <a:rPr lang="en-US" altLang="zh-CN" sz="3200" dirty="0">
                <a:ea typeface="STHeiti Light" charset="-122"/>
              </a:rPr>
              <a:t> &lt;&gt;' CS ';</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42913884"/>
      </p:ext>
    </p:extLst>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ANY</a:t>
            </a:r>
            <a:r>
              <a:rPr lang="zh-CN" altLang="en-US" sz="3600" b="1" dirty="0">
                <a:solidFill>
                  <a:srgbClr val="000000"/>
                </a:solidFill>
                <a:latin typeface="华文细黑" charset="-122"/>
                <a:ea typeface="华文细黑" charset="-122"/>
              </a:rPr>
              <a:t>（</a:t>
            </a:r>
            <a:r>
              <a:rPr lang="en-US" altLang="zh-CN" sz="3600" b="1" dirty="0">
                <a:solidFill>
                  <a:srgbClr val="000000"/>
                </a:solidFill>
                <a:latin typeface="华文细黑" charset="-122"/>
                <a:ea typeface="华文细黑" charset="-122"/>
              </a:rPr>
              <a:t>SOME</a:t>
            </a:r>
            <a:r>
              <a:rPr lang="zh-CN" altLang="en-US" sz="3600" b="1" dirty="0">
                <a:solidFill>
                  <a:srgbClr val="000000"/>
                </a:solidFill>
                <a:latin typeface="华文细黑" charset="-122"/>
                <a:ea typeface="华文细黑" charset="-122"/>
              </a:rPr>
              <a:t>）或</a:t>
            </a:r>
            <a:r>
              <a:rPr lang="en-US" altLang="zh-CN" sz="3600" b="1" dirty="0">
                <a:solidFill>
                  <a:srgbClr val="000000"/>
                </a:solidFill>
                <a:latin typeface="华文细黑" charset="-122"/>
                <a:ea typeface="华文细黑" charset="-122"/>
              </a:rPr>
              <a:t>ALL</a:t>
            </a:r>
            <a:r>
              <a:rPr lang="zh-CN" altLang="en-US" sz="3600" b="1" dirty="0">
                <a:solidFill>
                  <a:srgbClr val="000000"/>
                </a:solidFill>
                <a:latin typeface="华文细黑" charset="-122"/>
                <a:ea typeface="华文细黑" charset="-122"/>
              </a:rPr>
              <a:t>谓词的子查询（续）</a:t>
            </a:r>
          </a:p>
        </p:txBody>
      </p:sp>
      <p:pic>
        <p:nvPicPr>
          <p:cNvPr id="2" name="图片 1"/>
          <p:cNvPicPr>
            <a:picLocks noChangeAspect="1"/>
          </p:cNvPicPr>
          <p:nvPr/>
        </p:nvPicPr>
        <p:blipFill>
          <a:blip r:embed="rId2"/>
          <a:stretch>
            <a:fillRect/>
          </a:stretch>
        </p:blipFill>
        <p:spPr>
          <a:xfrm>
            <a:off x="334963" y="2439989"/>
            <a:ext cx="8556651" cy="2316162"/>
          </a:xfrm>
          <a:prstGeom prst="rect">
            <a:avLst/>
          </a:prstGeom>
        </p:spPr>
      </p:pic>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5991403"/>
      </p:ext>
    </p:extLst>
  </p:cSld>
  <p:clrMapOvr>
    <a:masterClrMapping/>
  </p:clrMapOvr>
  <p:transition>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endParaRPr lang="zh-CN" altLang="en-US" sz="3600" b="1" dirty="0">
              <a:solidFill>
                <a:srgbClr val="000000"/>
              </a:solidFill>
              <a:latin typeface="华文细黑" charset="-122"/>
              <a:ea typeface="华文细黑" charset="-122"/>
            </a:endParaRPr>
          </a:p>
        </p:txBody>
      </p:sp>
      <mc:AlternateContent xmlns:mc="http://schemas.openxmlformats.org/markup-compatibility/2006" xmlns:a14="http://schemas.microsoft.com/office/drawing/2010/main">
        <mc:Choice Requires="a14">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427270" cy="4846637"/>
              </a:xfrm>
            </p:spPr>
            <p:txBody>
              <a:bodyPr/>
              <a:lstStyle/>
              <a:p>
                <a:pPr marL="0" indent="0">
                  <a:lnSpc>
                    <a:spcPct val="100000"/>
                  </a:lnSpc>
                  <a:buNone/>
                </a:pPr>
                <a:r>
                  <a:rPr lang="en-US" altLang="zh-CN" b="1" dirty="0">
                    <a:ea typeface="STHeiti Light" charset="-122"/>
                  </a:rPr>
                  <a:t>EXISTS</a:t>
                </a:r>
                <a:r>
                  <a:rPr lang="zh-CN" altLang="zh-CN" b="1" dirty="0">
                    <a:ea typeface="STHeiti Light" charset="-122"/>
                  </a:rPr>
                  <a:t>谓词</a:t>
                </a:r>
                <a:endParaRPr lang="en-US" altLang="zh-CN" sz="2400" b="1" dirty="0">
                  <a:ea typeface="STHeiti Light" charset="-122"/>
                </a:endParaRPr>
              </a:p>
              <a:p>
                <a:pPr marL="1033200" marR="6490" indent="-457200">
                  <a:lnSpc>
                    <a:spcPct val="100000"/>
                  </a:lnSpc>
                  <a:buFont typeface="Wingdings" panose="05000000000000000000" pitchFamily="2" charset="2"/>
                  <a:buChar char="p"/>
                </a:pPr>
                <a:r>
                  <a:rPr lang="zh-CN" altLang="en-US" sz="2400" dirty="0">
                    <a:ea typeface="STHeiti Light" charset="-122"/>
                  </a:rPr>
                  <a:t>对应</a:t>
                </a:r>
                <a:r>
                  <a:rPr lang="zh-CN" altLang="en-US" sz="2400" dirty="0">
                    <a:solidFill>
                      <a:srgbClr val="FF0000"/>
                    </a:solidFill>
                    <a:ea typeface="STHeiti Light" charset="-122"/>
                  </a:rPr>
                  <a:t>存在量词</a:t>
                </a:r>
                <a14:m>
                  <m:oMath xmlns:m="http://schemas.openxmlformats.org/officeDocument/2006/math">
                    <m:r>
                      <a:rPr lang="zh-CN" altLang="en-US" sz="2400" i="1" smtClean="0">
                        <a:solidFill>
                          <a:srgbClr val="FF0000"/>
                        </a:solidFill>
                        <a:latin typeface="Cambria Math" charset="0"/>
                        <a:ea typeface="Cambria Math" charset="0"/>
                        <a:cs typeface="Cambria Math" charset="0"/>
                      </a:rPr>
                      <m:t>∃</m:t>
                    </m:r>
                  </m:oMath>
                </a14:m>
                <a:endParaRPr lang="en-US" altLang="zh-CN" sz="2400" dirty="0">
                  <a:ea typeface="STHeiti Light" charset="-122"/>
                </a:endParaRPr>
              </a:p>
              <a:p>
                <a:pPr marL="1033200" marR="6490" indent="-457200">
                  <a:lnSpc>
                    <a:spcPct val="100000"/>
                  </a:lnSpc>
                  <a:buFont typeface="Wingdings" panose="05000000000000000000" pitchFamily="2" charset="2"/>
                  <a:buChar char="p"/>
                </a:pPr>
                <a:r>
                  <a:rPr lang="zh-CN" altLang="en-US" sz="2400" dirty="0">
                    <a:ea typeface="STHeiti Light" charset="-122"/>
                  </a:rPr>
                  <a:t>带有</a:t>
                </a:r>
                <a:r>
                  <a:rPr lang="en-US" altLang="zh-CN" sz="2400" dirty="0">
                    <a:ea typeface="STHeiti Light" charset="-122"/>
                  </a:rPr>
                  <a:t>EXISTS</a:t>
                </a:r>
                <a:r>
                  <a:rPr lang="zh-CN" altLang="en-US" sz="2400" dirty="0">
                    <a:ea typeface="STHeiti Light" charset="-122"/>
                  </a:rPr>
                  <a:t>谓词的子查询不返回任何数据，只产生逻辑真值“</a:t>
                </a:r>
                <a:r>
                  <a:rPr lang="en-US" altLang="zh-CN" sz="2400" dirty="0">
                    <a:ea typeface="STHeiti Light" charset="-122"/>
                  </a:rPr>
                  <a:t>true”</a:t>
                </a:r>
                <a:r>
                  <a:rPr lang="zh-CN" altLang="en-US" sz="2400" dirty="0">
                    <a:ea typeface="STHeiti Light" charset="-122"/>
                  </a:rPr>
                  <a:t>或逻辑假值“</a:t>
                </a:r>
                <a:r>
                  <a:rPr lang="en-US" altLang="zh-CN" sz="2400" dirty="0">
                    <a:ea typeface="STHeiti Light" charset="-122"/>
                  </a:rPr>
                  <a:t>false”</a:t>
                </a:r>
                <a:r>
                  <a:rPr lang="zh-CN" altLang="en-US" sz="2400" dirty="0">
                    <a:ea typeface="STHeiti Light" charset="-122"/>
                  </a:rPr>
                  <a:t>。 </a:t>
                </a:r>
                <a:endParaRPr lang="en-US" altLang="zh-CN" sz="2400" dirty="0">
                  <a:ea typeface="STHeiti Light" charset="-122"/>
                </a:endParaRPr>
              </a:p>
              <a:p>
                <a:pPr marL="1490400" marR="6490" lvl="1" indent="-457200">
                  <a:lnSpc>
                    <a:spcPct val="100000"/>
                  </a:lnSpc>
                  <a:buFont typeface="Wingdings" panose="05000000000000000000" pitchFamily="2" charset="2"/>
                  <a:buChar char="p"/>
                </a:pPr>
                <a:r>
                  <a:rPr lang="zh-CN" altLang="en-US" dirty="0">
                    <a:ea typeface="STHeiti Light" charset="-122"/>
                  </a:rPr>
                  <a:t>若内层查询结果</a:t>
                </a:r>
                <a:r>
                  <a:rPr lang="zh-CN" altLang="en-US" dirty="0">
                    <a:solidFill>
                      <a:srgbClr val="FF0000"/>
                    </a:solidFill>
                    <a:ea typeface="STHeiti Light" charset="-122"/>
                  </a:rPr>
                  <a:t>非空</a:t>
                </a:r>
                <a:r>
                  <a:rPr lang="zh-CN" altLang="en-US" dirty="0">
                    <a:ea typeface="STHeiti Light" charset="-122"/>
                  </a:rPr>
                  <a:t>，则外层</a:t>
                </a:r>
                <a:r>
                  <a:rPr lang="en-US" altLang="zh-CN" dirty="0">
                    <a:ea typeface="STHeiti Light" charset="-122"/>
                  </a:rPr>
                  <a:t>WHERE</a:t>
                </a:r>
                <a:r>
                  <a:rPr lang="zh-CN" altLang="en-US" dirty="0">
                    <a:ea typeface="STHeiti Light" charset="-122"/>
                  </a:rPr>
                  <a:t>子句返回</a:t>
                </a:r>
                <a:r>
                  <a:rPr lang="zh-CN" altLang="en-US" dirty="0">
                    <a:solidFill>
                      <a:srgbClr val="FF0000"/>
                    </a:solidFill>
                    <a:ea typeface="STHeiti Light" charset="-122"/>
                  </a:rPr>
                  <a:t>真值</a:t>
                </a:r>
                <a:r>
                  <a:rPr lang="zh-CN" altLang="en-US" dirty="0">
                    <a:ea typeface="STHeiti Light" charset="-122"/>
                  </a:rPr>
                  <a:t> </a:t>
                </a:r>
                <a:endParaRPr lang="en-US" altLang="zh-CN" dirty="0">
                  <a:ea typeface="STHeiti Light" charset="-122"/>
                </a:endParaRPr>
              </a:p>
              <a:p>
                <a:pPr marL="1490400" marR="6490" lvl="1" indent="-457200">
                  <a:lnSpc>
                    <a:spcPct val="100000"/>
                  </a:lnSpc>
                  <a:buFont typeface="Wingdings" panose="05000000000000000000" pitchFamily="2" charset="2"/>
                  <a:buChar char="p"/>
                </a:pPr>
                <a:r>
                  <a:rPr lang="zh-CN" altLang="en-US" dirty="0">
                    <a:ea typeface="STHeiti Light" charset="-122"/>
                  </a:rPr>
                  <a:t>内层查询结果</a:t>
                </a:r>
                <a:r>
                  <a:rPr lang="zh-CN" altLang="en-US" dirty="0">
                    <a:solidFill>
                      <a:srgbClr val="FF0000"/>
                    </a:solidFill>
                    <a:ea typeface="STHeiti Light" charset="-122"/>
                  </a:rPr>
                  <a:t>为空</a:t>
                </a:r>
                <a:r>
                  <a:rPr lang="zh-CN" altLang="en-US" dirty="0">
                    <a:ea typeface="STHeiti Light" charset="-122"/>
                  </a:rPr>
                  <a:t>，则外层</a:t>
                </a:r>
                <a:r>
                  <a:rPr lang="en-US" altLang="zh-CN" dirty="0">
                    <a:ea typeface="STHeiti Light" charset="-122"/>
                  </a:rPr>
                  <a:t>WHERE</a:t>
                </a:r>
                <a:r>
                  <a:rPr lang="zh-CN" altLang="en-US" dirty="0">
                    <a:ea typeface="STHeiti Light" charset="-122"/>
                  </a:rPr>
                  <a:t>子句返回</a:t>
                </a:r>
                <a:r>
                  <a:rPr lang="zh-CN" altLang="en-US" dirty="0">
                    <a:solidFill>
                      <a:srgbClr val="FF0000"/>
                    </a:solidFill>
                    <a:ea typeface="STHeiti Light" charset="-122"/>
                  </a:rPr>
                  <a:t>假值</a:t>
                </a:r>
                <a:r>
                  <a:rPr lang="zh-CN" altLang="en-US" dirty="0">
                    <a:ea typeface="STHeiti Light" charset="-122"/>
                  </a:rPr>
                  <a:t> </a:t>
                </a:r>
              </a:p>
              <a:p>
                <a:pPr marL="918900" indent="-342900">
                  <a:lnSpc>
                    <a:spcPct val="100000"/>
                  </a:lnSpc>
                  <a:buFont typeface="Wingdings" panose="05000000000000000000" pitchFamily="2" charset="2"/>
                  <a:buChar char="p"/>
                </a:pPr>
                <a:r>
                  <a:rPr lang="zh-CN" altLang="zh-CN" sz="2400" dirty="0">
                    <a:ea typeface="STHeiti Light" charset="-122"/>
                  </a:rPr>
                  <a:t>由</a:t>
                </a:r>
                <a:r>
                  <a:rPr lang="en-US" altLang="zh-CN" sz="2400" dirty="0">
                    <a:ea typeface="STHeiti Light" charset="-122"/>
                  </a:rPr>
                  <a:t>EXISTS</a:t>
                </a:r>
                <a:r>
                  <a:rPr lang="zh-CN" altLang="zh-CN" sz="2400" dirty="0">
                    <a:ea typeface="STHeiti Light" charset="-122"/>
                  </a:rPr>
                  <a:t>引出的子查询，其目标列表达式通常都用</a:t>
                </a:r>
                <a:r>
                  <a:rPr lang="en-US" altLang="zh-CN" sz="2400" dirty="0">
                    <a:ea typeface="STHeiti Light" charset="-122"/>
                  </a:rPr>
                  <a:t> </a:t>
                </a:r>
                <a:r>
                  <a:rPr lang="en-US" altLang="zh-CN" sz="2400" dirty="0">
                    <a:solidFill>
                      <a:srgbClr val="FF0000"/>
                    </a:solidFill>
                    <a:ea typeface="STHeiti Light" charset="-122"/>
                  </a:rPr>
                  <a:t>* </a:t>
                </a:r>
                <a:r>
                  <a:rPr lang="zh-CN" altLang="zh-CN" sz="2400" dirty="0">
                    <a:ea typeface="STHeiti Light" charset="-122"/>
                  </a:rPr>
                  <a:t>，因为带</a:t>
                </a:r>
                <a:r>
                  <a:rPr lang="en-US" altLang="zh-CN" sz="2400" dirty="0">
                    <a:ea typeface="STHeiti Light" charset="-122"/>
                  </a:rPr>
                  <a:t>EXISTS</a:t>
                </a:r>
                <a:r>
                  <a:rPr lang="zh-CN" altLang="zh-CN" sz="2400" dirty="0">
                    <a:ea typeface="STHeiti Light" charset="-122"/>
                  </a:rPr>
                  <a:t>的子查询只返回真值或假值，给出列名无实际意义。</a:t>
                </a:r>
                <a:endParaRPr lang="en-US" altLang="zh-CN" dirty="0">
                  <a:ea typeface="STHeiti Light" charset="-122"/>
                </a:endParaRPr>
              </a:p>
            </p:txBody>
          </p:sp>
        </mc:Choice>
        <mc:Fallback xmlns="">
          <p:sp>
            <p:nvSpPr>
              <p:cNvPr id="349187" name="Rectangle 3">
                <a:extLst>
                  <a:ext uri="{FF2B5EF4-FFF2-40B4-BE49-F238E27FC236}">
                    <a16:creationId xmlns:a16="http://schemas.microsoft.com/office/drawing/2014/main" xmlns="" id="{66744871-BE20-469C-9062-9A06C2E5A245}"/>
                  </a:ext>
                </a:extLst>
              </p:cNvPr>
              <p:cNvSpPr>
                <a:spLocks noGrp="1" noRot="1" noChangeAspect="1" noMove="1" noResize="1" noEditPoints="1" noAdjustHandles="1" noChangeArrowheads="1" noChangeShapeType="1" noTextEdit="1"/>
              </p:cNvSpPr>
              <p:nvPr>
                <p:ph type="body" idx="1"/>
              </p:nvPr>
            </p:nvSpPr>
            <p:spPr>
              <a:xfrm>
                <a:off x="628650" y="1611312"/>
                <a:ext cx="8427270" cy="4846637"/>
              </a:xfrm>
              <a:blipFill rotWithShape="0">
                <a:blip r:embed="rId2"/>
                <a:stretch>
                  <a:fillRect l="-1446" t="-1761" r="-50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6401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 </a:t>
            </a:r>
            <a:r>
              <a:rPr lang="zh-CN" altLang="en-US" sz="2400" dirty="0">
                <a:solidFill>
                  <a:schemeClr val="bg1"/>
                </a:solidFill>
              </a:rPr>
              <a:t>嵌套查询</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793061154"/>
      </p:ext>
    </p:extLst>
  </p:cSld>
  <p:clrMapOvr>
    <a:masterClrMapping/>
  </p:clrMapOvr>
  <p:transition>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427270" cy="4846637"/>
          </a:xfrm>
        </p:spPr>
        <p:txBody>
          <a:bodyPr/>
          <a:lstStyle/>
          <a:p>
            <a:pPr marL="0" indent="0">
              <a:lnSpc>
                <a:spcPct val="150000"/>
              </a:lnSpc>
              <a:buNone/>
            </a:pPr>
            <a:r>
              <a:rPr lang="en-US" altLang="zh-CN" b="1" dirty="0">
                <a:ea typeface="STHeiti Light" charset="-122"/>
              </a:rPr>
              <a:t>NOT</a:t>
            </a:r>
            <a:r>
              <a:rPr lang="zh-CN" altLang="en-US" b="1" dirty="0">
                <a:ea typeface="STHeiti Light" charset="-122"/>
              </a:rPr>
              <a:t> </a:t>
            </a:r>
            <a:r>
              <a:rPr lang="en-US" altLang="zh-CN" b="1" dirty="0">
                <a:ea typeface="STHeiti Light" charset="-122"/>
              </a:rPr>
              <a:t>EXISTS</a:t>
            </a:r>
            <a:r>
              <a:rPr lang="zh-CN" altLang="zh-CN" b="1" dirty="0">
                <a:ea typeface="STHeiti Light" charset="-122"/>
              </a:rPr>
              <a:t>谓词</a:t>
            </a:r>
            <a:endParaRPr lang="en-US" altLang="zh-CN" sz="2400" dirty="0">
              <a:ea typeface="STHeiti Light" charset="-122"/>
            </a:endParaRPr>
          </a:p>
          <a:p>
            <a:pPr marL="1033200" marR="6490" indent="-457200">
              <a:lnSpc>
                <a:spcPct val="150000"/>
              </a:lnSpc>
              <a:buFont typeface="Wingdings" panose="05000000000000000000" pitchFamily="2" charset="2"/>
              <a:buChar char="p"/>
            </a:pPr>
            <a:r>
              <a:rPr lang="zh-CN" altLang="en-US" dirty="0">
                <a:ea typeface="STHeiti Light" charset="-122"/>
              </a:rPr>
              <a:t>内层结果</a:t>
            </a:r>
            <a:r>
              <a:rPr lang="zh-CN" altLang="en-US" dirty="0">
                <a:solidFill>
                  <a:srgbClr val="FF0000"/>
                </a:solidFill>
                <a:ea typeface="STHeiti Light" charset="-122"/>
              </a:rPr>
              <a:t>非空</a:t>
            </a:r>
            <a:r>
              <a:rPr lang="zh-CN" altLang="en-US" dirty="0">
                <a:ea typeface="STHeiti Light" charset="-122"/>
              </a:rPr>
              <a:t>，则外层</a:t>
            </a:r>
            <a:r>
              <a:rPr lang="en-US" altLang="zh-CN" dirty="0">
                <a:ea typeface="STHeiti Light" charset="-122"/>
              </a:rPr>
              <a:t>WHERE</a:t>
            </a:r>
            <a:r>
              <a:rPr lang="zh-CN" altLang="en-US" dirty="0">
                <a:ea typeface="STHeiti Light" charset="-122"/>
              </a:rPr>
              <a:t>子句返回假值 </a:t>
            </a:r>
            <a:endParaRPr lang="en-US" altLang="zh-CN" dirty="0">
              <a:ea typeface="STHeiti Light" charset="-122"/>
            </a:endParaRPr>
          </a:p>
          <a:p>
            <a:pPr marL="1033200" marR="6490" indent="-457200">
              <a:lnSpc>
                <a:spcPct val="150000"/>
              </a:lnSpc>
              <a:buFont typeface="Wingdings" panose="05000000000000000000" pitchFamily="2" charset="2"/>
              <a:buChar char="p"/>
            </a:pPr>
            <a:r>
              <a:rPr lang="zh-CN" altLang="en-US" dirty="0">
                <a:ea typeface="STHeiti Light" charset="-122"/>
              </a:rPr>
              <a:t>内层结果</a:t>
            </a:r>
            <a:r>
              <a:rPr lang="zh-CN" altLang="en-US" dirty="0">
                <a:solidFill>
                  <a:srgbClr val="FF0000"/>
                </a:solidFill>
                <a:ea typeface="STHeiti Light" charset="-122"/>
              </a:rPr>
              <a:t>为空</a:t>
            </a:r>
            <a:r>
              <a:rPr lang="zh-CN" altLang="en-US" dirty="0">
                <a:ea typeface="STHeiti Light" charset="-122"/>
              </a:rPr>
              <a:t>，则外层</a:t>
            </a:r>
            <a:r>
              <a:rPr lang="en-US" altLang="zh-CN" dirty="0">
                <a:ea typeface="STHeiti Light" charset="-122"/>
              </a:rPr>
              <a:t>WHERE</a:t>
            </a:r>
            <a:r>
              <a:rPr lang="zh-CN" altLang="en-US" dirty="0">
                <a:ea typeface="STHeiti Light" charset="-122"/>
              </a:rPr>
              <a:t>子句返回</a:t>
            </a:r>
            <a:r>
              <a:rPr lang="zh-CN" altLang="en-US" dirty="0">
                <a:solidFill>
                  <a:srgbClr val="FF0000"/>
                </a:solidFill>
                <a:ea typeface="STHeiti Light" charset="-122"/>
              </a:rPr>
              <a:t>真值</a:t>
            </a:r>
            <a:endParaRPr lang="en-US" altLang="zh-CN"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9"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054410544"/>
      </p:ext>
    </p:extLst>
  </p:cSld>
  <p:clrMapOvr>
    <a:masterClrMapping/>
  </p:clrMapOvr>
  <p:transition>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427270" cy="4846637"/>
          </a:xfrm>
        </p:spPr>
        <p:txBody>
          <a:bodyPr/>
          <a:lstStyle/>
          <a:p>
            <a:pPr marL="0" marR="6490" indent="0">
              <a:buNone/>
            </a:pPr>
            <a:r>
              <a:rPr lang="en-US" altLang="zh-CN" dirty="0">
                <a:ea typeface="STHeiti Light" charset="-122"/>
              </a:rPr>
              <a:t>[</a:t>
            </a:r>
            <a:r>
              <a:rPr lang="zh-CN" altLang="en-US" dirty="0">
                <a:ea typeface="STHeiti Light" charset="-122"/>
              </a:rPr>
              <a:t>例 </a:t>
            </a:r>
            <a:r>
              <a:rPr lang="en-US" altLang="zh-CN" dirty="0">
                <a:ea typeface="STHeiti Light" charset="-122"/>
              </a:rPr>
              <a:t>3.60] </a:t>
            </a:r>
            <a:r>
              <a:rPr lang="zh-CN" altLang="en-US" dirty="0">
                <a:ea typeface="STHeiti Light" charset="-122"/>
              </a:rPr>
              <a:t>查询所有选修了</a:t>
            </a:r>
            <a:r>
              <a:rPr lang="en-US" altLang="zh-CN" dirty="0">
                <a:ea typeface="STHeiti Light" charset="-122"/>
              </a:rPr>
              <a:t>1</a:t>
            </a:r>
            <a:r>
              <a:rPr lang="zh-CN" altLang="en-US" dirty="0">
                <a:ea typeface="STHeiti Light" charset="-122"/>
              </a:rPr>
              <a:t>号课程的学生姓名。</a:t>
            </a:r>
            <a:endParaRPr lang="en-US" altLang="zh-CN" dirty="0">
              <a:ea typeface="STHeiti Light" charset="-122"/>
            </a:endParaRPr>
          </a:p>
          <a:p>
            <a:pPr marL="0" marR="6490" indent="0">
              <a:buNone/>
            </a:pPr>
            <a:r>
              <a:rPr lang="zh-CN" altLang="en-US" dirty="0">
                <a:ea typeface="STHeiti Light" charset="-122"/>
              </a:rPr>
              <a:t>思路分析： </a:t>
            </a:r>
            <a:endParaRPr lang="en-US" altLang="zh-CN" dirty="0">
              <a:ea typeface="STHeiti Light" charset="-122"/>
            </a:endParaRPr>
          </a:p>
          <a:p>
            <a:pPr marL="997200" marR="67760" indent="-457200">
              <a:lnSpc>
                <a:spcPct val="125000"/>
              </a:lnSpc>
              <a:spcBef>
                <a:spcPts val="0"/>
              </a:spcBef>
              <a:buFont typeface="Wingdings" charset="2"/>
              <a:buChar char="p"/>
            </a:pPr>
            <a:r>
              <a:rPr lang="zh-CN" altLang="en-US" dirty="0">
                <a:ea typeface="STHeiti Light" charset="-122"/>
              </a:rPr>
              <a:t>本查询涉及</a:t>
            </a:r>
            <a:r>
              <a:rPr lang="en-US" altLang="zh-CN" dirty="0">
                <a:ea typeface="STHeiti Light" charset="-122"/>
              </a:rPr>
              <a:t>Student</a:t>
            </a:r>
            <a:r>
              <a:rPr lang="zh-CN" altLang="en-US" dirty="0">
                <a:ea typeface="STHeiti Light" charset="-122"/>
              </a:rPr>
              <a:t>和</a:t>
            </a:r>
            <a:r>
              <a:rPr lang="en-US" altLang="zh-CN" dirty="0">
                <a:ea typeface="STHeiti Light" charset="-122"/>
              </a:rPr>
              <a:t>SC</a:t>
            </a:r>
            <a:r>
              <a:rPr lang="zh-CN" altLang="en-US" dirty="0">
                <a:ea typeface="STHeiti Light" charset="-122"/>
              </a:rPr>
              <a:t>关系 </a:t>
            </a:r>
          </a:p>
          <a:p>
            <a:pPr marL="882900" marR="10760" indent="-342900">
              <a:lnSpc>
                <a:spcPct val="125000"/>
              </a:lnSpc>
              <a:spcBef>
                <a:spcPts val="0"/>
              </a:spcBef>
              <a:buFont typeface="Wingdings" panose="05000000000000000000" pitchFamily="2" charset="2"/>
              <a:buChar char="p"/>
            </a:pPr>
            <a:r>
              <a:rPr lang="zh-CN" altLang="en-US" dirty="0">
                <a:ea typeface="STHeiti Light" charset="-122"/>
              </a:rPr>
              <a:t> 在</a:t>
            </a:r>
            <a:r>
              <a:rPr lang="en-US" altLang="zh-CN" dirty="0">
                <a:ea typeface="STHeiti Light" charset="-122"/>
              </a:rPr>
              <a:t>Student</a:t>
            </a:r>
            <a:r>
              <a:rPr lang="zh-CN" altLang="en-US" dirty="0">
                <a:ea typeface="STHeiti Light" charset="-122"/>
              </a:rPr>
              <a:t>中依次取每个元组的</a:t>
            </a:r>
            <a:r>
              <a:rPr lang="en-US" altLang="zh-CN" dirty="0" err="1">
                <a:ea typeface="STHeiti Light" charset="-122"/>
              </a:rPr>
              <a:t>Sno</a:t>
            </a:r>
            <a:r>
              <a:rPr lang="zh-CN" altLang="en-US" dirty="0">
                <a:ea typeface="STHeiti Light" charset="-122"/>
              </a:rPr>
              <a:t>值，用此值去检查</a:t>
            </a:r>
            <a:r>
              <a:rPr lang="en-US" altLang="zh-CN" dirty="0">
                <a:ea typeface="STHeiti Light" charset="-122"/>
              </a:rPr>
              <a:t>SC</a:t>
            </a:r>
            <a:r>
              <a:rPr lang="zh-CN" altLang="en-US" dirty="0">
                <a:ea typeface="STHeiti Light" charset="-122"/>
              </a:rPr>
              <a:t>表 </a:t>
            </a:r>
          </a:p>
          <a:p>
            <a:pPr marL="882900" marR="11290" indent="-342900">
              <a:lnSpc>
                <a:spcPct val="125000"/>
              </a:lnSpc>
              <a:spcBef>
                <a:spcPts val="0"/>
              </a:spcBef>
              <a:buFont typeface="Wingdings" panose="05000000000000000000" pitchFamily="2" charset="2"/>
              <a:buChar char="p"/>
            </a:pPr>
            <a:r>
              <a:rPr lang="zh-CN" altLang="en-US" dirty="0">
                <a:ea typeface="STHeiti Light" charset="-122"/>
              </a:rPr>
              <a:t> 若</a:t>
            </a:r>
            <a:r>
              <a:rPr lang="en-US" altLang="zh-CN" dirty="0">
                <a:ea typeface="STHeiti Light" charset="-122"/>
              </a:rPr>
              <a:t>SC</a:t>
            </a:r>
            <a:r>
              <a:rPr lang="zh-CN" altLang="en-US" dirty="0">
                <a:ea typeface="STHeiti Light" charset="-122"/>
              </a:rPr>
              <a:t>中存在这样的元组，其</a:t>
            </a:r>
            <a:r>
              <a:rPr lang="en-US" altLang="zh-CN" dirty="0" err="1">
                <a:ea typeface="STHeiti Light" charset="-122"/>
              </a:rPr>
              <a:t>Sno</a:t>
            </a:r>
            <a:r>
              <a:rPr lang="zh-CN" altLang="en-US" dirty="0">
                <a:ea typeface="STHeiti Light" charset="-122"/>
              </a:rPr>
              <a:t>值等于此</a:t>
            </a:r>
            <a:r>
              <a:rPr lang="en-US" altLang="zh-CN" dirty="0" err="1">
                <a:ea typeface="STHeiti Light" charset="-122"/>
              </a:rPr>
              <a:t>Student.Sno</a:t>
            </a:r>
            <a:r>
              <a:rPr lang="zh-CN" altLang="en-US" dirty="0">
                <a:ea typeface="STHeiti Light" charset="-122"/>
              </a:rPr>
              <a:t>值，并且其</a:t>
            </a:r>
            <a:r>
              <a:rPr lang="en-US" altLang="zh-CN" dirty="0" err="1">
                <a:ea typeface="STHeiti Light" charset="-122"/>
              </a:rPr>
              <a:t>Cno</a:t>
            </a:r>
            <a:r>
              <a:rPr lang="en-US" altLang="zh-CN" dirty="0">
                <a:ea typeface="STHeiti Light" charset="-122"/>
              </a:rPr>
              <a:t>= ‘1’</a:t>
            </a:r>
            <a:r>
              <a:rPr lang="zh-CN" altLang="en-US" dirty="0">
                <a:ea typeface="STHeiti Light" charset="-122"/>
              </a:rPr>
              <a:t>，则取此</a:t>
            </a:r>
            <a:r>
              <a:rPr lang="en-US" altLang="zh-CN" dirty="0" err="1">
                <a:ea typeface="STHeiti Light" charset="-122"/>
              </a:rPr>
              <a:t>Student.Sname</a:t>
            </a:r>
            <a:r>
              <a:rPr lang="zh-CN" altLang="en-US" dirty="0">
                <a:ea typeface="STHeiti Light" charset="-122"/>
              </a:rPr>
              <a:t>送入结果表 </a:t>
            </a: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940849546"/>
      </p:ext>
    </p:extLst>
  </p:cSld>
  <p:clrMapOvr>
    <a:masterClrMapping/>
  </p:clrMapOvr>
  <p:transition>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L="0" marR="97360" indent="0">
              <a:lnSpc>
                <a:spcPct val="100000"/>
              </a:lnSpc>
              <a:buNone/>
            </a:pPr>
            <a:r>
              <a:rPr lang="en-US" altLang="zh-CN" dirty="0">
                <a:ea typeface="STHeiti Light" charset="-122"/>
              </a:rPr>
              <a:t>SQL</a:t>
            </a:r>
            <a:r>
              <a:rPr lang="zh-CN" altLang="en-US" dirty="0">
                <a:ea typeface="STHeiti Light" charset="-122"/>
              </a:rPr>
              <a:t>语句如下：</a:t>
            </a:r>
            <a:endParaRPr lang="en-US" altLang="zh-CN" dirty="0">
              <a:ea typeface="STHeiti Light" charset="-122"/>
            </a:endParaRPr>
          </a:p>
          <a:p>
            <a:pPr marL="0" marR="97360" indent="0">
              <a:lnSpc>
                <a:spcPct val="100000"/>
              </a:lnSpc>
              <a:buNone/>
            </a:pPr>
            <a:r>
              <a:rPr lang="en-US" altLang="zh-CN" dirty="0">
                <a:ea typeface="STHeiti Light" charset="-122"/>
              </a:rPr>
              <a:t>     SELECT </a:t>
            </a:r>
            <a:r>
              <a:rPr lang="en-US" altLang="zh-CN" dirty="0" err="1">
                <a:ea typeface="STHeiti Light" charset="-122"/>
              </a:rPr>
              <a:t>Sname</a:t>
            </a:r>
            <a:r>
              <a:rPr lang="en-US" altLang="zh-CN" dirty="0">
                <a:ea typeface="STHeiti Light" charset="-122"/>
              </a:rPr>
              <a:t> </a:t>
            </a:r>
          </a:p>
          <a:p>
            <a:pPr marL="0" marR="94410" indent="0">
              <a:lnSpc>
                <a:spcPct val="100000"/>
              </a:lnSpc>
              <a:buNone/>
            </a:pPr>
            <a:r>
              <a:rPr lang="en-US" altLang="zh-CN" dirty="0">
                <a:ea typeface="STHeiti Light" charset="-122"/>
              </a:rPr>
              <a:t>     FROM Student </a:t>
            </a:r>
          </a:p>
          <a:p>
            <a:pPr marL="0" marR="88390" indent="0">
              <a:lnSpc>
                <a:spcPct val="100000"/>
              </a:lnSpc>
              <a:buNone/>
            </a:pPr>
            <a:r>
              <a:rPr lang="en-US" altLang="zh-CN" dirty="0">
                <a:ea typeface="STHeiti Light" charset="-122"/>
              </a:rPr>
              <a:t>     WHERE EXISTS </a:t>
            </a:r>
          </a:p>
          <a:p>
            <a:pPr marL="0" marR="88660" indent="0">
              <a:lnSpc>
                <a:spcPct val="100000"/>
              </a:lnSpc>
              <a:buNone/>
            </a:pPr>
            <a:r>
              <a:rPr lang="en-US" altLang="zh-CN" dirty="0">
                <a:ea typeface="STHeiti Light" charset="-122"/>
              </a:rPr>
              <a:t>                   (SELECT * </a:t>
            </a:r>
          </a:p>
          <a:p>
            <a:pPr marL="0" marR="14160" indent="0">
              <a:lnSpc>
                <a:spcPct val="100000"/>
              </a:lnSpc>
              <a:buNone/>
            </a:pPr>
            <a:r>
              <a:rPr lang="en-US" altLang="zh-CN" dirty="0">
                <a:ea typeface="STHeiti Light" charset="-122"/>
              </a:rPr>
              <a:t>                    FROM SC </a:t>
            </a:r>
          </a:p>
          <a:p>
            <a:pPr marL="0" indent="0">
              <a:lnSpc>
                <a:spcPct val="100000"/>
              </a:lnSpc>
              <a:buNone/>
            </a:pPr>
            <a:r>
              <a:rPr lang="en-US" altLang="zh-CN" dirty="0">
                <a:ea typeface="STHeiti Light" charset="-122"/>
              </a:rPr>
              <a:t>                    WHERE </a:t>
            </a:r>
            <a:r>
              <a:rPr lang="en-US" altLang="zh-CN" dirty="0" err="1">
                <a:ea typeface="STHeiti Light" charset="-122"/>
              </a:rPr>
              <a:t>Sno</a:t>
            </a:r>
            <a:r>
              <a:rPr lang="en-US" altLang="zh-CN" dirty="0">
                <a:ea typeface="STHeiti Light" charset="-122"/>
              </a:rPr>
              <a:t>=</a:t>
            </a:r>
            <a:r>
              <a:rPr lang="en-US" altLang="zh-CN" dirty="0" err="1">
                <a:ea typeface="STHeiti Light" charset="-122"/>
              </a:rPr>
              <a:t>Student.Sno</a:t>
            </a:r>
            <a:r>
              <a:rPr lang="en-US" altLang="zh-CN" dirty="0">
                <a:ea typeface="STHeiti Light" charset="-122"/>
              </a:rPr>
              <a:t> AND </a:t>
            </a:r>
            <a:r>
              <a:rPr lang="en-US" altLang="zh-CN" dirty="0" err="1">
                <a:ea typeface="STHeiti Light" charset="-122"/>
              </a:rPr>
              <a:t>Cno</a:t>
            </a:r>
            <a:r>
              <a:rPr lang="en-US" altLang="zh-CN" dirty="0">
                <a:ea typeface="STHeiti Light" charset="-122"/>
              </a:rPr>
              <a:t>= ' 1 ');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350590899"/>
      </p:ext>
    </p:extLst>
  </p:cSld>
  <p:clrMapOvr>
    <a:masterClrMapping/>
  </p:clrMapOvr>
  <p:transition>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L="0" marR="36790" indent="0" algn="just">
              <a:lnSpc>
                <a:spcPct val="150000"/>
              </a:lnSpc>
              <a:spcBef>
                <a:spcPts val="0"/>
              </a:spcBef>
              <a:buNone/>
            </a:pPr>
            <a:r>
              <a:rPr lang="en-US" altLang="zh-CN" dirty="0">
                <a:ea typeface="STHeiti Light" charset="-122"/>
              </a:rPr>
              <a:t>[</a:t>
            </a:r>
            <a:r>
              <a:rPr lang="zh-CN" altLang="en-US" dirty="0">
                <a:ea typeface="STHeiti Light" charset="-122"/>
              </a:rPr>
              <a:t>例 </a:t>
            </a:r>
            <a:r>
              <a:rPr lang="en-US" altLang="zh-CN" dirty="0">
                <a:ea typeface="STHeiti Light" charset="-122"/>
              </a:rPr>
              <a:t>3.61] </a:t>
            </a:r>
            <a:r>
              <a:rPr lang="zh-CN" altLang="en-US" dirty="0">
                <a:ea typeface="STHeiti Light" charset="-122"/>
              </a:rPr>
              <a:t>查询没有选修</a:t>
            </a:r>
            <a:r>
              <a:rPr lang="en-US" altLang="zh-CN" dirty="0">
                <a:ea typeface="STHeiti Light" charset="-122"/>
              </a:rPr>
              <a:t>1</a:t>
            </a:r>
            <a:r>
              <a:rPr lang="zh-CN" altLang="en-US" dirty="0">
                <a:ea typeface="STHeiti Light" charset="-122"/>
              </a:rPr>
              <a:t>号课程的学生姓名。 </a:t>
            </a:r>
          </a:p>
          <a:p>
            <a:pPr marL="0" marR="91410" indent="0" algn="just">
              <a:lnSpc>
                <a:spcPct val="150000"/>
              </a:lnSpc>
              <a:spcBef>
                <a:spcPts val="0"/>
              </a:spcBef>
              <a:buNone/>
            </a:pPr>
            <a:r>
              <a:rPr lang="en-US" altLang="zh-CN" dirty="0">
                <a:ea typeface="STHeiti Light" charset="-122"/>
              </a:rPr>
              <a:t>      SELECT </a:t>
            </a:r>
            <a:r>
              <a:rPr lang="en-US" altLang="zh-CN" dirty="0" err="1">
                <a:ea typeface="STHeiti Light" charset="-122"/>
              </a:rPr>
              <a:t>Sname</a:t>
            </a:r>
            <a:r>
              <a:rPr lang="en-US" altLang="zh-CN" dirty="0">
                <a:ea typeface="STHeiti Light" charset="-122"/>
              </a:rPr>
              <a:t> </a:t>
            </a:r>
          </a:p>
          <a:p>
            <a:pPr marL="0" marR="88810" indent="0" algn="just">
              <a:lnSpc>
                <a:spcPct val="150000"/>
              </a:lnSpc>
              <a:spcBef>
                <a:spcPts val="0"/>
              </a:spcBef>
              <a:buNone/>
            </a:pPr>
            <a:r>
              <a:rPr lang="en-US" altLang="zh-CN" dirty="0">
                <a:ea typeface="STHeiti Light" charset="-122"/>
              </a:rPr>
              <a:t>      FROM Student </a:t>
            </a:r>
          </a:p>
          <a:p>
            <a:pPr marL="0" marR="79710" indent="0" algn="just">
              <a:lnSpc>
                <a:spcPct val="150000"/>
              </a:lnSpc>
              <a:spcBef>
                <a:spcPts val="0"/>
              </a:spcBef>
              <a:buNone/>
            </a:pPr>
            <a:r>
              <a:rPr lang="en-US" altLang="zh-CN" dirty="0">
                <a:ea typeface="STHeiti Light" charset="-122"/>
              </a:rPr>
              <a:t>      WHERE NOT EXISTS </a:t>
            </a:r>
          </a:p>
          <a:p>
            <a:pPr marL="0" marR="85140" indent="0" algn="just">
              <a:lnSpc>
                <a:spcPct val="150000"/>
              </a:lnSpc>
              <a:spcBef>
                <a:spcPts val="0"/>
              </a:spcBef>
              <a:buNone/>
            </a:pPr>
            <a:r>
              <a:rPr lang="en-US" altLang="zh-CN" dirty="0">
                <a:ea typeface="STHeiti Light" charset="-122"/>
              </a:rPr>
              <a:t>                    (SELECT * </a:t>
            </a:r>
          </a:p>
          <a:p>
            <a:pPr marL="0" marR="85410" indent="0" algn="just">
              <a:lnSpc>
                <a:spcPct val="150000"/>
              </a:lnSpc>
              <a:spcBef>
                <a:spcPts val="0"/>
              </a:spcBef>
              <a:buNone/>
            </a:pPr>
            <a:r>
              <a:rPr lang="en-US" altLang="zh-CN" dirty="0">
                <a:ea typeface="STHeiti Light" charset="-122"/>
              </a:rPr>
              <a:t>                      FROM SC </a:t>
            </a:r>
          </a:p>
          <a:p>
            <a:pPr marL="0" marR="13560" indent="0">
              <a:lnSpc>
                <a:spcPct val="150000"/>
              </a:lnSpc>
              <a:spcBef>
                <a:spcPts val="0"/>
              </a:spcBef>
              <a:buNone/>
            </a:pPr>
            <a:r>
              <a:rPr lang="en-US" altLang="zh-CN" dirty="0">
                <a:ea typeface="STHeiti Light" charset="-122"/>
              </a:rPr>
              <a:t>                      WHERE </a:t>
            </a:r>
            <a:r>
              <a:rPr lang="en-US" altLang="zh-CN" dirty="0" err="1">
                <a:ea typeface="STHeiti Light" charset="-122"/>
              </a:rPr>
              <a:t>Sno</a:t>
            </a:r>
            <a:r>
              <a:rPr lang="en-US" altLang="zh-CN" dirty="0">
                <a:ea typeface="STHeiti Light" charset="-122"/>
              </a:rPr>
              <a:t> = </a:t>
            </a:r>
            <a:r>
              <a:rPr lang="en-US" altLang="zh-CN" dirty="0" err="1">
                <a:ea typeface="STHeiti Light" charset="-122"/>
              </a:rPr>
              <a:t>Student.Sno</a:t>
            </a:r>
            <a:r>
              <a:rPr lang="en-US" altLang="zh-CN" dirty="0">
                <a:ea typeface="STHeiti Light" charset="-122"/>
              </a:rPr>
              <a:t> AND </a:t>
            </a:r>
            <a:r>
              <a:rPr lang="en-US" altLang="zh-CN" dirty="0" err="1">
                <a:ea typeface="STHeiti Light" charset="-122"/>
              </a:rPr>
              <a:t>Cno</a:t>
            </a:r>
            <a:r>
              <a:rPr lang="en-US" altLang="zh-CN" dirty="0">
                <a:ea typeface="STHeiti Light" charset="-122"/>
              </a:rPr>
              <a:t>='1');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596150340"/>
      </p:ext>
    </p:extLst>
  </p:cSld>
  <p:clrMapOvr>
    <a:masterClrMapping/>
  </p:clrMapOvr>
  <p:transition>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mc:AlternateContent xmlns:mc="http://schemas.openxmlformats.org/markup-compatibility/2006" xmlns:a14="http://schemas.microsoft.com/office/drawing/2010/main">
        <mc:Choice Requires="a14">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R="14060">
                  <a:lnSpc>
                    <a:spcPct val="125000"/>
                  </a:lnSpc>
                  <a:buFont typeface="Wingdings" panose="05000000000000000000" pitchFamily="2" charset="2"/>
                  <a:buChar char="p"/>
                </a:pPr>
                <a:r>
                  <a:rPr lang="zh-CN" altLang="en-US" sz="2400" dirty="0">
                    <a:solidFill>
                      <a:srgbClr val="000000"/>
                    </a:solidFill>
                    <a:latin typeface="宋体g猀...."/>
                    <a:ea typeface="STHeiti Light" charset="-122"/>
                  </a:rPr>
                  <a:t> 不同形式查询之间的替换</a:t>
                </a:r>
              </a:p>
              <a:p>
                <a:pPr marR="14060" lvl="1">
                  <a:lnSpc>
                    <a:spcPct val="125000"/>
                  </a:lnSpc>
                  <a:buFont typeface="Wingdings" panose="05000000000000000000" pitchFamily="2" charset="2"/>
                  <a:buChar char="p"/>
                </a:pPr>
                <a:r>
                  <a:rPr lang="zh-CN" altLang="en-US" dirty="0">
                    <a:ea typeface="STHeiti Light" charset="-122"/>
                  </a:rPr>
                  <a:t> 一些带</a:t>
                </a:r>
                <a:r>
                  <a:rPr lang="en-US" altLang="zh-CN" dirty="0">
                    <a:ea typeface="STHeiti Light" charset="-122"/>
                  </a:rPr>
                  <a:t>EXISTS</a:t>
                </a:r>
                <a:r>
                  <a:rPr lang="zh-CN" altLang="en-US" dirty="0">
                    <a:ea typeface="STHeiti Light" charset="-122"/>
                  </a:rPr>
                  <a:t>或</a:t>
                </a:r>
                <a:r>
                  <a:rPr lang="en-US" altLang="zh-CN" dirty="0">
                    <a:ea typeface="STHeiti Light" charset="-122"/>
                  </a:rPr>
                  <a:t>NOT</a:t>
                </a:r>
                <a:r>
                  <a:rPr lang="zh-CN" altLang="en-US" dirty="0">
                    <a:ea typeface="STHeiti Light" charset="-122"/>
                  </a:rPr>
                  <a:t> </a:t>
                </a:r>
                <a:r>
                  <a:rPr lang="en-US" altLang="zh-CN" dirty="0">
                    <a:ea typeface="STHeiti Light" charset="-122"/>
                  </a:rPr>
                  <a:t>EXISTS</a:t>
                </a:r>
                <a:r>
                  <a:rPr lang="zh-CN" altLang="en-US" dirty="0">
                    <a:ea typeface="STHeiti Light" charset="-122"/>
                  </a:rPr>
                  <a:t>谓词的子查询不能被其他形式的子查询等价替换</a:t>
                </a:r>
                <a:endParaRPr lang="zh-CN" altLang="en-US" sz="2000" dirty="0">
                  <a:ea typeface="STHeiti Light" charset="-122"/>
                </a:endParaRPr>
              </a:p>
              <a:p>
                <a:pPr marR="14060" lvl="1">
                  <a:lnSpc>
                    <a:spcPct val="125000"/>
                  </a:lnSpc>
                  <a:buFont typeface="Wingdings" panose="05000000000000000000" pitchFamily="2" charset="2"/>
                  <a:buChar char="p"/>
                </a:pPr>
                <a:r>
                  <a:rPr lang="zh-CN" altLang="en-US" sz="2400" dirty="0">
                    <a:ea typeface="STHeiti Light" charset="-122"/>
                  </a:rPr>
                  <a:t> 所有带</a:t>
                </a:r>
                <a:r>
                  <a:rPr lang="en-US" altLang="zh-CN" sz="2400" dirty="0">
                    <a:ea typeface="STHeiti Light" charset="-122"/>
                  </a:rPr>
                  <a:t>IN</a:t>
                </a:r>
                <a:r>
                  <a:rPr lang="zh-CN" altLang="en-US" sz="2400" dirty="0">
                    <a:ea typeface="STHeiti Light" charset="-122"/>
                  </a:rPr>
                  <a:t>谓词、比较运算符、</a:t>
                </a:r>
                <a:r>
                  <a:rPr lang="en-US" altLang="zh-CN" sz="2400" dirty="0">
                    <a:ea typeface="STHeiti Light" charset="-122"/>
                  </a:rPr>
                  <a:t>ANY</a:t>
                </a:r>
                <a:r>
                  <a:rPr lang="zh-CN" altLang="en-US" sz="2400" dirty="0">
                    <a:ea typeface="STHeiti Light" charset="-122"/>
                  </a:rPr>
                  <a:t>和</a:t>
                </a:r>
                <a:r>
                  <a:rPr lang="en-US" altLang="zh-CN" sz="2400" dirty="0">
                    <a:ea typeface="STHeiti Light" charset="-122"/>
                  </a:rPr>
                  <a:t>ALL</a:t>
                </a:r>
                <a:r>
                  <a:rPr lang="zh-CN" altLang="en-US" sz="2400" dirty="0">
                    <a:ea typeface="STHeiti Light" charset="-122"/>
                  </a:rPr>
                  <a:t>谓词的子查询都能用带</a:t>
                </a:r>
                <a:r>
                  <a:rPr lang="en-US" altLang="zh-CN" sz="2400" dirty="0">
                    <a:ea typeface="STHeiti Light" charset="-122"/>
                  </a:rPr>
                  <a:t>EXISTS</a:t>
                </a:r>
                <a:r>
                  <a:rPr lang="zh-CN" altLang="en-US" sz="2400" dirty="0">
                    <a:ea typeface="STHeiti Light" charset="-122"/>
                  </a:rPr>
                  <a:t>谓词的子查询等价替换 </a:t>
                </a:r>
                <a:endParaRPr lang="zh-CN" altLang="en-US" dirty="0">
                  <a:ea typeface="STHeiti Light" charset="-122"/>
                </a:endParaRPr>
              </a:p>
              <a:p>
                <a:pPr marR="14060">
                  <a:lnSpc>
                    <a:spcPct val="125000"/>
                  </a:lnSpc>
                  <a:buFont typeface="Wingdings" panose="05000000000000000000" pitchFamily="2" charset="2"/>
                  <a:buChar char="p"/>
                </a:pPr>
                <a:r>
                  <a:rPr lang="zh-CN" altLang="en-US" sz="2400" dirty="0">
                    <a:ea typeface="STHeiti Light" charset="-122"/>
                  </a:rPr>
                  <a:t> 用</a:t>
                </a:r>
                <a:r>
                  <a:rPr lang="en-US" altLang="zh-CN" sz="2400" dirty="0">
                    <a:ea typeface="STHeiti Light" charset="-122"/>
                  </a:rPr>
                  <a:t>EXISTS/NOT EXISTS</a:t>
                </a:r>
                <a:r>
                  <a:rPr lang="zh-CN" altLang="en-US" sz="2400" dirty="0">
                    <a:ea typeface="STHeiti Light" charset="-122"/>
                  </a:rPr>
                  <a:t>实现全称量词（难点） </a:t>
                </a:r>
              </a:p>
              <a:p>
                <a:pPr marR="14060" lvl="1">
                  <a:lnSpc>
                    <a:spcPct val="125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语言中没有全称量词∀（</a:t>
                </a:r>
                <a:r>
                  <a:rPr lang="en-US" altLang="zh-CN" dirty="0">
                    <a:ea typeface="STHeiti Light" charset="-122"/>
                  </a:rPr>
                  <a:t>For all</a:t>
                </a:r>
                <a:r>
                  <a:rPr lang="zh-CN" altLang="en-US" dirty="0">
                    <a:ea typeface="STHeiti Light" charset="-122"/>
                  </a:rPr>
                  <a:t>）</a:t>
                </a:r>
              </a:p>
              <a:p>
                <a:pPr marR="14060" lvl="1">
                  <a:lnSpc>
                    <a:spcPct val="125000"/>
                  </a:lnSpc>
                  <a:buFont typeface="Wingdings" panose="05000000000000000000" pitchFamily="2" charset="2"/>
                  <a:buChar char="p"/>
                </a:pPr>
                <a:r>
                  <a:rPr lang="zh-CN" altLang="en-US" sz="2400" dirty="0">
                    <a:ea typeface="STHeiti Light" charset="-122"/>
                  </a:rPr>
                  <a:t> </a:t>
                </a:r>
                <a:r>
                  <a:rPr lang="zh-CN" altLang="en-US" sz="2400" dirty="0">
                    <a:solidFill>
                      <a:srgbClr val="FF0000"/>
                    </a:solidFill>
                    <a:ea typeface="STHeiti Light" charset="-122"/>
                  </a:rPr>
                  <a:t>可以把带有全称量词的谓词转换为等价的带有存在量词的谓词：</a:t>
                </a:r>
                <a14:m>
                  <m:oMath xmlns:m="http://schemas.openxmlformats.org/officeDocument/2006/math">
                    <m:d>
                      <m:dPr>
                        <m:ctrlPr>
                          <a:rPr lang="en-US" altLang="zh-CN" sz="2400" b="0" i="1" smtClean="0">
                            <a:solidFill>
                              <a:srgbClr val="FF0000"/>
                            </a:solidFill>
                            <a:latin typeface="Cambria Math" panose="02040503050406030204" pitchFamily="18" charset="0"/>
                            <a:ea typeface="Cambria Math" charset="0"/>
                            <a:cs typeface="Cambria Math" charset="0"/>
                          </a:rPr>
                        </m:ctrlPr>
                      </m:dPr>
                      <m:e>
                        <m:r>
                          <a:rPr lang="zh-CN" altLang="en-US" sz="2400" i="1" smtClean="0">
                            <a:solidFill>
                              <a:srgbClr val="FF0000"/>
                            </a:solidFill>
                            <a:latin typeface="Cambria Math" charset="0"/>
                            <a:ea typeface="Cambria Math" charset="0"/>
                            <a:cs typeface="Cambria Math" charset="0"/>
                          </a:rPr>
                          <m:t>∀</m:t>
                        </m:r>
                        <m:r>
                          <a:rPr lang="en-US" altLang="zh-CN" sz="2400" b="0" i="1" smtClean="0">
                            <a:solidFill>
                              <a:srgbClr val="FF0000"/>
                            </a:solidFill>
                            <a:latin typeface="Cambria Math" charset="0"/>
                            <a:ea typeface="Cambria Math" charset="0"/>
                            <a:cs typeface="Cambria Math" charset="0"/>
                          </a:rPr>
                          <m:t>𝑥</m:t>
                        </m:r>
                      </m:e>
                    </m:d>
                    <m:r>
                      <a:rPr lang="en-US" altLang="zh-CN" sz="2400" b="0" i="1" smtClean="0">
                        <a:solidFill>
                          <a:srgbClr val="FF0000"/>
                        </a:solidFill>
                        <a:latin typeface="Cambria Math" charset="0"/>
                        <a:ea typeface="Cambria Math" charset="0"/>
                        <a:cs typeface="Cambria Math" charset="0"/>
                      </a:rPr>
                      <m:t>𝑃</m:t>
                    </m:r>
                    <m:r>
                      <a:rPr lang="en-US" altLang="zh-CN" sz="2400" b="0" i="1" smtClean="0">
                        <a:solidFill>
                          <a:srgbClr val="FF0000"/>
                        </a:solidFill>
                        <a:latin typeface="Cambria Math" charset="0"/>
                        <a:ea typeface="Cambria Math" charset="0"/>
                        <a:cs typeface="Cambria Math" charset="0"/>
                      </a:rPr>
                      <m:t>≡¬</m:t>
                    </m:r>
                    <m:r>
                      <a:rPr lang="en-US" altLang="zh-CN" sz="2400" b="0" i="0" smtClean="0">
                        <a:solidFill>
                          <a:srgbClr val="FF0000"/>
                        </a:solidFill>
                        <a:latin typeface="Cambria Math" charset="0"/>
                        <a:ea typeface="Cambria Math" charset="0"/>
                        <a:cs typeface="Cambria Math" charset="0"/>
                      </a:rPr>
                      <m:t>(</m:t>
                    </m:r>
                    <m:r>
                      <a:rPr lang="en-US" altLang="zh-CN" sz="2400" b="0" i="1" smtClean="0">
                        <a:solidFill>
                          <a:srgbClr val="FF0000"/>
                        </a:solidFill>
                        <a:latin typeface="Cambria Math" charset="0"/>
                        <a:ea typeface="Cambria Math" charset="0"/>
                        <a:cs typeface="Cambria Math" charset="0"/>
                      </a:rPr>
                      <m:t>∃</m:t>
                    </m:r>
                    <m:r>
                      <a:rPr lang="en-US" altLang="zh-CN" sz="2400" b="0" i="1" smtClean="0">
                        <a:solidFill>
                          <a:srgbClr val="FF0000"/>
                        </a:solidFill>
                        <a:latin typeface="Cambria Math" charset="0"/>
                        <a:ea typeface="Cambria Math" charset="0"/>
                        <a:cs typeface="Cambria Math" charset="0"/>
                      </a:rPr>
                      <m:t>𝑥</m:t>
                    </m:r>
                    <m:r>
                      <a:rPr lang="en-US" altLang="zh-CN" sz="2400" b="0" i="0" smtClean="0">
                        <a:solidFill>
                          <a:srgbClr val="FF0000"/>
                        </a:solidFill>
                        <a:latin typeface="Cambria Math" charset="0"/>
                        <a:ea typeface="Cambria Math" charset="0"/>
                        <a:cs typeface="Cambria Math" charset="0"/>
                      </a:rPr>
                      <m:t>(</m:t>
                    </m:r>
                    <m:r>
                      <a:rPr lang="en-US" altLang="zh-CN" sz="2400" b="0" i="1" smtClean="0">
                        <a:solidFill>
                          <a:srgbClr val="FF0000"/>
                        </a:solidFill>
                        <a:latin typeface="Cambria Math" charset="0"/>
                        <a:ea typeface="Cambria Math" charset="0"/>
                        <a:cs typeface="Cambria Math" charset="0"/>
                      </a:rPr>
                      <m:t>¬</m:t>
                    </m:r>
                    <m:r>
                      <m:rPr>
                        <m:sty m:val="p"/>
                      </m:rPr>
                      <a:rPr lang="en-US" altLang="zh-CN" sz="2400" b="0" i="0" smtClean="0">
                        <a:solidFill>
                          <a:srgbClr val="FF0000"/>
                        </a:solidFill>
                        <a:latin typeface="Cambria Math" charset="0"/>
                        <a:ea typeface="Cambria Math" charset="0"/>
                        <a:cs typeface="Cambria Math" charset="0"/>
                      </a:rPr>
                      <m:t>P</m:t>
                    </m:r>
                    <m:r>
                      <a:rPr lang="en-US" altLang="zh-CN" sz="2400" b="0" i="0" smtClean="0">
                        <a:solidFill>
                          <a:srgbClr val="FF0000"/>
                        </a:solidFill>
                        <a:latin typeface="Cambria Math" charset="0"/>
                        <a:ea typeface="Cambria Math" charset="0"/>
                        <a:cs typeface="Cambria Math" charset="0"/>
                      </a:rPr>
                      <m:t>))</m:t>
                    </m:r>
                  </m:oMath>
                </a14:m>
                <a:r>
                  <a:rPr lang="zh-CN" altLang="en-US" sz="2400" dirty="0">
                    <a:solidFill>
                      <a:srgbClr val="FF0000"/>
                    </a:solidFill>
                    <a:ea typeface="STHeiti Light" charset="-122"/>
                  </a:rPr>
                  <a:t> </a:t>
                </a:r>
                <a:endParaRPr lang="en-US" altLang="zh-CN" sz="2400" dirty="0">
                  <a:solidFill>
                    <a:srgbClr val="FF0000"/>
                  </a:solidFill>
                  <a:ea typeface="STHeiti Light" charset="-122"/>
                </a:endParaRPr>
              </a:p>
            </p:txBody>
          </p:sp>
        </mc:Choice>
        <mc:Fallback xmlns="">
          <p:sp>
            <p:nvSpPr>
              <p:cNvPr id="349187" name="Rectangle 3">
                <a:extLst>
                  <a:ext uri="{FF2B5EF4-FFF2-40B4-BE49-F238E27FC236}">
                    <a16:creationId xmlns:a16="http://schemas.microsoft.com/office/drawing/2014/main" xmlns="" xmlns:a14="http://schemas.microsoft.com/office/drawing/2010/main" id="{66744871-BE20-469C-9062-9A06C2E5A245}"/>
                  </a:ext>
                </a:extLst>
              </p:cNvPr>
              <p:cNvSpPr>
                <a:spLocks noGrp="1" noRot="1" noChangeAspect="1" noMove="1" noResize="1" noEditPoints="1" noAdjustHandles="1" noChangeArrowheads="1" noChangeShapeType="1" noTextEdit="1"/>
              </p:cNvSpPr>
              <p:nvPr>
                <p:ph type="body" idx="1"/>
              </p:nvPr>
            </p:nvSpPr>
            <p:spPr>
              <a:xfrm>
                <a:off x="628650" y="1611312"/>
                <a:ext cx="8515350" cy="4846637"/>
              </a:xfrm>
              <a:blipFill rotWithShape="0">
                <a:blip r:embed="rId2"/>
                <a:stretch>
                  <a:fillRect l="-931" t="-50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312525434"/>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SQL</a:t>
            </a:r>
            <a:r>
              <a:rPr lang="zh-CN" altLang="en-US" sz="3600" b="1" dirty="0">
                <a:solidFill>
                  <a:srgbClr val="000000"/>
                </a:solidFill>
                <a:latin typeface="华文细黑" charset="-122"/>
                <a:ea typeface="华文细黑" charset="-122"/>
              </a:rPr>
              <a:t>的基本概念</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a:t>
            </a:r>
            <a:r>
              <a:rPr lang="zh-CN" altLang="en-US" dirty="0">
                <a:solidFill>
                  <a:srgbClr val="FF0000"/>
                </a:solidFill>
                <a:ea typeface="STHeiti Light" charset="-122"/>
              </a:rPr>
              <a:t>基本表</a:t>
            </a:r>
            <a:endParaRPr lang="en-US" altLang="zh-CN" sz="1600" dirty="0">
              <a:solidFill>
                <a:srgbClr val="FF0000"/>
              </a:solidFill>
              <a:ea typeface="STHeiti Light" charset="-122"/>
            </a:endParaRPr>
          </a:p>
          <a:p>
            <a:pPr lvl="1">
              <a:lnSpc>
                <a:spcPct val="150000"/>
              </a:lnSpc>
              <a:buFont typeface="Wingdings" panose="05000000000000000000" pitchFamily="2" charset="2"/>
              <a:buChar char="p"/>
            </a:pPr>
            <a:r>
              <a:rPr lang="zh-CN" altLang="en-US" dirty="0">
                <a:ea typeface="STHeiti Light" charset="-122"/>
              </a:rPr>
              <a:t> 本身独立存在的表</a:t>
            </a:r>
          </a:p>
          <a:p>
            <a:pPr lvl="1">
              <a:lnSpc>
                <a:spcPct val="150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中一个关系就对应一个基本表</a:t>
            </a:r>
          </a:p>
          <a:p>
            <a:pPr lvl="1">
              <a:lnSpc>
                <a:spcPct val="150000"/>
              </a:lnSpc>
              <a:buFont typeface="Wingdings" panose="05000000000000000000" pitchFamily="2" charset="2"/>
              <a:buChar char="p"/>
            </a:pPr>
            <a:r>
              <a:rPr lang="zh-CN" altLang="en-US" dirty="0">
                <a:ea typeface="STHeiti Light" charset="-122"/>
              </a:rPr>
              <a:t> 一个（或多个） 基本表对应一个存储文件</a:t>
            </a:r>
          </a:p>
          <a:p>
            <a:pPr lvl="1">
              <a:lnSpc>
                <a:spcPct val="150000"/>
              </a:lnSpc>
              <a:buFont typeface="Wingdings" panose="05000000000000000000" pitchFamily="2" charset="2"/>
              <a:buChar char="p"/>
            </a:pPr>
            <a:r>
              <a:rPr lang="zh-CN" altLang="en-US" dirty="0">
                <a:ea typeface="STHeiti Light" charset="-122"/>
              </a:rPr>
              <a:t> 一个表可以带若干索引</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95357158"/>
      </p:ext>
    </p:extLst>
  </p:cSld>
  <p:clrMapOvr>
    <a:masterClrMapping/>
  </p:clrMapOvr>
  <p:transition>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L="0" indent="0">
              <a:buNone/>
            </a:pPr>
            <a:r>
              <a:rPr lang="en-US" altLang="zh-CN" dirty="0">
                <a:ea typeface="STHeiti Light" charset="-122"/>
              </a:rPr>
              <a:t>[</a:t>
            </a:r>
            <a:r>
              <a:rPr lang="zh-CN" altLang="en-US" dirty="0">
                <a:ea typeface="STHeiti Light" charset="-122"/>
              </a:rPr>
              <a:t>例 </a:t>
            </a:r>
            <a:r>
              <a:rPr lang="en-US" altLang="zh-CN" dirty="0">
                <a:ea typeface="STHeiti Light" charset="-122"/>
              </a:rPr>
              <a:t>3.55]</a:t>
            </a:r>
            <a:r>
              <a:rPr lang="zh-CN" altLang="en-US" dirty="0">
                <a:ea typeface="STHeiti Light" charset="-122"/>
              </a:rPr>
              <a:t> 查询与“刘晨”在同一个系学习的学生。</a:t>
            </a:r>
            <a:endParaRPr lang="en-US" altLang="zh-CN" dirty="0">
              <a:ea typeface="STHeiti Light" charset="-122"/>
            </a:endParaRPr>
          </a:p>
          <a:p>
            <a:pPr marL="0" marR="39310" indent="0">
              <a:buNone/>
            </a:pPr>
            <a:r>
              <a:rPr lang="zh-CN" altLang="en-US" dirty="0">
                <a:ea typeface="STHeiti Light" charset="-122"/>
              </a:rPr>
              <a:t>   可以用带</a:t>
            </a:r>
            <a:r>
              <a:rPr lang="en-US" altLang="zh-CN" dirty="0">
                <a:ea typeface="STHeiti Light" charset="-122"/>
              </a:rPr>
              <a:t>EXISTS</a:t>
            </a:r>
            <a:r>
              <a:rPr lang="zh-CN" altLang="en-US" dirty="0">
                <a:ea typeface="STHeiti Light" charset="-122"/>
              </a:rPr>
              <a:t>谓词的相关子查询替换： </a:t>
            </a:r>
          </a:p>
          <a:p>
            <a:pPr marL="360000" marR="94990" indent="0">
              <a:buNone/>
            </a:pPr>
            <a:r>
              <a:rPr lang="en-US" altLang="zh-CN" dirty="0">
                <a:ea typeface="STHeiti Light" charset="-122"/>
              </a:rPr>
              <a:t>SELECT </a:t>
            </a:r>
            <a:r>
              <a:rPr lang="en-US" altLang="zh-CN" dirty="0" err="1">
                <a:ea typeface="STHeiti Light" charset="-122"/>
              </a:rPr>
              <a:t>Sno,Sname,Sdept</a:t>
            </a:r>
            <a:r>
              <a:rPr lang="en-US" altLang="zh-CN" dirty="0">
                <a:ea typeface="STHeiti Light" charset="-122"/>
              </a:rPr>
              <a:t> </a:t>
            </a:r>
          </a:p>
          <a:p>
            <a:pPr marL="360000" marR="97390" indent="0">
              <a:buNone/>
            </a:pPr>
            <a:r>
              <a:rPr lang="en-US" altLang="zh-CN" dirty="0">
                <a:ea typeface="STHeiti Light" charset="-122"/>
              </a:rPr>
              <a:t>     FROM Student S1 </a:t>
            </a:r>
          </a:p>
          <a:p>
            <a:pPr marL="360000" marR="92840" indent="0">
              <a:buNone/>
            </a:pPr>
            <a:r>
              <a:rPr lang="en-US" altLang="zh-CN" dirty="0">
                <a:ea typeface="STHeiti Light" charset="-122"/>
              </a:rPr>
              <a:t>     WHERE EXISTS </a:t>
            </a:r>
          </a:p>
          <a:p>
            <a:pPr marL="360000" marR="77390" indent="0">
              <a:buNone/>
            </a:pPr>
            <a:r>
              <a:rPr lang="en-US" altLang="zh-CN" dirty="0">
                <a:ea typeface="STHeiti Light" charset="-122"/>
              </a:rPr>
              <a:t>                   (SELECT * </a:t>
            </a:r>
          </a:p>
          <a:p>
            <a:pPr marL="360000" marR="46560" indent="0">
              <a:buNone/>
            </a:pPr>
            <a:r>
              <a:rPr lang="en-US" altLang="zh-CN" dirty="0">
                <a:ea typeface="STHeiti Light" charset="-122"/>
              </a:rPr>
              <a:t>                    FROM Student S2 </a:t>
            </a:r>
          </a:p>
          <a:p>
            <a:pPr marL="360000" marR="60610" indent="0">
              <a:buNone/>
            </a:pPr>
            <a:r>
              <a:rPr lang="en-US" altLang="zh-CN" dirty="0">
                <a:ea typeface="STHeiti Light" charset="-122"/>
              </a:rPr>
              <a:t>                    WHERE S2.Sdept = S1.Sdept AND </a:t>
            </a:r>
          </a:p>
          <a:p>
            <a:pPr marL="360000" indent="0">
              <a:buNone/>
            </a:pPr>
            <a:r>
              <a:rPr lang="en-US" altLang="zh-CN" dirty="0">
                <a:ea typeface="STHeiti Light" charset="-122"/>
              </a:rPr>
              <a:t>                                   S2.Sname = '</a:t>
            </a:r>
            <a:r>
              <a:rPr lang="zh-CN" altLang="en-US" dirty="0">
                <a:ea typeface="STHeiti Light" charset="-122"/>
              </a:rPr>
              <a:t>刘晨</a:t>
            </a:r>
            <a:r>
              <a:rPr lang="en-US" altLang="zh-CN" dirty="0">
                <a:ea typeface="STHeiti Light" charset="-122"/>
              </a:rPr>
              <a:t>'); </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53302951"/>
      </p:ext>
    </p:extLst>
  </p:cSld>
  <p:clrMapOvr>
    <a:masterClrMapping/>
  </p:clrMapOvr>
  <p:transition>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7541573" cy="4846637"/>
          </a:xfrm>
        </p:spPr>
        <p:txBody>
          <a:bodyPr/>
          <a:lstStyle/>
          <a:p>
            <a:pPr marL="0" marR="52740" indent="0" algn="just">
              <a:buNone/>
            </a:pPr>
            <a:r>
              <a:rPr lang="en-US" altLang="zh-CN" dirty="0">
                <a:ea typeface="STHeiti Light" charset="-122"/>
              </a:rPr>
              <a:t>[</a:t>
            </a:r>
            <a:r>
              <a:rPr lang="zh-CN" altLang="en-US" dirty="0">
                <a:ea typeface="STHeiti Light" charset="-122"/>
              </a:rPr>
              <a:t>例 </a:t>
            </a:r>
            <a:r>
              <a:rPr lang="en-US" altLang="zh-CN" dirty="0">
                <a:ea typeface="STHeiti Light" charset="-122"/>
              </a:rPr>
              <a:t>3.62] </a:t>
            </a:r>
            <a:r>
              <a:rPr lang="zh-CN" altLang="en-US" dirty="0">
                <a:ea typeface="STHeiti Light" charset="-122"/>
              </a:rPr>
              <a:t>查询选修了</a:t>
            </a:r>
            <a:r>
              <a:rPr lang="zh-CN" altLang="en-US" dirty="0">
                <a:solidFill>
                  <a:srgbClr val="FF0000"/>
                </a:solidFill>
                <a:ea typeface="STHeiti Light" charset="-122"/>
              </a:rPr>
              <a:t>全部课程</a:t>
            </a:r>
            <a:r>
              <a:rPr lang="zh-CN" altLang="en-US" dirty="0">
                <a:ea typeface="STHeiti Light" charset="-122"/>
              </a:rPr>
              <a:t>的学生姓名。 </a:t>
            </a:r>
          </a:p>
          <a:p>
            <a:pPr marL="1440000" marR="84640" indent="0" algn="just">
              <a:lnSpc>
                <a:spcPct val="100000"/>
              </a:lnSpc>
              <a:spcBef>
                <a:spcPts val="0"/>
              </a:spcBef>
              <a:buNone/>
            </a:pP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p>
          <a:p>
            <a:pPr marL="1440000" marR="86910" indent="0" algn="just">
              <a:lnSpc>
                <a:spcPct val="100000"/>
              </a:lnSpc>
              <a:spcBef>
                <a:spcPts val="0"/>
              </a:spcBef>
              <a:buNone/>
            </a:pPr>
            <a:r>
              <a:rPr lang="en-US" altLang="zh-CN" sz="2400" dirty="0">
                <a:ea typeface="STHeiti Light" charset="-122"/>
              </a:rPr>
              <a:t>FROM Student </a:t>
            </a:r>
          </a:p>
          <a:p>
            <a:pPr marL="1440000" marR="74860" indent="0" algn="just">
              <a:lnSpc>
                <a:spcPct val="100000"/>
              </a:lnSpc>
              <a:spcBef>
                <a:spcPts val="0"/>
              </a:spcBef>
              <a:buNone/>
            </a:pPr>
            <a:r>
              <a:rPr lang="en-US" altLang="zh-CN" sz="2400" dirty="0">
                <a:ea typeface="STHeiti Light" charset="-122"/>
              </a:rPr>
              <a:t>WHERE NOT EXISTS </a:t>
            </a:r>
          </a:p>
          <a:p>
            <a:pPr marL="1440000" marR="79490" indent="0" algn="just">
              <a:lnSpc>
                <a:spcPct val="100000"/>
              </a:lnSpc>
              <a:spcBef>
                <a:spcPts val="0"/>
              </a:spcBef>
              <a:buNone/>
            </a:pPr>
            <a:r>
              <a:rPr lang="en-US" altLang="zh-CN" sz="2400" dirty="0">
                <a:ea typeface="STHeiti Light" charset="-122"/>
              </a:rPr>
              <a:t>              (SELECT * </a:t>
            </a:r>
          </a:p>
          <a:p>
            <a:pPr marL="1440000" marR="70410" indent="0" algn="just">
              <a:lnSpc>
                <a:spcPct val="100000"/>
              </a:lnSpc>
              <a:spcBef>
                <a:spcPts val="0"/>
              </a:spcBef>
              <a:buNone/>
            </a:pPr>
            <a:r>
              <a:rPr lang="en-US" altLang="zh-CN" sz="2400" dirty="0">
                <a:ea typeface="STHeiti Light" charset="-122"/>
              </a:rPr>
              <a:t>               FROM Course </a:t>
            </a:r>
          </a:p>
          <a:p>
            <a:pPr marL="1440000" marR="57260" indent="0" algn="just">
              <a:lnSpc>
                <a:spcPct val="100000"/>
              </a:lnSpc>
              <a:spcBef>
                <a:spcPts val="0"/>
              </a:spcBef>
              <a:buNone/>
            </a:pPr>
            <a:r>
              <a:rPr lang="en-US" altLang="zh-CN" sz="2400" dirty="0">
                <a:ea typeface="STHeiti Light" charset="-122"/>
              </a:rPr>
              <a:t>               WHERE NOT EXISTS </a:t>
            </a:r>
          </a:p>
          <a:p>
            <a:pPr marL="1440000" marR="57260" indent="0" algn="just">
              <a:lnSpc>
                <a:spcPct val="100000"/>
              </a:lnSpc>
              <a:spcBef>
                <a:spcPts val="0"/>
              </a:spcBef>
              <a:buNone/>
            </a:pPr>
            <a:r>
              <a:rPr lang="en-US" altLang="zh-CN" sz="2400" dirty="0">
                <a:ea typeface="STHeiti Light" charset="-122"/>
              </a:rPr>
              <a:t>                             </a:t>
            </a:r>
            <a:r>
              <a:rPr lang="en-US" altLang="zh-CN" sz="2400" dirty="0">
                <a:solidFill>
                  <a:srgbClr val="FF0000"/>
                </a:solidFill>
                <a:ea typeface="STHeiti Light" charset="-122"/>
              </a:rPr>
              <a:t>(</a:t>
            </a:r>
            <a:r>
              <a:rPr lang="zh-CN" altLang="en-US" sz="2400" dirty="0">
                <a:solidFill>
                  <a:srgbClr val="FF0000"/>
                </a:solidFill>
                <a:ea typeface="STHeiti Light" charset="-122"/>
              </a:rPr>
              <a:t> </a:t>
            </a:r>
            <a:r>
              <a:rPr lang="en-US" altLang="zh-CN" sz="2400" dirty="0">
                <a:solidFill>
                  <a:srgbClr val="FF0000"/>
                </a:solidFill>
                <a:ea typeface="STHeiti Light" charset="-122"/>
              </a:rPr>
              <a:t>SELECT * </a:t>
            </a:r>
          </a:p>
          <a:p>
            <a:pPr marL="1440000" marR="57260" indent="0" algn="just">
              <a:lnSpc>
                <a:spcPct val="100000"/>
              </a:lnSpc>
              <a:spcBef>
                <a:spcPts val="0"/>
              </a:spcBef>
              <a:buNone/>
            </a:pPr>
            <a:r>
              <a:rPr lang="en-US" altLang="zh-CN" sz="2400" dirty="0">
                <a:solidFill>
                  <a:srgbClr val="FF0000"/>
                </a:solidFill>
                <a:ea typeface="STHeiti Light" charset="-122"/>
              </a:rPr>
              <a:t>                              </a:t>
            </a:r>
            <a:r>
              <a:rPr lang="zh-CN" altLang="en-US" sz="2400" dirty="0">
                <a:solidFill>
                  <a:srgbClr val="FF0000"/>
                </a:solidFill>
                <a:ea typeface="STHeiti Light" charset="-122"/>
              </a:rPr>
              <a:t> </a:t>
            </a:r>
            <a:r>
              <a:rPr lang="en-US" altLang="zh-CN" sz="2400" dirty="0">
                <a:solidFill>
                  <a:srgbClr val="FF0000"/>
                </a:solidFill>
                <a:ea typeface="STHeiti Light" charset="-122"/>
              </a:rPr>
              <a:t>FROM SC</a:t>
            </a:r>
          </a:p>
          <a:p>
            <a:pPr marL="1440000" marR="57260" indent="0" algn="just">
              <a:lnSpc>
                <a:spcPct val="100000"/>
              </a:lnSpc>
              <a:spcBef>
                <a:spcPts val="0"/>
              </a:spcBef>
              <a:buNone/>
            </a:pPr>
            <a:r>
              <a:rPr lang="en-US" altLang="zh-CN" sz="2400" dirty="0">
                <a:solidFill>
                  <a:srgbClr val="FF0000"/>
                </a:solidFill>
                <a:ea typeface="STHeiti Light" charset="-122"/>
              </a:rPr>
              <a:t>                               WHERE </a:t>
            </a:r>
            <a:r>
              <a:rPr lang="en-US" altLang="zh-CN" sz="2400" dirty="0" err="1">
                <a:solidFill>
                  <a:srgbClr val="FF0000"/>
                </a:solidFill>
                <a:ea typeface="STHeiti Light" charset="-122"/>
              </a:rPr>
              <a:t>Sno</a:t>
            </a:r>
            <a:r>
              <a:rPr lang="en-US" altLang="zh-CN" sz="2400" dirty="0">
                <a:solidFill>
                  <a:srgbClr val="FF0000"/>
                </a:solidFill>
                <a:ea typeface="STHeiti Light" charset="-122"/>
              </a:rPr>
              <a:t> = </a:t>
            </a:r>
            <a:r>
              <a:rPr lang="en-US" altLang="zh-CN" sz="2400" dirty="0" err="1">
                <a:solidFill>
                  <a:srgbClr val="FF0000"/>
                </a:solidFill>
                <a:ea typeface="STHeiti Light" charset="-122"/>
              </a:rPr>
              <a:t>Student.Sno</a:t>
            </a:r>
            <a:endParaRPr lang="en-US" altLang="zh-CN" sz="2400" dirty="0">
              <a:solidFill>
                <a:srgbClr val="FF0000"/>
              </a:solidFill>
              <a:ea typeface="STHeiti Light" charset="-122"/>
            </a:endParaRPr>
          </a:p>
          <a:p>
            <a:pPr marL="1440000" marR="57260" indent="0" algn="just">
              <a:lnSpc>
                <a:spcPct val="100000"/>
              </a:lnSpc>
              <a:spcBef>
                <a:spcPts val="0"/>
              </a:spcBef>
              <a:buNone/>
            </a:pPr>
            <a:r>
              <a:rPr lang="en-US" altLang="zh-CN" sz="2400" dirty="0">
                <a:solidFill>
                  <a:srgbClr val="FF0000"/>
                </a:solidFill>
                <a:ea typeface="STHeiti Light" charset="-122"/>
              </a:rPr>
              <a:t>                                    AND </a:t>
            </a:r>
            <a:r>
              <a:rPr lang="en-US" altLang="zh-CN" sz="2400" dirty="0" err="1">
                <a:solidFill>
                  <a:srgbClr val="FF0000"/>
                </a:solidFill>
                <a:ea typeface="STHeiti Light" charset="-122"/>
              </a:rPr>
              <a:t>Cno</a:t>
            </a:r>
            <a:r>
              <a:rPr lang="zh-CN" altLang="en-US" sz="2400" dirty="0">
                <a:solidFill>
                  <a:srgbClr val="FF0000"/>
                </a:solidFill>
                <a:ea typeface="STHeiti Light" charset="-122"/>
              </a:rPr>
              <a:t> </a:t>
            </a:r>
            <a:r>
              <a:rPr lang="en-US" altLang="zh-CN" sz="2400" dirty="0">
                <a:solidFill>
                  <a:srgbClr val="FF0000"/>
                </a:solidFill>
                <a:ea typeface="STHeiti Light" charset="-122"/>
              </a:rPr>
              <a:t>=</a:t>
            </a:r>
            <a:r>
              <a:rPr lang="zh-CN" altLang="en-US" sz="2400" dirty="0">
                <a:solidFill>
                  <a:srgbClr val="FF0000"/>
                </a:solidFill>
                <a:ea typeface="STHeiti Light" charset="-122"/>
              </a:rPr>
              <a:t> </a:t>
            </a:r>
            <a:r>
              <a:rPr lang="en-US" altLang="zh-CN" sz="2400" dirty="0" err="1">
                <a:solidFill>
                  <a:srgbClr val="FF0000"/>
                </a:solidFill>
                <a:ea typeface="STHeiti Light" charset="-122"/>
              </a:rPr>
              <a:t>Course.Cno</a:t>
            </a:r>
            <a:r>
              <a:rPr lang="zh-CN" altLang="en-US" sz="2400" dirty="0">
                <a:solidFill>
                  <a:srgbClr val="FF0000"/>
                </a:solidFill>
                <a:ea typeface="STHeiti Light" charset="-122"/>
              </a:rPr>
              <a:t> </a:t>
            </a:r>
            <a:r>
              <a:rPr lang="en-US" altLang="zh-CN" sz="2400" dirty="0">
                <a:solidFill>
                  <a:srgbClr val="FF0000"/>
                </a:solidFill>
                <a:ea typeface="STHeiti Light" charset="-122"/>
              </a:rPr>
              <a:t>)</a:t>
            </a:r>
            <a:endParaRPr lang="en-US" altLang="zh-CN" sz="2400" dirty="0">
              <a:ea typeface="STHeiti Light" charset="-122"/>
            </a:endParaRPr>
          </a:p>
          <a:p>
            <a:pPr marL="1440000" marR="57260" indent="0" algn="just">
              <a:lnSpc>
                <a:spcPct val="100000"/>
              </a:lnSpc>
              <a:spcBef>
                <a:spcPts val="0"/>
              </a:spcBef>
              <a:buNone/>
            </a:pPr>
            <a:r>
              <a:rPr lang="en-US" altLang="zh-CN" sz="2400" dirty="0">
                <a:ea typeface="STHeiti Light" charset="-122"/>
              </a:rPr>
              <a:t>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533815842"/>
      </p:ext>
    </p:extLst>
  </p:cSld>
  <p:clrMapOvr>
    <a:masterClrMapping/>
  </p:clrMapOvr>
  <p:transition>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mc:AlternateContent xmlns:mc="http://schemas.openxmlformats.org/markup-compatibility/2006" xmlns:a14="http://schemas.microsoft.com/office/drawing/2010/main">
        <mc:Choice Requires="a14">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R="24460">
                  <a:lnSpc>
                    <a:spcPct val="150000"/>
                  </a:lnSpc>
                  <a:buFont typeface="Wingdings" charset="2"/>
                  <a:buChar char="p"/>
                </a:pPr>
                <a:r>
                  <a:rPr lang="zh-CN" altLang="en-US" dirty="0">
                    <a:ea typeface="STHeiti Light" charset="-122"/>
                  </a:rPr>
                  <a:t> 用</a:t>
                </a:r>
                <a:r>
                  <a:rPr lang="en-US" altLang="zh-CN" dirty="0">
                    <a:ea typeface="STHeiti Light" charset="-122"/>
                  </a:rPr>
                  <a:t>EXISTS/NOT EXISTS</a:t>
                </a:r>
                <a:r>
                  <a:rPr lang="zh-CN" altLang="en-US" dirty="0">
                    <a:ea typeface="STHeiti Light" charset="-122"/>
                  </a:rPr>
                  <a:t>实现逻辑蕴涵（难点） </a:t>
                </a:r>
              </a:p>
              <a:p>
                <a:pPr marR="24460" lvl="1">
                  <a:lnSpc>
                    <a:spcPct val="150000"/>
                  </a:lnSpc>
                  <a:buFont typeface="Wingdings"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语言中没有蕴涵（</a:t>
                </a:r>
                <a:r>
                  <a:rPr lang="en-US" altLang="zh-CN" dirty="0">
                    <a:ea typeface="STHeiti Light" charset="-122"/>
                  </a:rPr>
                  <a:t>Implication</a:t>
                </a:r>
                <a:r>
                  <a:rPr lang="zh-CN" altLang="en-US" dirty="0">
                    <a:ea typeface="STHeiti Light" charset="-122"/>
                  </a:rPr>
                  <a:t>）逻辑运算 </a:t>
                </a:r>
              </a:p>
              <a:p>
                <a:pPr marR="24460" lvl="1">
                  <a:lnSpc>
                    <a:spcPct val="150000"/>
                  </a:lnSpc>
                  <a:buFont typeface="Wingdings" charset="2"/>
                  <a:buChar char="p"/>
                </a:pPr>
                <a:r>
                  <a:rPr lang="zh-CN" altLang="en-US" dirty="0">
                    <a:ea typeface="STHeiti Light" charset="-122"/>
                  </a:rPr>
                  <a:t> 可以利用谓词演算将逻辑蕴涵谓词等价转换为</a:t>
                </a:r>
              </a:p>
              <a:p>
                <a:pPr marR="24460" lvl="1">
                  <a:lnSpc>
                    <a:spcPct val="150000"/>
                  </a:lnSpc>
                  <a:buFont typeface="Wingdings" charset="2"/>
                  <a:buChar char="p"/>
                </a:pPr>
                <a:endParaRPr lang="zh-CN" altLang="en-US" dirty="0">
                  <a:ea typeface="STHeiti Light" charset="-122"/>
                </a:endParaRPr>
              </a:p>
              <a:p>
                <a:pPr marL="0" marR="70460" indent="0">
                  <a:buNone/>
                </a:pPr>
                <a:r>
                  <a:rPr lang="en-US" altLang="zh-CN" dirty="0">
                    <a:ea typeface="STHeiti Light" charset="-122"/>
                  </a:rPr>
                  <a:t>                     </a:t>
                </a:r>
                <a14:m>
                  <m:oMath xmlns:m="http://schemas.openxmlformats.org/officeDocument/2006/math">
                    <m:r>
                      <a:rPr lang="en-US" altLang="zh-CN" i="1" dirty="0" smtClean="0">
                        <a:latin typeface="Cambria Math" charset="0"/>
                        <a:ea typeface="STHeiti Light" charset="-122"/>
                      </a:rPr>
                      <m:t>𝑝</m:t>
                    </m:r>
                    <m:r>
                      <a:rPr lang="en-US" altLang="zh-CN" i="1" dirty="0" smtClean="0">
                        <a:latin typeface="Cambria Math" charset="0"/>
                        <a:ea typeface="STHeiti Light" charset="-122"/>
                      </a:rPr>
                      <m:t>→</m:t>
                    </m:r>
                    <m:r>
                      <a:rPr lang="en-US" altLang="zh-CN" i="1" dirty="0" smtClean="0">
                        <a:latin typeface="Cambria Math" charset="0"/>
                        <a:ea typeface="STHeiti Light" charset="-122"/>
                      </a:rPr>
                      <m:t>𝑞</m:t>
                    </m:r>
                    <m:r>
                      <a:rPr lang="en-US" altLang="zh-CN" i="1" dirty="0" smtClean="0">
                        <a:latin typeface="Cambria Math" charset="0"/>
                        <a:ea typeface="STHeiti Light" charset="-122"/>
                      </a:rPr>
                      <m:t> ≡¬</m:t>
                    </m:r>
                    <m:r>
                      <a:rPr lang="en-US" altLang="zh-CN" i="1" dirty="0" err="1">
                        <a:latin typeface="Cambria Math" charset="0"/>
                        <a:ea typeface="STHeiti Light" charset="-122"/>
                      </a:rPr>
                      <m:t>𝑝</m:t>
                    </m:r>
                    <m:r>
                      <a:rPr lang="en-US" altLang="zh-CN" i="1" dirty="0" err="1">
                        <a:latin typeface="Cambria Math" charset="0"/>
                        <a:ea typeface="STHeiti Light" charset="-122"/>
                      </a:rPr>
                      <m:t>∨</m:t>
                    </m:r>
                    <m:r>
                      <a:rPr lang="en-US" altLang="zh-CN" i="1" dirty="0" err="1">
                        <a:latin typeface="Cambria Math" charset="0"/>
                        <a:ea typeface="STHeiti Light" charset="-122"/>
                      </a:rPr>
                      <m:t>𝑞</m:t>
                    </m:r>
                  </m:oMath>
                </a14:m>
                <a:r>
                  <a:rPr lang="en-US" altLang="zh-CN" dirty="0">
                    <a:ea typeface="STHeiti Light" charset="-122"/>
                  </a:rPr>
                  <a:t> </a:t>
                </a:r>
              </a:p>
            </p:txBody>
          </p:sp>
        </mc:Choice>
        <mc:Fallback xmlns="">
          <p:sp>
            <p:nvSpPr>
              <p:cNvPr id="349187" name="Rectangle 3">
                <a:extLst>
                  <a:ext uri="{FF2B5EF4-FFF2-40B4-BE49-F238E27FC236}">
                    <a16:creationId xmlns:a16="http://schemas.microsoft.com/office/drawing/2014/main" xmlns="" id="{66744871-BE20-469C-9062-9A06C2E5A245}"/>
                  </a:ext>
                </a:extLst>
              </p:cNvPr>
              <p:cNvSpPr>
                <a:spLocks noGrp="1" noRot="1" noChangeAspect="1" noMove="1" noResize="1" noEditPoints="1" noAdjustHandles="1" noChangeArrowheads="1" noChangeShapeType="1" noTextEdit="1"/>
              </p:cNvSpPr>
              <p:nvPr>
                <p:ph type="body" idx="1"/>
              </p:nvPr>
            </p:nvSpPr>
            <p:spPr>
              <a:xfrm>
                <a:off x="628650" y="1611312"/>
                <a:ext cx="8515350" cy="4846637"/>
              </a:xfrm>
              <a:blipFill rotWithShape="0">
                <a:blip r:embed="rId2"/>
                <a:stretch>
                  <a:fillRect l="-1217"/>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778354252"/>
      </p:ext>
    </p:extLst>
  </p:cSld>
  <p:clrMapOvr>
    <a:masterClrMapping/>
  </p:clrMapOvr>
  <p:transition>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L="0" marR="9240" indent="0">
              <a:buNone/>
            </a:pPr>
            <a:r>
              <a:rPr lang="en-US" altLang="zh-CN" dirty="0">
                <a:ea typeface="STHeiti Light" charset="-122"/>
              </a:rPr>
              <a:t>[</a:t>
            </a:r>
            <a:r>
              <a:rPr lang="zh-CN" altLang="en-US" dirty="0">
                <a:ea typeface="STHeiti Light" charset="-122"/>
              </a:rPr>
              <a:t>例 </a:t>
            </a:r>
            <a:r>
              <a:rPr lang="en-US" altLang="zh-CN" dirty="0">
                <a:ea typeface="STHeiti Light" charset="-122"/>
              </a:rPr>
              <a:t>3.63]</a:t>
            </a:r>
            <a:r>
              <a:rPr lang="zh-CN" altLang="en-US" dirty="0">
                <a:ea typeface="STHeiti Light" charset="-122"/>
              </a:rPr>
              <a:t> 查询至少选修了学生</a:t>
            </a:r>
            <a:r>
              <a:rPr lang="en-US" altLang="zh-CN" dirty="0">
                <a:ea typeface="STHeiti Light" charset="-122"/>
              </a:rPr>
              <a:t>201215122</a:t>
            </a:r>
            <a:r>
              <a:rPr lang="zh-CN" altLang="en-US" dirty="0">
                <a:ea typeface="STHeiti Light" charset="-122"/>
              </a:rPr>
              <a:t>选修的全部课程的学生号码。 </a:t>
            </a:r>
          </a:p>
          <a:p>
            <a:pPr marL="0" indent="0">
              <a:buNone/>
            </a:pPr>
            <a:r>
              <a:rPr lang="zh-CN" altLang="en-US" dirty="0">
                <a:ea typeface="STHeiti Light" charset="-122"/>
              </a:rPr>
              <a:t>解题思路： </a:t>
            </a:r>
          </a:p>
          <a:p>
            <a:pPr marL="0" indent="0">
              <a:buNone/>
            </a:pPr>
            <a:r>
              <a:rPr lang="zh-CN" altLang="en-US" dirty="0">
                <a:ea typeface="STHeiti Light" charset="-122"/>
              </a:rPr>
              <a:t>    用逻辑蕴涵表达该查询： </a:t>
            </a:r>
          </a:p>
          <a:p>
            <a:pPr marL="0" indent="0">
              <a:buNone/>
            </a:pPr>
            <a:r>
              <a:rPr lang="zh-CN" altLang="en-US" dirty="0">
                <a:ea typeface="STHeiti Light" charset="-122"/>
              </a:rPr>
              <a:t>    用</a:t>
            </a:r>
            <a:r>
              <a:rPr lang="en-US" altLang="zh-CN" dirty="0">
                <a:ea typeface="STHeiti Light" charset="-122"/>
              </a:rPr>
              <a:t>P</a:t>
            </a:r>
            <a:r>
              <a:rPr lang="zh-CN" altLang="en-US" dirty="0">
                <a:ea typeface="STHeiti Light" charset="-122"/>
              </a:rPr>
              <a:t>表示谓词 “学生</a:t>
            </a:r>
            <a:r>
              <a:rPr lang="en-US" altLang="zh-CN" dirty="0">
                <a:ea typeface="STHeiti Light" charset="-122"/>
              </a:rPr>
              <a:t>201215122</a:t>
            </a:r>
            <a:r>
              <a:rPr lang="zh-CN" altLang="en-US" dirty="0">
                <a:ea typeface="STHeiti Light" charset="-122"/>
              </a:rPr>
              <a:t>选修了课程</a:t>
            </a:r>
            <a:r>
              <a:rPr lang="en-US" altLang="zh-CN" dirty="0">
                <a:ea typeface="STHeiti Light" charset="-122"/>
              </a:rPr>
              <a:t>y” </a:t>
            </a:r>
            <a:endParaRPr lang="zh-CN" altLang="en-US" dirty="0">
              <a:ea typeface="STHeiti Light" charset="-122"/>
            </a:endParaRPr>
          </a:p>
          <a:p>
            <a:pPr marL="0" indent="0">
              <a:buNone/>
            </a:pPr>
            <a:r>
              <a:rPr lang="zh-CN" altLang="en-US" dirty="0">
                <a:ea typeface="STHeiti Light" charset="-122"/>
              </a:rPr>
              <a:t>    用</a:t>
            </a:r>
            <a:r>
              <a:rPr lang="en-US" altLang="zh-CN" dirty="0">
                <a:ea typeface="STHeiti Light" charset="-122"/>
              </a:rPr>
              <a:t>q</a:t>
            </a:r>
            <a:r>
              <a:rPr lang="zh-CN" altLang="en-US" dirty="0">
                <a:ea typeface="STHeiti Light" charset="-122"/>
              </a:rPr>
              <a:t>表示谓词 “学生</a:t>
            </a:r>
            <a:r>
              <a:rPr lang="en-US" altLang="zh-CN" dirty="0">
                <a:ea typeface="STHeiti Light" charset="-122"/>
              </a:rPr>
              <a:t>x</a:t>
            </a:r>
            <a:r>
              <a:rPr lang="zh-CN" altLang="en-US" dirty="0">
                <a:ea typeface="STHeiti Light" charset="-122"/>
              </a:rPr>
              <a:t>选修了课程</a:t>
            </a:r>
            <a:r>
              <a:rPr lang="en-US" altLang="zh-CN" dirty="0">
                <a:ea typeface="STHeiti Light" charset="-122"/>
              </a:rPr>
              <a:t>y” </a:t>
            </a:r>
            <a:endParaRPr lang="zh-CN" altLang="en-US" dirty="0">
              <a:ea typeface="STHeiti Light" charset="-122"/>
            </a:endParaRPr>
          </a:p>
          <a:p>
            <a:pPr marL="0" indent="0">
              <a:buNone/>
            </a:pPr>
            <a:r>
              <a:rPr lang="zh-CN" altLang="en-US" dirty="0">
                <a:ea typeface="STHeiti Light" charset="-122"/>
              </a:rPr>
              <a:t>    则上述查询为</a:t>
            </a:r>
            <a:r>
              <a:rPr lang="en-US" altLang="zh-CN" dirty="0">
                <a:ea typeface="STHeiti Light" charset="-122"/>
              </a:rPr>
              <a:t>: </a:t>
            </a:r>
            <a:r>
              <a:rPr lang="zh-CN" altLang="en-US" dirty="0">
                <a:ea typeface="STHeiti Light" charset="-122"/>
              </a:rPr>
              <a:t>（∀</a:t>
            </a:r>
            <a:r>
              <a:rPr lang="en-US" altLang="zh-CN" dirty="0">
                <a:ea typeface="STHeiti Light" charset="-122"/>
              </a:rPr>
              <a:t>y</a:t>
            </a:r>
            <a:r>
              <a:rPr lang="zh-CN" altLang="en-US" dirty="0">
                <a:ea typeface="STHeiti Light" charset="-122"/>
              </a:rPr>
              <a:t>） </a:t>
            </a:r>
            <a:r>
              <a:rPr lang="en-US" altLang="zh-CN" dirty="0">
                <a:ea typeface="STHeiti Light" charset="-122"/>
              </a:rPr>
              <a:t>p → q</a:t>
            </a:r>
            <a:r>
              <a:rPr lang="zh-CN" altLang="en-US" dirty="0">
                <a:ea typeface="STHeiti Light" charset="-122"/>
              </a:rPr>
              <a:t>对 </a:t>
            </a:r>
          </a:p>
          <a:p>
            <a:pPr marL="0" indent="0">
              <a:buNone/>
            </a:pPr>
            <a:r>
              <a:rPr lang="zh-CN" altLang="en-US" dirty="0">
                <a:ea typeface="STHeiti Light" charset="-122"/>
              </a:rPr>
              <a:t>   （</a:t>
            </a:r>
            <a:r>
              <a:rPr lang="zh-CN" altLang="en-US" dirty="0">
                <a:solidFill>
                  <a:srgbClr val="FF0000"/>
                </a:solidFill>
                <a:ea typeface="STHeiti Light" charset="-122"/>
              </a:rPr>
              <a:t>含义：</a:t>
            </a:r>
            <a:r>
              <a:rPr lang="zh-CN" altLang="en-US" dirty="0">
                <a:ea typeface="STHeiti Light" charset="-122"/>
              </a:rPr>
              <a:t>所有的课程</a:t>
            </a:r>
            <a:r>
              <a:rPr lang="en-US" altLang="zh-CN" dirty="0">
                <a:ea typeface="STHeiti Light" charset="-122"/>
              </a:rPr>
              <a:t>y</a:t>
            </a:r>
            <a:r>
              <a:rPr lang="zh-CN" altLang="en-US" dirty="0">
                <a:ea typeface="STHeiti Light" charset="-122"/>
              </a:rPr>
              <a:t>，只要</a:t>
            </a:r>
            <a:r>
              <a:rPr lang="en-US" altLang="zh-CN" dirty="0">
                <a:ea typeface="STHeiti Light" charset="-122"/>
              </a:rPr>
              <a:t>201215122</a:t>
            </a:r>
            <a:r>
              <a:rPr lang="zh-CN" altLang="en-US" dirty="0">
                <a:ea typeface="STHeiti Light" charset="-122"/>
              </a:rPr>
              <a:t>学生选修了课程</a:t>
            </a:r>
            <a:r>
              <a:rPr lang="en-US" altLang="zh-CN" dirty="0">
                <a:ea typeface="STHeiti Light" charset="-122"/>
              </a:rPr>
              <a:t>y</a:t>
            </a:r>
            <a:r>
              <a:rPr lang="zh-CN" altLang="en-US" dirty="0">
                <a:ea typeface="STHeiti Light" charset="-122"/>
              </a:rPr>
              <a:t>，则</a:t>
            </a:r>
            <a:r>
              <a:rPr lang="en-US" altLang="zh-CN" dirty="0">
                <a:ea typeface="STHeiti Light" charset="-122"/>
              </a:rPr>
              <a:t>x</a:t>
            </a:r>
            <a:r>
              <a:rPr lang="zh-CN" altLang="en-US" dirty="0">
                <a:ea typeface="STHeiti Light" charset="-122"/>
              </a:rPr>
              <a:t>也选修了</a:t>
            </a:r>
            <a:r>
              <a:rPr lang="en-US" altLang="zh-CN" dirty="0">
                <a:ea typeface="STHeiti Light" charset="-122"/>
              </a:rPr>
              <a:t>y</a:t>
            </a:r>
            <a:r>
              <a:rPr lang="zh-CN" altLang="en-US" dirty="0">
                <a:ea typeface="STHeiti Light" charset="-122"/>
              </a:rPr>
              <a:t>；</a:t>
            </a:r>
            <a:r>
              <a:rPr lang="zh-CN" altLang="en-US" dirty="0">
                <a:solidFill>
                  <a:srgbClr val="FF0000"/>
                </a:solidFill>
                <a:ea typeface="STHeiti Light" charset="-122"/>
              </a:rPr>
              <a:t>言外之意：</a:t>
            </a:r>
            <a:r>
              <a:rPr lang="zh-CN" altLang="en-US" dirty="0">
                <a:ea typeface="STHeiti Light" charset="-122"/>
              </a:rPr>
              <a:t>如果</a:t>
            </a:r>
            <a:r>
              <a:rPr lang="en-US" altLang="zh-CN" dirty="0">
                <a:ea typeface="STHeiti Light" charset="-122"/>
              </a:rPr>
              <a:t>201215122</a:t>
            </a:r>
            <a:r>
              <a:rPr lang="zh-CN" altLang="en-US" dirty="0">
                <a:ea typeface="STHeiti Light" charset="-122"/>
              </a:rPr>
              <a:t>学生没有选修</a:t>
            </a:r>
            <a:r>
              <a:rPr lang="en-US" altLang="zh-CN" dirty="0">
                <a:ea typeface="STHeiti Light" charset="-122"/>
              </a:rPr>
              <a:t>y</a:t>
            </a:r>
            <a:r>
              <a:rPr lang="zh-CN" altLang="en-US" dirty="0">
                <a:ea typeface="STHeiti Light" charset="-122"/>
              </a:rPr>
              <a:t>，</a:t>
            </a:r>
            <a:r>
              <a:rPr lang="en-US" altLang="zh-CN" dirty="0">
                <a:ea typeface="STHeiti Light" charset="-122"/>
              </a:rPr>
              <a:t>x</a:t>
            </a:r>
            <a:r>
              <a:rPr lang="zh-CN" altLang="en-US" dirty="0">
                <a:ea typeface="STHeiti Light" charset="-122"/>
              </a:rPr>
              <a:t>可以选修，也可以不选修。）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757539852"/>
      </p:ext>
    </p:extLst>
  </p:cSld>
  <p:clrMapOvr>
    <a:masterClrMapping/>
  </p:clrMapOvr>
  <p:transition>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R="104510">
              <a:buFont typeface="Wingdings" charset="2"/>
              <a:buChar char="p"/>
            </a:pPr>
            <a:r>
              <a:rPr lang="zh-CN" altLang="en-US" dirty="0">
                <a:ea typeface="STHeiti Light" charset="-122"/>
              </a:rPr>
              <a:t>等价变换： </a:t>
            </a:r>
          </a:p>
          <a:p>
            <a:pPr marL="0" marR="38040" indent="0" algn="just">
              <a:buNone/>
            </a:pPr>
            <a:r>
              <a:rPr lang="zh-CN" altLang="en-US" dirty="0">
                <a:ea typeface="STHeiti Light" charset="-122"/>
              </a:rPr>
              <a:t>  （∀</a:t>
            </a:r>
            <a:r>
              <a:rPr lang="en-US" altLang="zh-CN" dirty="0">
                <a:ea typeface="STHeiti Light" charset="-122"/>
              </a:rPr>
              <a:t>y</a:t>
            </a:r>
            <a:r>
              <a:rPr lang="zh-CN" altLang="en-US" dirty="0">
                <a:ea typeface="STHeiti Light" charset="-122"/>
              </a:rPr>
              <a:t>）</a:t>
            </a:r>
            <a:r>
              <a:rPr lang="en-US" altLang="zh-CN" dirty="0">
                <a:ea typeface="STHeiti Light" charset="-122"/>
              </a:rPr>
              <a:t>p → q ≡ ¬ </a:t>
            </a:r>
            <a:r>
              <a:rPr lang="zh-CN" altLang="en-US" dirty="0">
                <a:ea typeface="STHeiti Light" charset="-122"/>
              </a:rPr>
              <a:t>（∃</a:t>
            </a:r>
            <a:r>
              <a:rPr lang="en-US" altLang="zh-CN" dirty="0">
                <a:ea typeface="STHeiti Light" charset="-122"/>
              </a:rPr>
              <a:t>y </a:t>
            </a:r>
            <a:r>
              <a:rPr lang="zh-CN" altLang="en-US" dirty="0">
                <a:ea typeface="STHeiti Light" charset="-122"/>
              </a:rPr>
              <a:t>（</a:t>
            </a:r>
            <a:r>
              <a:rPr lang="en-US" altLang="zh-CN" dirty="0">
                <a:ea typeface="STHeiti Light" charset="-122"/>
              </a:rPr>
              <a:t>¬</a:t>
            </a:r>
            <a:r>
              <a:rPr lang="zh-CN" altLang="en-US" dirty="0">
                <a:ea typeface="STHeiti Light" charset="-122"/>
              </a:rPr>
              <a:t>（</a:t>
            </a:r>
            <a:r>
              <a:rPr lang="en-US" altLang="zh-CN" dirty="0">
                <a:ea typeface="STHeiti Light" charset="-122"/>
              </a:rPr>
              <a:t>p → q </a:t>
            </a:r>
            <a:r>
              <a:rPr lang="zh-CN" altLang="en-US" dirty="0">
                <a:ea typeface="STHeiti Light" charset="-122"/>
              </a:rPr>
              <a:t>）） </a:t>
            </a:r>
            <a:endParaRPr lang="en-US" altLang="zh-CN" dirty="0">
              <a:ea typeface="STHeiti Light" charset="-122"/>
            </a:endParaRPr>
          </a:p>
          <a:p>
            <a:pPr marL="0" marR="46890" indent="0" algn="just">
              <a:buNone/>
            </a:pPr>
            <a:r>
              <a:rPr lang="en-US" altLang="zh-CN" dirty="0">
                <a:ea typeface="STHeiti Light" charset="-122"/>
              </a:rPr>
              <a:t>             </a:t>
            </a:r>
            <a:r>
              <a:rPr lang="zh-CN" altLang="en-US" dirty="0">
                <a:ea typeface="STHeiti Light" charset="-122"/>
              </a:rPr>
              <a:t>                </a:t>
            </a:r>
            <a:r>
              <a:rPr lang="en-US" altLang="zh-CN" dirty="0">
                <a:ea typeface="STHeiti Light" charset="-122"/>
              </a:rPr>
              <a:t>≡ ¬ </a:t>
            </a:r>
            <a:r>
              <a:rPr lang="zh-CN" altLang="en-US" dirty="0">
                <a:ea typeface="STHeiti Light" charset="-122"/>
              </a:rPr>
              <a:t>（∃</a:t>
            </a:r>
            <a:r>
              <a:rPr lang="en-US" altLang="zh-CN" dirty="0">
                <a:ea typeface="STHeiti Light" charset="-122"/>
              </a:rPr>
              <a:t>y </a:t>
            </a:r>
            <a:r>
              <a:rPr lang="zh-CN" altLang="en-US" dirty="0">
                <a:ea typeface="STHeiti Light" charset="-122"/>
              </a:rPr>
              <a:t>（</a:t>
            </a:r>
            <a:r>
              <a:rPr lang="en-US" altLang="zh-CN" dirty="0">
                <a:ea typeface="STHeiti Light" charset="-122"/>
              </a:rPr>
              <a:t>¬</a:t>
            </a:r>
            <a:r>
              <a:rPr lang="zh-CN" altLang="en-US" dirty="0">
                <a:ea typeface="STHeiti Light" charset="-122"/>
              </a:rPr>
              <a:t>（</a:t>
            </a:r>
            <a:r>
              <a:rPr lang="en-US" altLang="zh-CN" dirty="0">
                <a:ea typeface="STHeiti Light" charset="-122"/>
              </a:rPr>
              <a:t>¬ p∨ q</a:t>
            </a:r>
            <a:r>
              <a:rPr lang="zh-CN" altLang="en-US" dirty="0">
                <a:ea typeface="STHeiti Light" charset="-122"/>
              </a:rPr>
              <a:t>） ）） </a:t>
            </a:r>
            <a:endParaRPr lang="en-US" altLang="zh-CN" dirty="0">
              <a:ea typeface="STHeiti Light" charset="-122"/>
            </a:endParaRPr>
          </a:p>
          <a:p>
            <a:pPr marL="0" marR="74910" indent="0" algn="just">
              <a:buNone/>
            </a:pPr>
            <a:r>
              <a:rPr lang="en-US" altLang="zh-CN" dirty="0">
                <a:ea typeface="STHeiti Light" charset="-122"/>
              </a:rPr>
              <a:t>             </a:t>
            </a:r>
            <a:r>
              <a:rPr lang="zh-CN" altLang="en-US" dirty="0">
                <a:ea typeface="STHeiti Light" charset="-122"/>
              </a:rPr>
              <a:t>                </a:t>
            </a:r>
            <a:r>
              <a:rPr lang="en-US" altLang="zh-CN" dirty="0">
                <a:ea typeface="STHeiti Light" charset="-122"/>
              </a:rPr>
              <a:t>≡ ¬  ∃y</a:t>
            </a:r>
            <a:r>
              <a:rPr lang="zh-CN" altLang="en-US" dirty="0">
                <a:ea typeface="STHeiti Light" charset="-122"/>
              </a:rPr>
              <a:t>（</a:t>
            </a:r>
            <a:r>
              <a:rPr lang="en-US" altLang="zh-CN" dirty="0">
                <a:ea typeface="STHeiti Light" charset="-122"/>
              </a:rPr>
              <a:t>p∧¬q</a:t>
            </a:r>
            <a:r>
              <a:rPr lang="zh-CN" altLang="en-US" dirty="0">
                <a:ea typeface="STHeiti Light" charset="-122"/>
              </a:rPr>
              <a:t>） </a:t>
            </a:r>
            <a:endParaRPr lang="en-US" altLang="zh-CN" dirty="0">
              <a:ea typeface="STHeiti Light" charset="-122"/>
            </a:endParaRPr>
          </a:p>
          <a:p>
            <a:pPr marL="0" marR="74910" indent="0" algn="just">
              <a:buNone/>
            </a:pPr>
            <a:endParaRPr lang="en-US" altLang="zh-CN" dirty="0">
              <a:ea typeface="STHeiti Light" charset="-122"/>
            </a:endParaRPr>
          </a:p>
          <a:p>
            <a:pPr marL="0" indent="0">
              <a:lnSpc>
                <a:spcPct val="150000"/>
              </a:lnSpc>
              <a:buNone/>
            </a:pPr>
            <a:r>
              <a:rPr lang="zh-CN" altLang="en-US" dirty="0">
                <a:ea typeface="STHeiti Light" charset="-122"/>
              </a:rPr>
              <a:t>变换后语义：不存在这样的课程</a:t>
            </a:r>
            <a:r>
              <a:rPr lang="en-US" altLang="zh-CN" dirty="0">
                <a:ea typeface="STHeiti Light" charset="-122"/>
              </a:rPr>
              <a:t>y</a:t>
            </a:r>
            <a:r>
              <a:rPr lang="zh-CN" altLang="en-US" dirty="0">
                <a:ea typeface="STHeiti Light" charset="-122"/>
              </a:rPr>
              <a:t>，学生</a:t>
            </a:r>
            <a:r>
              <a:rPr lang="en-US" altLang="zh-CN" dirty="0">
                <a:ea typeface="STHeiti Light" charset="-122"/>
              </a:rPr>
              <a:t>201215122</a:t>
            </a:r>
            <a:r>
              <a:rPr lang="zh-CN" altLang="en-US" dirty="0">
                <a:ea typeface="STHeiti Light" charset="-122"/>
              </a:rPr>
              <a:t>选修了</a:t>
            </a:r>
            <a:r>
              <a:rPr lang="en-US" altLang="zh-CN" dirty="0">
                <a:ea typeface="STHeiti Light" charset="-122"/>
              </a:rPr>
              <a:t>y</a:t>
            </a:r>
            <a:r>
              <a:rPr lang="zh-CN" altLang="en-US" dirty="0">
                <a:ea typeface="STHeiti Light" charset="-122"/>
              </a:rPr>
              <a:t>，而学生</a:t>
            </a:r>
            <a:r>
              <a:rPr lang="en-US" altLang="zh-CN" dirty="0">
                <a:ea typeface="STHeiti Light" charset="-122"/>
              </a:rPr>
              <a:t>x</a:t>
            </a:r>
            <a:r>
              <a:rPr lang="zh-CN" altLang="en-US" dirty="0">
                <a:ea typeface="STHeiti Light" charset="-122"/>
              </a:rPr>
              <a:t>没有选。 </a:t>
            </a:r>
          </a:p>
          <a:p>
            <a:pPr marL="0" indent="0">
              <a:buNone/>
            </a:pPr>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451820493"/>
      </p:ext>
    </p:extLst>
  </p:cSld>
  <p:clrMapOvr>
    <a:masterClrMapping/>
  </p:clrMapOvr>
  <p:transition>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zh-CN"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EXISTS</a:t>
            </a:r>
            <a:r>
              <a:rPr lang="zh-CN" altLang="zh-CN" sz="3600" b="1" dirty="0">
                <a:solidFill>
                  <a:srgbClr val="000000"/>
                </a:solidFill>
                <a:latin typeface="华文细黑" charset="-122"/>
                <a:ea typeface="华文细黑" charset="-122"/>
              </a:rPr>
              <a:t>谓词的子查询</a:t>
            </a:r>
            <a:r>
              <a:rPr lang="zh-CN" altLang="en-US" sz="3600" b="1" dirty="0">
                <a:solidFill>
                  <a:srgbClr val="000000"/>
                </a:solidFill>
                <a:latin typeface="华文细黑" charset="-122"/>
                <a:ea typeface="华文细黑" charset="-122"/>
              </a:rPr>
              <a:t>（续）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611312"/>
            <a:ext cx="8515350" cy="4846637"/>
          </a:xfrm>
        </p:spPr>
        <p:txBody>
          <a:bodyPr/>
          <a:lstStyle/>
          <a:p>
            <a:pPr marL="0" marR="73010" indent="0" algn="just">
              <a:buNone/>
            </a:pPr>
            <a:endParaRPr lang="zh-CN" altLang="en-US" sz="2400" dirty="0">
              <a:solidFill>
                <a:srgbClr val="000000"/>
              </a:solidFill>
              <a:latin typeface="Wingdings" panose="05000000000000000000" pitchFamily="2" charset="2"/>
            </a:endParaRPr>
          </a:p>
          <a:p>
            <a:pPr marL="0" marR="73010" indent="0" algn="just">
              <a:buNone/>
            </a:pPr>
            <a:r>
              <a:rPr lang="zh-CN" altLang="en-US" sz="2400" dirty="0">
                <a:solidFill>
                  <a:srgbClr val="000000"/>
                </a:solidFill>
                <a:latin typeface="Wingdings" panose="05000000000000000000" pitchFamily="2" charset="2"/>
                <a:ea typeface="STHeiti Light" charset="-122"/>
              </a:rPr>
              <a:t> </a:t>
            </a:r>
            <a:r>
              <a:rPr lang="en-US" altLang="zh-CN" dirty="0">
                <a:ea typeface="STHeiti Light" charset="-122"/>
              </a:rPr>
              <a:t>SELECT DISTINCT </a:t>
            </a:r>
            <a:r>
              <a:rPr lang="en-US" altLang="zh-CN" dirty="0" err="1">
                <a:ea typeface="STHeiti Light" charset="-122"/>
              </a:rPr>
              <a:t>SCX.Sno</a:t>
            </a:r>
            <a:r>
              <a:rPr lang="en-US" altLang="zh-CN" dirty="0">
                <a:ea typeface="STHeiti Light" charset="-122"/>
              </a:rPr>
              <a:t> </a:t>
            </a:r>
          </a:p>
          <a:p>
            <a:pPr marL="0" marR="96340" indent="0" algn="just">
              <a:buNone/>
            </a:pPr>
            <a:r>
              <a:rPr lang="en-US" altLang="zh-CN" dirty="0">
                <a:ea typeface="STHeiti Light" charset="-122"/>
              </a:rPr>
              <a:t>   </a:t>
            </a:r>
            <a:r>
              <a:rPr lang="zh-CN" altLang="en-US" dirty="0">
                <a:ea typeface="STHeiti Light" charset="-122"/>
              </a:rPr>
              <a:t> </a:t>
            </a:r>
            <a:r>
              <a:rPr lang="en-US" altLang="zh-CN" dirty="0">
                <a:ea typeface="STHeiti Light" charset="-122"/>
              </a:rPr>
              <a:t>FROM SC SCX </a:t>
            </a:r>
          </a:p>
          <a:p>
            <a:pPr marL="0" marR="84310" indent="0" algn="just">
              <a:buNone/>
            </a:pPr>
            <a:r>
              <a:rPr lang="en-US" altLang="zh-CN" dirty="0">
                <a:ea typeface="STHeiti Light" charset="-122"/>
              </a:rPr>
              <a:t>   </a:t>
            </a:r>
            <a:r>
              <a:rPr lang="zh-CN" altLang="en-US" dirty="0">
                <a:ea typeface="STHeiti Light" charset="-122"/>
              </a:rPr>
              <a:t> </a:t>
            </a:r>
            <a:r>
              <a:rPr lang="en-US" altLang="zh-CN" dirty="0">
                <a:ea typeface="STHeiti Light" charset="-122"/>
              </a:rPr>
              <a:t>WHERE NOT EXISTS </a:t>
            </a:r>
          </a:p>
          <a:p>
            <a:pPr marL="0" indent="0">
              <a:buNone/>
            </a:pPr>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pic>
        <p:nvPicPr>
          <p:cNvPr id="2050" name="Picture 2">
            <a:extLst>
              <a:ext uri="{FF2B5EF4-FFF2-40B4-BE49-F238E27FC236}">
                <a16:creationId xmlns:a16="http://schemas.microsoft.com/office/drawing/2014/main" id="{C723DC87-DDBE-4221-8180-E027CA01DE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977" y="3540825"/>
            <a:ext cx="5680240" cy="264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870975017"/>
      </p:ext>
    </p:extLst>
  </p:cSld>
  <p:clrMapOvr>
    <a:masterClrMapping/>
  </p:clrMapOvr>
  <p:transition>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871961"/>
            <a:ext cx="7886700" cy="4351338"/>
          </a:xfrm>
        </p:spPr>
        <p:txBody>
          <a:bodyPr/>
          <a:lstStyle/>
          <a:p>
            <a:pPr marR="92390" algn="just">
              <a:buFont typeface="Wingdings" charset="2"/>
              <a:buChar char="p"/>
            </a:pPr>
            <a:r>
              <a:rPr lang="zh-CN" altLang="en-US" dirty="0">
                <a:ea typeface="STHeiti Light" charset="-122"/>
              </a:rPr>
              <a:t> 集合操作的种类</a:t>
            </a:r>
          </a:p>
          <a:p>
            <a:pPr marR="92390" lvl="1" algn="just">
              <a:buFont typeface="Wingdings" charset="2"/>
              <a:buChar char="p"/>
            </a:pPr>
            <a:r>
              <a:rPr lang="zh-CN" altLang="en-US" dirty="0">
                <a:ea typeface="STHeiti Light" charset="-122"/>
              </a:rPr>
              <a:t>并操作</a:t>
            </a:r>
            <a:r>
              <a:rPr lang="en-US" altLang="zh-CN" dirty="0">
                <a:ea typeface="STHeiti Light" charset="-122"/>
              </a:rPr>
              <a:t>UNION </a:t>
            </a:r>
            <a:endParaRPr lang="zh-CN" altLang="en-US" dirty="0">
              <a:ea typeface="STHeiti Light" charset="-122"/>
            </a:endParaRPr>
          </a:p>
          <a:p>
            <a:pPr marR="92390" lvl="1" algn="just">
              <a:buFont typeface="Wingdings" charset="2"/>
              <a:buChar char="p"/>
            </a:pPr>
            <a:r>
              <a:rPr lang="zh-CN" altLang="en-US" dirty="0">
                <a:ea typeface="STHeiti Light" charset="-122"/>
              </a:rPr>
              <a:t>交操作</a:t>
            </a:r>
            <a:r>
              <a:rPr lang="en-US" altLang="zh-CN" dirty="0">
                <a:ea typeface="STHeiti Light" charset="-122"/>
              </a:rPr>
              <a:t>INTERSECT </a:t>
            </a:r>
            <a:endParaRPr lang="zh-CN" altLang="en-US" dirty="0">
              <a:ea typeface="STHeiti Light" charset="-122"/>
            </a:endParaRPr>
          </a:p>
          <a:p>
            <a:pPr marR="92390" lvl="1" algn="just">
              <a:buFont typeface="Wingdings" charset="2"/>
              <a:buChar char="p"/>
            </a:pPr>
            <a:r>
              <a:rPr lang="zh-CN" altLang="en-US" dirty="0">
                <a:ea typeface="STHeiti Light" charset="-122"/>
              </a:rPr>
              <a:t>差操作</a:t>
            </a:r>
            <a:r>
              <a:rPr lang="en-US" altLang="zh-CN" dirty="0">
                <a:ea typeface="STHeiti Light" charset="-122"/>
              </a:rPr>
              <a:t>EXCEPT </a:t>
            </a:r>
          </a:p>
          <a:p>
            <a:pPr marL="0" indent="0">
              <a:buNone/>
            </a:pPr>
            <a:endParaRPr lang="zh-CN" altLang="en-US" sz="2400" dirty="0">
              <a:ea typeface="STHeiti Light" charset="-122"/>
            </a:endParaRPr>
          </a:p>
          <a:p>
            <a:pPr marR="8660" algn="just">
              <a:buFont typeface="Wingdings" charset="2"/>
              <a:buChar char="p"/>
            </a:pPr>
            <a:r>
              <a:rPr lang="zh-CN" altLang="en-US" sz="2400" dirty="0">
                <a:ea typeface="STHeiti Light" charset="-122"/>
              </a:rPr>
              <a:t> 参加集合操作的各查询结果的列数必须相同</a:t>
            </a:r>
            <a:r>
              <a:rPr lang="en-US" altLang="zh-CN" sz="2400" dirty="0">
                <a:ea typeface="STHeiti Light" charset="-122"/>
              </a:rPr>
              <a:t>;</a:t>
            </a:r>
            <a:r>
              <a:rPr lang="zh-CN" altLang="en-US" sz="2400" dirty="0">
                <a:ea typeface="STHeiti Light" charset="-122"/>
              </a:rPr>
              <a:t>对应项的数据类型也必须相同</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en-US" sz="3600" b="1" dirty="0">
                <a:solidFill>
                  <a:srgbClr val="000000"/>
                </a:solidFill>
                <a:latin typeface="华文细黑" charset="-122"/>
                <a:ea typeface="华文细黑" charset="-122"/>
              </a:rPr>
              <a:t>集合查询</a:t>
            </a:r>
          </a:p>
        </p:txBody>
      </p:sp>
    </p:spTree>
    <p:extLst>
      <p:ext uri="{BB962C8B-B14F-4D97-AF65-F5344CB8AC3E}">
        <p14:creationId xmlns:p14="http://schemas.microsoft.com/office/powerpoint/2010/main" val="2147469841"/>
      </p:ext>
    </p:extLst>
  </p:cSld>
  <p:clrMapOvr>
    <a:masterClrMapping/>
  </p:clrMapOvr>
  <p:transition>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628650" y="1871961"/>
            <a:ext cx="7886700" cy="4351338"/>
          </a:xfrm>
        </p:spPr>
        <p:txBody>
          <a:bodyPr/>
          <a:lstStyle/>
          <a:p>
            <a:pPr marL="0" marR="92390" indent="0" algn="just">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3.64] </a:t>
            </a:r>
            <a:r>
              <a:rPr lang="zh-CN" altLang="en-US" sz="2400" dirty="0">
                <a:ea typeface="STHeiti Light" charset="-122"/>
              </a:rPr>
              <a:t>查询计算机科学系的学生及年龄不大于</a:t>
            </a:r>
            <a:r>
              <a:rPr lang="en-US" altLang="zh-CN" sz="2400" dirty="0">
                <a:ea typeface="STHeiti Light" charset="-122"/>
              </a:rPr>
              <a:t>19</a:t>
            </a:r>
            <a:r>
              <a:rPr lang="zh-CN" altLang="en-US" sz="2400" dirty="0">
                <a:ea typeface="STHeiti Light" charset="-122"/>
              </a:rPr>
              <a:t>岁的学生。</a:t>
            </a:r>
          </a:p>
          <a:p>
            <a:pPr marL="914400" marR="92390" lvl="2" indent="0" algn="just">
              <a:lnSpc>
                <a:spcPct val="100000"/>
              </a:lnSpc>
              <a:spcBef>
                <a:spcPts val="0"/>
              </a:spcBef>
              <a:buNone/>
            </a:pPr>
            <a:r>
              <a:rPr lang="en-US" altLang="zh-CN" sz="2400" dirty="0">
                <a:ea typeface="STHeiti Light" charset="-122"/>
              </a:rPr>
              <a:t>SELECT *</a:t>
            </a:r>
          </a:p>
          <a:p>
            <a:pPr marL="914400" marR="92390" lvl="2" indent="0" algn="just">
              <a:lnSpc>
                <a:spcPct val="100000"/>
              </a:lnSpc>
              <a:spcBef>
                <a:spcPts val="0"/>
              </a:spcBef>
              <a:buNone/>
            </a:pPr>
            <a:r>
              <a:rPr lang="en-US" altLang="zh-CN" sz="2400" dirty="0">
                <a:ea typeface="STHeiti Light" charset="-122"/>
              </a:rPr>
              <a:t>FROM Student</a:t>
            </a:r>
          </a:p>
          <a:p>
            <a:pPr marL="914400" marR="92390" lvl="2" indent="0" algn="just">
              <a:lnSpc>
                <a:spcPct val="100000"/>
              </a:lnSpc>
              <a:spcBef>
                <a:spcPts val="0"/>
              </a:spcBef>
              <a:buNone/>
            </a:pP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'CS'</a:t>
            </a:r>
          </a:p>
          <a:p>
            <a:pPr marL="914400" marR="92390" lvl="2" indent="0" algn="just">
              <a:lnSpc>
                <a:spcPct val="100000"/>
              </a:lnSpc>
              <a:spcBef>
                <a:spcPts val="0"/>
              </a:spcBef>
              <a:buNone/>
            </a:pPr>
            <a:r>
              <a:rPr lang="en-US" altLang="zh-CN" sz="2400" dirty="0">
                <a:solidFill>
                  <a:srgbClr val="FF0000"/>
                </a:solidFill>
                <a:ea typeface="STHeiti Light" charset="-122"/>
              </a:rPr>
              <a:t>UNION</a:t>
            </a:r>
          </a:p>
          <a:p>
            <a:pPr marL="914400" marR="92390" lvl="2" indent="0" algn="just">
              <a:lnSpc>
                <a:spcPct val="100000"/>
              </a:lnSpc>
              <a:spcBef>
                <a:spcPts val="0"/>
              </a:spcBef>
              <a:buNone/>
            </a:pPr>
            <a:r>
              <a:rPr lang="en-US" altLang="zh-CN" sz="2400" dirty="0">
                <a:ea typeface="STHeiti Light" charset="-122"/>
              </a:rPr>
              <a:t>SELECT *</a:t>
            </a:r>
          </a:p>
          <a:p>
            <a:pPr marL="914400" marR="92390" lvl="2" indent="0" algn="just">
              <a:lnSpc>
                <a:spcPct val="100000"/>
              </a:lnSpc>
              <a:spcBef>
                <a:spcPts val="0"/>
              </a:spcBef>
              <a:buNone/>
            </a:pPr>
            <a:r>
              <a:rPr lang="en-US" altLang="zh-CN" sz="2400" dirty="0">
                <a:ea typeface="STHeiti Light" charset="-122"/>
              </a:rPr>
              <a:t>FROM Student</a:t>
            </a:r>
          </a:p>
          <a:p>
            <a:pPr marL="914400" marR="92390" lvl="2" indent="0" algn="just">
              <a:lnSpc>
                <a:spcPct val="100000"/>
              </a:lnSpc>
              <a:spcBef>
                <a:spcPts val="0"/>
              </a:spcBef>
              <a:buNone/>
            </a:pPr>
            <a:r>
              <a:rPr lang="en-US" altLang="zh-CN" sz="2400" dirty="0">
                <a:ea typeface="STHeiti Light" charset="-122"/>
              </a:rPr>
              <a:t>WHERE Sage&lt;=19;</a:t>
            </a:r>
            <a:endParaRPr lang="en-US" altLang="zh-CN" sz="1600" dirty="0">
              <a:ea typeface="STHeiti Light" charset="-122"/>
            </a:endParaRPr>
          </a:p>
          <a:p>
            <a:pPr marR="92390" algn="just">
              <a:lnSpc>
                <a:spcPct val="100000"/>
              </a:lnSpc>
              <a:spcBef>
                <a:spcPts val="0"/>
              </a:spcBef>
              <a:buFont typeface="Wingdings" charset="2"/>
              <a:buChar char="p"/>
            </a:pPr>
            <a:r>
              <a:rPr lang="zh-CN" altLang="en-US" sz="2400" dirty="0">
                <a:ea typeface="STHeiti Light" charset="-122"/>
              </a:rPr>
              <a:t> </a:t>
            </a:r>
            <a:r>
              <a:rPr lang="en-US" altLang="zh-CN" sz="2400" dirty="0">
                <a:ea typeface="STHeiti Light" charset="-122"/>
              </a:rPr>
              <a:t>UNION</a:t>
            </a:r>
            <a:r>
              <a:rPr lang="zh-CN" altLang="en-US" sz="2400" dirty="0">
                <a:ea typeface="STHeiti Light" charset="-122"/>
              </a:rPr>
              <a:t>：将多个查询结果合并起来时，系统自动去重</a:t>
            </a:r>
          </a:p>
          <a:p>
            <a:pPr marR="92390" algn="just">
              <a:lnSpc>
                <a:spcPct val="100000"/>
              </a:lnSpc>
              <a:spcBef>
                <a:spcPts val="0"/>
              </a:spcBef>
              <a:buFont typeface="Wingdings" charset="2"/>
              <a:buChar char="p"/>
            </a:pPr>
            <a:r>
              <a:rPr lang="zh-CN" altLang="en-US" sz="2400" dirty="0">
                <a:ea typeface="STHeiti Light" charset="-122"/>
              </a:rPr>
              <a:t> </a:t>
            </a:r>
            <a:r>
              <a:rPr lang="en-US" altLang="zh-CN" sz="2400" dirty="0">
                <a:ea typeface="STHeiti Light" charset="-122"/>
              </a:rPr>
              <a:t>UNION ALL</a:t>
            </a:r>
            <a:r>
              <a:rPr lang="zh-CN" altLang="en-US" sz="2400" dirty="0">
                <a:ea typeface="STHeiti Light" charset="-122"/>
              </a:rPr>
              <a:t>：将多个查询结果合并时，保留重复元组</a:t>
            </a: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628650" y="528638"/>
            <a:ext cx="7886700" cy="1325563"/>
          </a:xfrm>
        </p:spPr>
        <p:txBody>
          <a:bodyPr/>
          <a:lstStyle/>
          <a:p>
            <a:r>
              <a:rPr lang="zh-CN" altLang="en-US" sz="3600" b="1" dirty="0">
                <a:solidFill>
                  <a:srgbClr val="000000"/>
                </a:solidFill>
                <a:latin typeface="华文细黑" charset="-122"/>
                <a:ea typeface="华文细黑" charset="-122"/>
              </a:rPr>
              <a:t>集合查询</a:t>
            </a:r>
          </a:p>
        </p:txBody>
      </p:sp>
    </p:spTree>
    <p:extLst>
      <p:ext uri="{BB962C8B-B14F-4D97-AF65-F5344CB8AC3E}">
        <p14:creationId xmlns:p14="http://schemas.microsoft.com/office/powerpoint/2010/main" val="846811127"/>
      </p:ext>
    </p:extLst>
  </p:cSld>
  <p:clrMapOvr>
    <a:masterClrMapping/>
  </p:clrMapOvr>
  <p:transition>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16890" indent="0">
              <a:buNone/>
            </a:pPr>
            <a:r>
              <a:rPr lang="en-US" altLang="zh-CN" sz="2400" dirty="0">
                <a:ea typeface="STHeiti Light" charset="-122"/>
              </a:rPr>
              <a:t>[</a:t>
            </a:r>
            <a:r>
              <a:rPr lang="zh-CN" altLang="en-US" sz="2400" dirty="0">
                <a:ea typeface="STHeiti Light" charset="-122"/>
              </a:rPr>
              <a:t>例 </a:t>
            </a:r>
            <a:r>
              <a:rPr lang="en-US" altLang="zh-CN" sz="2400" dirty="0">
                <a:ea typeface="STHeiti Light" charset="-122"/>
              </a:rPr>
              <a:t>3.65] </a:t>
            </a:r>
            <a:r>
              <a:rPr lang="zh-CN" altLang="en-US" sz="2400" dirty="0">
                <a:ea typeface="STHeiti Light" charset="-122"/>
              </a:rPr>
              <a:t>查询选修了课程</a:t>
            </a:r>
            <a:r>
              <a:rPr lang="en-US" altLang="zh-CN" sz="2400" dirty="0">
                <a:ea typeface="STHeiti Light" charset="-122"/>
              </a:rPr>
              <a:t>1</a:t>
            </a:r>
            <a:r>
              <a:rPr lang="zh-CN" altLang="en-US" sz="2400" dirty="0">
                <a:ea typeface="STHeiti Light" charset="-122"/>
              </a:rPr>
              <a:t>或者选修了课程</a:t>
            </a:r>
            <a:r>
              <a:rPr lang="en-US" altLang="zh-CN" sz="2400" dirty="0">
                <a:ea typeface="STHeiti Light" charset="-122"/>
              </a:rPr>
              <a:t>2</a:t>
            </a:r>
            <a:r>
              <a:rPr lang="zh-CN" altLang="en-US" sz="2400" dirty="0">
                <a:ea typeface="STHeiti Light" charset="-122"/>
              </a:rPr>
              <a:t>的学生：</a:t>
            </a:r>
          </a:p>
          <a:p>
            <a:pPr marL="720000" marR="10341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720000" marR="89390" indent="0">
              <a:buNone/>
            </a:pPr>
            <a:r>
              <a:rPr lang="en-US" altLang="zh-CN" sz="2400" dirty="0">
                <a:ea typeface="STHeiti Light" charset="-122"/>
              </a:rPr>
              <a:t>FROM SC </a:t>
            </a:r>
          </a:p>
          <a:p>
            <a:pPr marL="720000" marR="10896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1 ' </a:t>
            </a:r>
          </a:p>
          <a:p>
            <a:pPr marL="720000" marR="97360" indent="0">
              <a:buNone/>
            </a:pPr>
            <a:r>
              <a:rPr lang="en-US" altLang="zh-CN" sz="2400" dirty="0">
                <a:solidFill>
                  <a:srgbClr val="FF0000"/>
                </a:solidFill>
                <a:ea typeface="STHeiti Light" charset="-122"/>
              </a:rPr>
              <a:t>UNION </a:t>
            </a:r>
          </a:p>
          <a:p>
            <a:pPr marL="720000" marR="10341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720000" marR="86960" indent="0">
              <a:buNone/>
            </a:pPr>
            <a:r>
              <a:rPr lang="en-US" altLang="zh-CN" sz="2400" dirty="0">
                <a:ea typeface="STHeiti Light" charset="-122"/>
              </a:rPr>
              <a:t>FROM SC </a:t>
            </a:r>
          </a:p>
          <a:p>
            <a:pPr marL="72000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 2 ’;</a:t>
            </a:r>
            <a:endParaRPr lang="zh-CN" altLang="en-US" sz="2400" dirty="0">
              <a:ea typeface="STHeiti Light" charset="-122"/>
            </a:endParaRPr>
          </a:p>
          <a:p>
            <a:pPr marL="720000" indent="0">
              <a:buNone/>
            </a:pPr>
            <a:endParaRPr lang="en-US" altLang="zh-CN"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438792350"/>
      </p:ext>
    </p:extLst>
  </p:cSld>
  <p:clrMapOvr>
    <a:masterClrMapping/>
  </p:clrMapOvr>
  <p:transition>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8660" indent="0">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3.66] </a:t>
            </a:r>
            <a:r>
              <a:rPr lang="zh-CN" altLang="en-US" sz="2400" dirty="0">
                <a:ea typeface="STHeiti Light" charset="-122"/>
              </a:rPr>
              <a:t>查询计算机科学系的学生与年龄不大于</a:t>
            </a:r>
            <a:r>
              <a:rPr lang="en-US" altLang="zh-CN" sz="2400" dirty="0">
                <a:ea typeface="STHeiti Light" charset="-122"/>
              </a:rPr>
              <a:t>19</a:t>
            </a:r>
            <a:r>
              <a:rPr lang="zh-CN" altLang="en-US" sz="2400" dirty="0">
                <a:ea typeface="STHeiti Light" charset="-122"/>
              </a:rPr>
              <a:t>岁的学生的交集。</a:t>
            </a:r>
            <a:endParaRPr lang="en-US" altLang="zh-CN" sz="2400" dirty="0">
              <a:ea typeface="STHeiti Light" charset="-122"/>
            </a:endParaRPr>
          </a:p>
          <a:p>
            <a:pPr marL="0" marR="8660" indent="0">
              <a:buNone/>
            </a:pPr>
            <a:r>
              <a:rPr lang="zh-CN" altLang="en-US" sz="2400" dirty="0">
                <a:ea typeface="STHeiti Light" charset="-122"/>
              </a:rPr>
              <a:t> </a:t>
            </a:r>
          </a:p>
          <a:p>
            <a:pPr marL="720000" marR="84890" indent="0">
              <a:buNone/>
            </a:pPr>
            <a:r>
              <a:rPr lang="en-US" altLang="zh-CN" sz="2400" dirty="0">
                <a:ea typeface="STHeiti Light" charset="-122"/>
              </a:rPr>
              <a:t>SELECT * </a:t>
            </a:r>
          </a:p>
          <a:p>
            <a:pPr marL="720000" marR="74610" indent="0">
              <a:buNone/>
            </a:pPr>
            <a:r>
              <a:rPr lang="en-US" altLang="zh-CN" sz="2400" dirty="0">
                <a:ea typeface="STHeiti Light" charset="-122"/>
              </a:rPr>
              <a:t>FROM Student </a:t>
            </a:r>
          </a:p>
          <a:p>
            <a:pPr marL="720000" marR="89940" indent="0">
              <a:buNone/>
            </a:pP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='CS' </a:t>
            </a:r>
          </a:p>
          <a:p>
            <a:pPr marL="720000" marR="94190" indent="0">
              <a:buNone/>
            </a:pPr>
            <a:r>
              <a:rPr lang="en-US" altLang="zh-CN" sz="2400" dirty="0">
                <a:solidFill>
                  <a:srgbClr val="FF0000"/>
                </a:solidFill>
                <a:ea typeface="STHeiti Light" charset="-122"/>
              </a:rPr>
              <a:t>INTERSECT </a:t>
            </a:r>
          </a:p>
          <a:p>
            <a:pPr marL="720000" marR="84890" indent="0">
              <a:buNone/>
            </a:pPr>
            <a:r>
              <a:rPr lang="en-US" altLang="zh-CN" sz="2400" dirty="0">
                <a:ea typeface="STHeiti Light" charset="-122"/>
              </a:rPr>
              <a:t>SELECT * </a:t>
            </a:r>
          </a:p>
          <a:p>
            <a:pPr marL="720000" marR="78160" indent="0">
              <a:buNone/>
            </a:pPr>
            <a:r>
              <a:rPr lang="en-US" altLang="zh-CN" sz="2400" dirty="0">
                <a:ea typeface="STHeiti Light" charset="-122"/>
              </a:rPr>
              <a:t>FROM Student </a:t>
            </a:r>
          </a:p>
          <a:p>
            <a:pPr marL="720000" indent="0">
              <a:buNone/>
            </a:pPr>
            <a:r>
              <a:rPr lang="en-US" altLang="zh-CN" sz="2400" dirty="0">
                <a:ea typeface="STHeiti Light" charset="-122"/>
              </a:rPr>
              <a:t>WHERE Sage&lt;=19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911165193"/>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SQL</a:t>
            </a:r>
            <a:r>
              <a:rPr lang="zh-CN" altLang="en-US" sz="3600" b="1" dirty="0">
                <a:solidFill>
                  <a:srgbClr val="000000"/>
                </a:solidFill>
                <a:latin typeface="华文细黑" charset="-122"/>
                <a:ea typeface="华文细黑" charset="-122"/>
              </a:rPr>
              <a:t>的基本概念</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a:t>
            </a:r>
            <a:r>
              <a:rPr lang="zh-CN" altLang="en-US" dirty="0">
                <a:solidFill>
                  <a:srgbClr val="FF0000"/>
                </a:solidFill>
                <a:ea typeface="STHeiti Light" charset="-122"/>
              </a:rPr>
              <a:t>存储文件</a:t>
            </a:r>
          </a:p>
          <a:p>
            <a:pPr lvl="1">
              <a:lnSpc>
                <a:spcPct val="100000"/>
              </a:lnSpc>
              <a:buFont typeface="Wingdings" panose="05000000000000000000" pitchFamily="2" charset="2"/>
              <a:buChar char="p"/>
            </a:pPr>
            <a:r>
              <a:rPr lang="zh-CN" altLang="en-US" dirty="0">
                <a:ea typeface="STHeiti Light" charset="-122"/>
              </a:rPr>
              <a:t> 逻辑结构组成了关系数据库的内模式</a:t>
            </a:r>
          </a:p>
          <a:p>
            <a:pPr lvl="1">
              <a:lnSpc>
                <a:spcPct val="100000"/>
              </a:lnSpc>
              <a:buFont typeface="Wingdings" panose="05000000000000000000" pitchFamily="2" charset="2"/>
              <a:buChar char="p"/>
            </a:pPr>
            <a:r>
              <a:rPr lang="zh-CN" altLang="en-US" dirty="0">
                <a:ea typeface="STHeiti Light" charset="-122"/>
              </a:rPr>
              <a:t> 物理结构对用户是隐蔽的</a:t>
            </a:r>
            <a:endParaRPr lang="en-US" altLang="zh-CN" dirty="0">
              <a:ea typeface="STHeiti Light" charset="-122"/>
            </a:endParaRPr>
          </a:p>
          <a:p>
            <a:pPr>
              <a:lnSpc>
                <a:spcPct val="100000"/>
              </a:lnSpc>
              <a:buFont typeface="Wingdings" panose="05000000000000000000" pitchFamily="2" charset="2"/>
              <a:buChar char="p"/>
            </a:pPr>
            <a:r>
              <a:rPr lang="zh-CN" altLang="en-US" dirty="0">
                <a:ea typeface="STHeiti Light" charset="-122"/>
              </a:rPr>
              <a:t> </a:t>
            </a:r>
            <a:r>
              <a:rPr lang="zh-CN" altLang="en-US" dirty="0">
                <a:solidFill>
                  <a:srgbClr val="FF0000"/>
                </a:solidFill>
                <a:ea typeface="STHeiti Light" charset="-122"/>
              </a:rPr>
              <a:t>视图</a:t>
            </a:r>
          </a:p>
          <a:p>
            <a:pPr lvl="1">
              <a:lnSpc>
                <a:spcPct val="100000"/>
              </a:lnSpc>
              <a:buFont typeface="Wingdings" panose="05000000000000000000" pitchFamily="2" charset="2"/>
              <a:buChar char="p"/>
            </a:pPr>
            <a:r>
              <a:rPr lang="zh-CN" altLang="en-US" dirty="0">
                <a:ea typeface="STHeiti Light" charset="-122"/>
              </a:rPr>
              <a:t> 从一个或几个基本表导出的表</a:t>
            </a:r>
          </a:p>
          <a:p>
            <a:pPr lvl="1">
              <a:lnSpc>
                <a:spcPct val="100000"/>
              </a:lnSpc>
              <a:buFont typeface="Wingdings" panose="05000000000000000000" pitchFamily="2" charset="2"/>
              <a:buChar char="p"/>
            </a:pPr>
            <a:r>
              <a:rPr lang="zh-CN" altLang="en-US" dirty="0">
                <a:ea typeface="STHeiti Light" charset="-122"/>
              </a:rPr>
              <a:t> 数据库中只存视图的定义而不存放视图对应的数据</a:t>
            </a:r>
          </a:p>
          <a:p>
            <a:pPr lvl="1">
              <a:lnSpc>
                <a:spcPct val="100000"/>
              </a:lnSpc>
              <a:buFont typeface="Wingdings" panose="05000000000000000000" pitchFamily="2" charset="2"/>
              <a:buChar char="p"/>
            </a:pPr>
            <a:r>
              <a:rPr lang="zh-CN" altLang="en-US" dirty="0">
                <a:ea typeface="STHeiti Light" charset="-122"/>
              </a:rPr>
              <a:t> 视图是一个虚表</a:t>
            </a:r>
          </a:p>
          <a:p>
            <a:pPr lvl="1">
              <a:lnSpc>
                <a:spcPct val="100000"/>
              </a:lnSpc>
              <a:buFont typeface="Wingdings" panose="05000000000000000000" pitchFamily="2" charset="2"/>
              <a:buChar char="p"/>
            </a:pPr>
            <a:r>
              <a:rPr lang="zh-CN" altLang="en-US" dirty="0">
                <a:ea typeface="STHeiti Light" charset="-122"/>
              </a:rPr>
              <a:t> 用户可以在视图上再定义视图</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2730329"/>
      </p:ext>
    </p:extLst>
  </p:cSld>
  <p:clrMapOvr>
    <a:masterClrMapping/>
  </p:clrMapOvr>
  <p:transition>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290" indent="0">
              <a:buNone/>
            </a:pPr>
            <a:r>
              <a:rPr lang="en-US" altLang="zh-CN" sz="2400" dirty="0">
                <a:ea typeface="STHeiti Light" charset="-122"/>
              </a:rPr>
              <a:t>[</a:t>
            </a:r>
            <a:r>
              <a:rPr lang="zh-CN" altLang="en-US" sz="2400" dirty="0">
                <a:ea typeface="STHeiti Light" charset="-122"/>
              </a:rPr>
              <a:t>例 </a:t>
            </a:r>
            <a:r>
              <a:rPr lang="en-US" altLang="zh-CN" sz="2400" dirty="0">
                <a:ea typeface="STHeiti Light" charset="-122"/>
              </a:rPr>
              <a:t>3.66] </a:t>
            </a:r>
            <a:r>
              <a:rPr lang="zh-CN" altLang="en-US" sz="2400" dirty="0">
                <a:ea typeface="STHeiti Light" charset="-122"/>
              </a:rPr>
              <a:t>实际上就是查询计算机科学系中年龄不大于</a:t>
            </a:r>
            <a:r>
              <a:rPr lang="en-US" altLang="zh-CN" sz="2400" dirty="0">
                <a:ea typeface="STHeiti Light" charset="-122"/>
              </a:rPr>
              <a:t>19</a:t>
            </a:r>
            <a:r>
              <a:rPr lang="zh-CN" altLang="en-US" sz="2400" dirty="0">
                <a:ea typeface="STHeiti Light" charset="-122"/>
              </a:rPr>
              <a:t>岁的学生。 </a:t>
            </a:r>
            <a:endParaRPr lang="en-US" altLang="zh-CN" sz="2400" dirty="0">
              <a:ea typeface="STHeiti Light" charset="-122"/>
            </a:endParaRPr>
          </a:p>
          <a:p>
            <a:pPr marL="0" marR="290" indent="0">
              <a:buNone/>
            </a:pPr>
            <a:endParaRPr lang="zh-CN" altLang="en-US" sz="2400" dirty="0">
              <a:ea typeface="STHeiti Light" charset="-122"/>
            </a:endParaRPr>
          </a:p>
          <a:p>
            <a:pPr marL="720000" marR="101390" indent="0">
              <a:buNone/>
            </a:pPr>
            <a:r>
              <a:rPr lang="en-US" altLang="zh-CN" sz="2400" dirty="0">
                <a:ea typeface="STHeiti Light" charset="-122"/>
              </a:rPr>
              <a:t>SELECT * </a:t>
            </a:r>
          </a:p>
          <a:p>
            <a:pPr marL="720000" marR="92090" indent="0">
              <a:buNone/>
            </a:pPr>
            <a:r>
              <a:rPr lang="en-US" altLang="zh-CN" sz="2400" dirty="0">
                <a:ea typeface="STHeiti Light" charset="-122"/>
              </a:rPr>
              <a:t>FROM Student </a:t>
            </a:r>
          </a:p>
          <a:p>
            <a:pPr marL="720000" marR="49810" indent="0">
              <a:buNone/>
            </a:pP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'CS' AND Sage&lt;=19;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69441500"/>
      </p:ext>
    </p:extLst>
  </p:cSld>
  <p:clrMapOvr>
    <a:masterClrMapping/>
  </p:clrMapOvr>
  <p:transition>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17310" indent="0">
              <a:buNone/>
            </a:pPr>
            <a:r>
              <a:rPr lang="en-US" altLang="zh-CN" sz="2400" dirty="0">
                <a:ea typeface="STHeiti Light" charset="-122"/>
              </a:rPr>
              <a:t>[</a:t>
            </a:r>
            <a:r>
              <a:rPr lang="zh-CN" altLang="en-US" sz="2400" dirty="0">
                <a:ea typeface="STHeiti Light" charset="-122"/>
              </a:rPr>
              <a:t>例 </a:t>
            </a:r>
            <a:r>
              <a:rPr lang="en-US" altLang="zh-CN" sz="2400" dirty="0">
                <a:ea typeface="STHeiti Light" charset="-122"/>
              </a:rPr>
              <a:t>3.67]</a:t>
            </a:r>
            <a:r>
              <a:rPr lang="zh-CN" altLang="en-US" sz="2400" dirty="0">
                <a:ea typeface="STHeiti Light" charset="-122"/>
              </a:rPr>
              <a:t>查询既选修了课程</a:t>
            </a:r>
            <a:r>
              <a:rPr lang="en-US" altLang="zh-CN" sz="2400" dirty="0">
                <a:ea typeface="STHeiti Light" charset="-122"/>
              </a:rPr>
              <a:t>1</a:t>
            </a:r>
            <a:r>
              <a:rPr lang="zh-CN" altLang="en-US" sz="2400" dirty="0">
                <a:ea typeface="STHeiti Light" charset="-122"/>
              </a:rPr>
              <a:t>又选修了课程</a:t>
            </a:r>
            <a:r>
              <a:rPr lang="en-US" altLang="zh-CN" sz="2400" dirty="0">
                <a:ea typeface="STHeiti Light" charset="-122"/>
              </a:rPr>
              <a:t>2</a:t>
            </a:r>
            <a:r>
              <a:rPr lang="zh-CN" altLang="en-US" sz="2400" dirty="0">
                <a:ea typeface="STHeiti Light" charset="-122"/>
              </a:rPr>
              <a:t>的学生学号。</a:t>
            </a:r>
            <a:endParaRPr lang="en-US" altLang="zh-CN" sz="2400" dirty="0">
              <a:ea typeface="STHeiti Light" charset="-122"/>
            </a:endParaRPr>
          </a:p>
          <a:p>
            <a:pPr marL="0" marR="17310" indent="0">
              <a:buNone/>
            </a:pPr>
            <a:r>
              <a:rPr lang="zh-CN" altLang="en-US" sz="2400" dirty="0">
                <a:ea typeface="STHeiti Light" charset="-122"/>
              </a:rPr>
              <a:t> </a:t>
            </a:r>
          </a:p>
          <a:p>
            <a:pPr marL="720000" marR="9839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720000" marR="83260" indent="0">
              <a:buNone/>
            </a:pPr>
            <a:r>
              <a:rPr lang="en-US" altLang="zh-CN" sz="2400" dirty="0">
                <a:ea typeface="STHeiti Light" charset="-122"/>
              </a:rPr>
              <a:t>FROM SC </a:t>
            </a:r>
          </a:p>
          <a:p>
            <a:pPr marL="720000" marR="9411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1 ' </a:t>
            </a:r>
          </a:p>
          <a:p>
            <a:pPr marL="720000" marR="92340" indent="0">
              <a:buNone/>
            </a:pPr>
            <a:r>
              <a:rPr lang="en-US" altLang="zh-CN" sz="2400" dirty="0">
                <a:solidFill>
                  <a:srgbClr val="FF0000"/>
                </a:solidFill>
                <a:ea typeface="STHeiti Light" charset="-122"/>
              </a:rPr>
              <a:t>INTERSECT </a:t>
            </a:r>
          </a:p>
          <a:p>
            <a:pPr marL="720000" marR="9839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720000" marR="85240" indent="0">
              <a:buNone/>
            </a:pPr>
            <a:r>
              <a:rPr lang="en-US" altLang="zh-CN" sz="2400" dirty="0">
                <a:ea typeface="STHeiti Light" charset="-122"/>
              </a:rPr>
              <a:t>FROM SC </a:t>
            </a:r>
          </a:p>
          <a:p>
            <a:pPr marL="72000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='2 ';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2142757034"/>
      </p:ext>
    </p:extLst>
  </p:cSld>
  <p:clrMapOvr>
    <a:masterClrMapping/>
  </p:clrMapOvr>
  <p:transition>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79340" indent="0">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3.67]</a:t>
            </a:r>
            <a:r>
              <a:rPr lang="zh-CN" altLang="en-US" sz="2400" dirty="0">
                <a:ea typeface="STHeiti Light" charset="-122"/>
              </a:rPr>
              <a:t>也可以表示为：</a:t>
            </a:r>
            <a:endParaRPr lang="en-US" altLang="zh-CN" sz="2400" dirty="0">
              <a:ea typeface="STHeiti Light" charset="-122"/>
            </a:endParaRPr>
          </a:p>
          <a:p>
            <a:pPr marL="0" marR="79340" indent="0">
              <a:buNone/>
            </a:pPr>
            <a:r>
              <a:rPr lang="zh-CN" altLang="en-US" sz="2400" dirty="0">
                <a:ea typeface="STHeiti Light" charset="-122"/>
              </a:rPr>
              <a:t> </a:t>
            </a:r>
          </a:p>
          <a:p>
            <a:pPr marL="720000" marR="9796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720000" marR="63660" indent="0">
              <a:buNone/>
            </a:pPr>
            <a:r>
              <a:rPr lang="en-US" altLang="zh-CN" sz="2400" dirty="0">
                <a:ea typeface="STHeiti Light" charset="-122"/>
              </a:rPr>
              <a:t>FROM SC </a:t>
            </a:r>
          </a:p>
          <a:p>
            <a:pPr marL="720000" marR="5209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1 ' AND </a:t>
            </a:r>
            <a:r>
              <a:rPr lang="en-US" altLang="zh-CN" sz="2400" dirty="0" err="1">
                <a:ea typeface="STHeiti Light" charset="-122"/>
              </a:rPr>
              <a:t>Sno</a:t>
            </a:r>
            <a:r>
              <a:rPr lang="en-US" altLang="zh-CN" sz="2400" dirty="0">
                <a:ea typeface="STHeiti Light" charset="-122"/>
              </a:rPr>
              <a:t> IN </a:t>
            </a:r>
          </a:p>
          <a:p>
            <a:pPr marL="3240000" marR="58360" indent="0">
              <a:buNone/>
            </a:pP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a:t>
            </a:r>
          </a:p>
          <a:p>
            <a:pPr marL="3240000" marR="41690" indent="0">
              <a:buNone/>
            </a:pPr>
            <a:r>
              <a:rPr lang="en-US" altLang="zh-CN" sz="2400" dirty="0">
                <a:ea typeface="STHeiti Light" charset="-122"/>
              </a:rPr>
              <a:t>FROM SC </a:t>
            </a:r>
          </a:p>
          <a:p>
            <a:pPr marL="3240000" indent="0">
              <a:buNone/>
            </a:pP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2 ');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16087764"/>
      </p:ext>
    </p:extLst>
  </p:cSld>
  <p:clrMapOvr>
    <a:masterClrMapping/>
  </p:clrMapOvr>
  <p:transition>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13410" indent="0">
              <a:buNone/>
            </a:pPr>
            <a:r>
              <a:rPr lang="en-US" altLang="zh-CN" sz="2400" dirty="0">
                <a:ea typeface="STHeiti Light" charset="-122"/>
              </a:rPr>
              <a:t>[</a:t>
            </a:r>
            <a:r>
              <a:rPr lang="zh-CN" altLang="en-US" sz="2400" dirty="0">
                <a:ea typeface="STHeiti Light" charset="-122"/>
              </a:rPr>
              <a:t>例 </a:t>
            </a:r>
            <a:r>
              <a:rPr lang="en-US" altLang="zh-CN" sz="2400" dirty="0">
                <a:ea typeface="STHeiti Light" charset="-122"/>
              </a:rPr>
              <a:t>3.68] </a:t>
            </a:r>
            <a:r>
              <a:rPr lang="zh-CN" altLang="en-US" sz="2400" dirty="0">
                <a:ea typeface="STHeiti Light" charset="-122"/>
              </a:rPr>
              <a:t>查询计算机科学系的学生与年龄不大于</a:t>
            </a:r>
            <a:r>
              <a:rPr lang="en-US" altLang="zh-CN" sz="2400" dirty="0">
                <a:ea typeface="STHeiti Light" charset="-122"/>
              </a:rPr>
              <a:t>19</a:t>
            </a:r>
            <a:r>
              <a:rPr lang="zh-CN" altLang="en-US" sz="2400" dirty="0">
                <a:ea typeface="STHeiti Light" charset="-122"/>
              </a:rPr>
              <a:t>岁的学生的差集。 </a:t>
            </a:r>
            <a:endParaRPr lang="en-US" altLang="zh-CN" sz="2400" dirty="0">
              <a:ea typeface="STHeiti Light" charset="-122"/>
            </a:endParaRPr>
          </a:p>
          <a:p>
            <a:pPr marL="0" marR="13410" indent="0">
              <a:buNone/>
            </a:pPr>
            <a:endParaRPr lang="zh-CN" altLang="en-US" sz="2400" dirty="0">
              <a:ea typeface="STHeiti Light" charset="-122"/>
            </a:endParaRPr>
          </a:p>
          <a:p>
            <a:pPr marL="720000" marR="106910" indent="0">
              <a:buNone/>
            </a:pPr>
            <a:r>
              <a:rPr lang="en-US" altLang="zh-CN" sz="2400" dirty="0">
                <a:ea typeface="STHeiti Light" charset="-122"/>
              </a:rPr>
              <a:t>SELECT * </a:t>
            </a:r>
          </a:p>
          <a:p>
            <a:pPr marL="720000" marR="98510" indent="0">
              <a:buNone/>
            </a:pPr>
            <a:r>
              <a:rPr lang="en-US" altLang="zh-CN" sz="2400" dirty="0">
                <a:ea typeface="STHeiti Light" charset="-122"/>
              </a:rPr>
              <a:t>FROM Student </a:t>
            </a:r>
          </a:p>
          <a:p>
            <a:pPr marL="720000" marR="89340" indent="0">
              <a:buNone/>
            </a:pP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='CS' </a:t>
            </a:r>
          </a:p>
          <a:p>
            <a:pPr marL="720000" marR="110240" indent="0">
              <a:buNone/>
            </a:pPr>
            <a:r>
              <a:rPr lang="en-US" altLang="zh-CN" sz="2400" dirty="0">
                <a:solidFill>
                  <a:srgbClr val="FF0000"/>
                </a:solidFill>
                <a:ea typeface="STHeiti Light" charset="-122"/>
              </a:rPr>
              <a:t>EXCEPT </a:t>
            </a:r>
          </a:p>
          <a:p>
            <a:pPr marL="720000" marR="106710" indent="0">
              <a:buNone/>
            </a:pPr>
            <a:r>
              <a:rPr lang="en-US" altLang="zh-CN" sz="2400" dirty="0">
                <a:ea typeface="STHeiti Light" charset="-122"/>
              </a:rPr>
              <a:t>SELECT * </a:t>
            </a:r>
          </a:p>
          <a:p>
            <a:pPr marL="720000" marR="98510" indent="0">
              <a:buNone/>
            </a:pPr>
            <a:r>
              <a:rPr lang="en-US" altLang="zh-CN" sz="2400" dirty="0">
                <a:ea typeface="STHeiti Light" charset="-122"/>
              </a:rPr>
              <a:t>FROM Student </a:t>
            </a:r>
          </a:p>
          <a:p>
            <a:pPr marL="720000" marR="90260" indent="0">
              <a:buNone/>
            </a:pPr>
            <a:r>
              <a:rPr lang="en-US" altLang="zh-CN" sz="2400" dirty="0">
                <a:ea typeface="STHeiti Light" charset="-122"/>
              </a:rPr>
              <a:t>WHERE Sage &lt;=19;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869470124"/>
      </p:ext>
    </p:extLst>
  </p:cSld>
  <p:clrMapOvr>
    <a:masterClrMapping/>
  </p:clrMapOvr>
  <p:transition>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9990" indent="0">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3.68]</a:t>
            </a:r>
            <a:r>
              <a:rPr lang="zh-CN" altLang="en-US" sz="2400" dirty="0">
                <a:ea typeface="STHeiti Light" charset="-122"/>
              </a:rPr>
              <a:t> 实际上是查询计算机科学系中年龄大于</a:t>
            </a:r>
            <a:r>
              <a:rPr lang="en-US" altLang="zh-CN" sz="2400" dirty="0">
                <a:ea typeface="STHeiti Light" charset="-122"/>
              </a:rPr>
              <a:t>19</a:t>
            </a:r>
            <a:r>
              <a:rPr lang="zh-CN" altLang="en-US" sz="2400" dirty="0">
                <a:ea typeface="STHeiti Light" charset="-122"/>
              </a:rPr>
              <a:t>岁的学生 </a:t>
            </a:r>
            <a:endParaRPr lang="en-US" altLang="zh-CN" sz="2400" dirty="0">
              <a:ea typeface="STHeiti Light" charset="-122"/>
            </a:endParaRPr>
          </a:p>
          <a:p>
            <a:pPr marL="0" marR="9990" indent="0">
              <a:buNone/>
            </a:pPr>
            <a:endParaRPr lang="zh-CN" altLang="en-US" sz="2400" dirty="0">
              <a:ea typeface="STHeiti Light" charset="-122"/>
            </a:endParaRPr>
          </a:p>
          <a:p>
            <a:pPr marL="720000" marR="97690" indent="0">
              <a:buNone/>
            </a:pPr>
            <a:r>
              <a:rPr lang="en-US" altLang="zh-CN" sz="2400" dirty="0">
                <a:ea typeface="STHeiti Light" charset="-122"/>
              </a:rPr>
              <a:t>SELECT * </a:t>
            </a:r>
          </a:p>
          <a:p>
            <a:pPr marL="720000" marR="57740" indent="0">
              <a:buNone/>
            </a:pPr>
            <a:r>
              <a:rPr lang="en-US" altLang="zh-CN" sz="2400" dirty="0">
                <a:ea typeface="STHeiti Light" charset="-122"/>
              </a:rPr>
              <a:t>FROM Student </a:t>
            </a:r>
          </a:p>
          <a:p>
            <a:pPr marL="720000" indent="0">
              <a:buNone/>
            </a:pP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'CS' AND Sage&gt;19;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55324914"/>
      </p:ext>
    </p:extLst>
  </p:cSld>
  <p:clrMapOvr>
    <a:masterClrMapping/>
  </p:clrMapOvr>
  <p:transition>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367631"/>
            <a:ext cx="8617464" cy="5118894"/>
          </a:xfrm>
        </p:spPr>
        <p:txBody>
          <a:bodyPr/>
          <a:lstStyle/>
          <a:p>
            <a:pPr marL="0" marR="77790" indent="0">
              <a:buNone/>
            </a:pPr>
            <a:r>
              <a:rPr lang="en-US" altLang="zh-CN" sz="2400" dirty="0">
                <a:ea typeface="STHeiti Light" charset="-122"/>
              </a:rPr>
              <a:t>SELECT [ALL|DISTINCT] </a:t>
            </a:r>
          </a:p>
          <a:p>
            <a:pPr marL="0" marR="25090" indent="0">
              <a:buNone/>
            </a:pPr>
            <a:r>
              <a:rPr lang="en-US" altLang="zh-CN" sz="2400" dirty="0">
                <a:ea typeface="STHeiti Light" charset="-122"/>
              </a:rPr>
              <a:t>&lt;</a:t>
            </a:r>
            <a:r>
              <a:rPr lang="zh-CN" altLang="en-US" sz="2400" dirty="0">
                <a:ea typeface="STHeiti Light" charset="-122"/>
              </a:rPr>
              <a:t>目标列表表达式</a:t>
            </a:r>
            <a:r>
              <a:rPr lang="en-US" altLang="zh-CN" sz="2400" dirty="0">
                <a:ea typeface="STHeiti Light" charset="-122"/>
              </a:rPr>
              <a:t>&gt;[</a:t>
            </a:r>
            <a:r>
              <a:rPr lang="zh-CN" altLang="en-US" sz="2400" dirty="0">
                <a:ea typeface="STHeiti Light" charset="-122"/>
              </a:rPr>
              <a:t>别名</a:t>
            </a:r>
            <a:r>
              <a:rPr lang="en-US" altLang="zh-CN" sz="2400" dirty="0">
                <a:ea typeface="STHeiti Light" charset="-122"/>
              </a:rPr>
              <a:t>][,&lt;</a:t>
            </a:r>
            <a:r>
              <a:rPr lang="zh-CN" altLang="en-US" sz="2400" dirty="0">
                <a:ea typeface="STHeiti Light" charset="-122"/>
              </a:rPr>
              <a:t>目标列表达式</a:t>
            </a:r>
            <a:r>
              <a:rPr lang="en-US" altLang="zh-CN" sz="2400" dirty="0">
                <a:ea typeface="STHeiti Light" charset="-122"/>
              </a:rPr>
              <a:t>&gt;[</a:t>
            </a:r>
            <a:r>
              <a:rPr lang="zh-CN" altLang="en-US" sz="2400" dirty="0">
                <a:ea typeface="STHeiti Light" charset="-122"/>
              </a:rPr>
              <a:t>别名</a:t>
            </a:r>
            <a:r>
              <a:rPr lang="en-US" altLang="zh-CN" sz="2400" dirty="0">
                <a:ea typeface="STHeiti Light" charset="-122"/>
              </a:rPr>
              <a:t>]]… </a:t>
            </a:r>
            <a:endParaRPr lang="zh-CN" altLang="en-US" sz="2400" dirty="0">
              <a:ea typeface="STHeiti Light" charset="-122"/>
            </a:endParaRPr>
          </a:p>
          <a:p>
            <a:pPr marL="0" marR="66940" indent="0">
              <a:buNone/>
            </a:pPr>
            <a:r>
              <a:rPr lang="en-US" altLang="zh-CN" sz="2400" dirty="0">
                <a:ea typeface="STHeiti Light" charset="-122"/>
              </a:rPr>
              <a:t>FROM &lt;</a:t>
            </a:r>
            <a:r>
              <a:rPr lang="zh-CN" altLang="en-US" sz="2400" dirty="0">
                <a:ea typeface="STHeiti Light" charset="-122"/>
              </a:rPr>
              <a:t>表名或视图名</a:t>
            </a:r>
            <a:r>
              <a:rPr lang="en-US" altLang="zh-CN" sz="2400" dirty="0">
                <a:ea typeface="STHeiti Light" charset="-122"/>
              </a:rPr>
              <a:t>&gt;[</a:t>
            </a:r>
            <a:r>
              <a:rPr lang="zh-CN" altLang="en-US" sz="2400" dirty="0">
                <a:ea typeface="STHeiti Light" charset="-122"/>
              </a:rPr>
              <a:t>别名</a:t>
            </a:r>
            <a:r>
              <a:rPr lang="en-US" altLang="zh-CN" sz="2400" dirty="0">
                <a:ea typeface="STHeiti Light" charset="-122"/>
              </a:rPr>
              <a:t>] </a:t>
            </a:r>
            <a:endParaRPr lang="zh-CN" altLang="en-US" sz="2400" dirty="0">
              <a:ea typeface="STHeiti Light" charset="-122"/>
            </a:endParaRPr>
          </a:p>
          <a:p>
            <a:pPr marL="1440000" marR="56110" indent="0">
              <a:buNone/>
            </a:pPr>
            <a:r>
              <a:rPr lang="en-US" altLang="zh-CN" sz="2400" dirty="0">
                <a:ea typeface="STHeiti Light" charset="-122"/>
              </a:rPr>
              <a:t>[, &lt;</a:t>
            </a:r>
            <a:r>
              <a:rPr lang="zh-CN" altLang="en-US" sz="2400" dirty="0">
                <a:ea typeface="STHeiti Light" charset="-122"/>
              </a:rPr>
              <a:t>表名或视图名</a:t>
            </a:r>
            <a:r>
              <a:rPr lang="en-US" altLang="zh-CN" sz="2400" dirty="0">
                <a:ea typeface="STHeiti Light" charset="-122"/>
              </a:rPr>
              <a:t>&gt;[</a:t>
            </a:r>
            <a:r>
              <a:rPr lang="zh-CN" altLang="en-US" sz="2400" dirty="0">
                <a:ea typeface="STHeiti Light" charset="-122"/>
              </a:rPr>
              <a:t>别名</a:t>
            </a:r>
            <a:r>
              <a:rPr lang="en-US" altLang="zh-CN" sz="2400" dirty="0">
                <a:ea typeface="STHeiti Light" charset="-122"/>
              </a:rPr>
              <a:t>]]… </a:t>
            </a:r>
            <a:endParaRPr lang="zh-CN" altLang="en-US" sz="2400" dirty="0">
              <a:ea typeface="STHeiti Light" charset="-122"/>
            </a:endParaRPr>
          </a:p>
          <a:p>
            <a:pPr marL="1440000" marR="50490" indent="0">
              <a:buNone/>
            </a:pPr>
            <a:r>
              <a:rPr lang="en-US" altLang="zh-CN" sz="2400" dirty="0">
                <a:ea typeface="STHeiti Light" charset="-122"/>
              </a:rPr>
              <a:t>|(&lt;SELECT</a:t>
            </a:r>
            <a:r>
              <a:rPr lang="zh-CN" altLang="en-US" sz="2400" dirty="0">
                <a:ea typeface="STHeiti Light" charset="-122"/>
              </a:rPr>
              <a:t>语句</a:t>
            </a:r>
            <a:r>
              <a:rPr lang="en-US" altLang="zh-CN" sz="2400" dirty="0">
                <a:ea typeface="STHeiti Light" charset="-122"/>
              </a:rPr>
              <a:t>&gt;)[AS]&lt;</a:t>
            </a:r>
            <a:r>
              <a:rPr lang="zh-CN" altLang="en-US" sz="2400" dirty="0">
                <a:ea typeface="STHeiti Light" charset="-122"/>
              </a:rPr>
              <a:t>别名</a:t>
            </a:r>
            <a:r>
              <a:rPr lang="en-US" altLang="zh-CN" sz="2400" dirty="0">
                <a:ea typeface="STHeiti Light" charset="-122"/>
              </a:rPr>
              <a:t>&gt; </a:t>
            </a:r>
            <a:endParaRPr lang="zh-CN" altLang="en-US" sz="2400" dirty="0">
              <a:ea typeface="STHeiti Light" charset="-122"/>
            </a:endParaRPr>
          </a:p>
          <a:p>
            <a:pPr marL="0" marR="81910" indent="0">
              <a:buNone/>
            </a:pPr>
            <a:r>
              <a:rPr lang="en-US" altLang="zh-CN" sz="2400" dirty="0">
                <a:ea typeface="STHeiti Light" charset="-122"/>
              </a:rPr>
              <a:t>[WHERE &lt;</a:t>
            </a:r>
            <a:r>
              <a:rPr lang="zh-CN" altLang="en-US" sz="2400" dirty="0">
                <a:ea typeface="STHeiti Light" charset="-122"/>
              </a:rPr>
              <a:t>条件表达式</a:t>
            </a:r>
            <a:r>
              <a:rPr lang="en-US" altLang="zh-CN" sz="2400" dirty="0">
                <a:ea typeface="STHeiti Light" charset="-122"/>
              </a:rPr>
              <a:t>&gt;] </a:t>
            </a:r>
            <a:endParaRPr lang="zh-CN" altLang="en-US" sz="2400" dirty="0">
              <a:ea typeface="STHeiti Light" charset="-122"/>
            </a:endParaRPr>
          </a:p>
          <a:p>
            <a:pPr marL="0" marR="34390" indent="0">
              <a:buNone/>
            </a:pPr>
            <a:r>
              <a:rPr lang="en-US" altLang="zh-CN" sz="2400" dirty="0">
                <a:ea typeface="STHeiti Light" charset="-122"/>
              </a:rPr>
              <a:t>[GROUP BY &lt;</a:t>
            </a:r>
            <a:r>
              <a:rPr lang="zh-CN" altLang="en-US" sz="2400" dirty="0">
                <a:ea typeface="STHeiti Light" charset="-122"/>
              </a:rPr>
              <a:t>列名</a:t>
            </a:r>
            <a:r>
              <a:rPr lang="en-US" altLang="zh-CN" sz="2400" dirty="0">
                <a:ea typeface="STHeiti Light" charset="-122"/>
              </a:rPr>
              <a:t>1&gt;[HAVING&lt;</a:t>
            </a:r>
            <a:r>
              <a:rPr lang="zh-CN" altLang="en-US" sz="2400" dirty="0">
                <a:ea typeface="STHeiti Light" charset="-122"/>
              </a:rPr>
              <a:t>条件表达式</a:t>
            </a:r>
            <a:r>
              <a:rPr lang="en-US" altLang="zh-CN" sz="2400" dirty="0">
                <a:ea typeface="STHeiti Light" charset="-122"/>
              </a:rPr>
              <a:t>&gt;]] </a:t>
            </a:r>
            <a:endParaRPr lang="zh-CN" altLang="en-US" sz="2400" dirty="0">
              <a:ea typeface="STHeiti Light" charset="-122"/>
            </a:endParaRPr>
          </a:p>
          <a:p>
            <a:pPr marL="0" marR="57910" indent="0">
              <a:buNone/>
            </a:pPr>
            <a:r>
              <a:rPr lang="en-US" altLang="zh-CN" sz="2400" dirty="0">
                <a:ea typeface="STHeiti Light" charset="-122"/>
              </a:rPr>
              <a:t>[ORDER BY &lt;</a:t>
            </a:r>
            <a:r>
              <a:rPr lang="zh-CN" altLang="en-US" sz="2400" dirty="0">
                <a:ea typeface="STHeiti Light" charset="-122"/>
              </a:rPr>
              <a:t>列名</a:t>
            </a:r>
            <a:r>
              <a:rPr lang="en-US" altLang="zh-CN" sz="2400" dirty="0">
                <a:ea typeface="STHeiti Light" charset="-122"/>
              </a:rPr>
              <a:t>2&gt;[ASC|DESC]];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小结：</a:t>
            </a:r>
            <a:r>
              <a:rPr lang="en-US" altLang="zh-CN" sz="2800" b="1" dirty="0">
                <a:solidFill>
                  <a:srgbClr val="7030A0"/>
                </a:solidFill>
                <a:latin typeface="Arial" panose="020B0604020202020204" pitchFamily="34" charset="0"/>
                <a:ea typeface="+mn-ea"/>
                <a:cs typeface="+mn-cs"/>
              </a:rPr>
              <a:t>SELECT</a:t>
            </a:r>
            <a:r>
              <a:rPr lang="zh-CN" altLang="en-US" sz="2800" b="1" dirty="0">
                <a:solidFill>
                  <a:srgbClr val="6E2E9F"/>
                </a:solidFill>
                <a:ea typeface="宋体e眠副浡渀."/>
                <a:cs typeface="宋体e眠副浡渀."/>
              </a:rPr>
              <a:t>语句的一般格式</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8936987"/>
      </p:ext>
    </p:extLst>
  </p:cSld>
  <p:clrMapOvr>
    <a:masterClrMapping/>
  </p:clrMapOvr>
  <p:transition>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1" y="1367631"/>
            <a:ext cx="9301163" cy="5118894"/>
          </a:xfrm>
        </p:spPr>
        <p:txBody>
          <a:bodyPr/>
          <a:lstStyle/>
          <a:p>
            <a:pPr marL="0" marR="84710" indent="0">
              <a:buNone/>
            </a:pPr>
            <a:r>
              <a:rPr lang="zh-CN" altLang="en-US" sz="2400" dirty="0">
                <a:ea typeface="STHeiti Light" charset="-122"/>
              </a:rPr>
              <a:t>目标列表达式格式 </a:t>
            </a:r>
          </a:p>
          <a:p>
            <a:pPr marL="360000" marR="116540" indent="0">
              <a:buNone/>
            </a:pPr>
            <a:r>
              <a:rPr lang="zh-CN" altLang="en-US" sz="2400" dirty="0">
                <a:ea typeface="STHeiti Light" charset="-122"/>
              </a:rPr>
              <a:t>（</a:t>
            </a:r>
            <a:r>
              <a:rPr lang="en-US" altLang="zh-CN" sz="2400" dirty="0">
                <a:ea typeface="STHeiti Light" charset="-122"/>
              </a:rPr>
              <a:t>1</a:t>
            </a:r>
            <a:r>
              <a:rPr lang="zh-CN" altLang="en-US" sz="2400" dirty="0">
                <a:ea typeface="STHeiti Light" charset="-122"/>
              </a:rPr>
              <a:t>）* </a:t>
            </a:r>
          </a:p>
          <a:p>
            <a:pPr marL="360000" marR="102740" indent="0">
              <a:buNone/>
            </a:pPr>
            <a:r>
              <a:rPr lang="zh-CN" altLang="en-US" sz="2400" dirty="0">
                <a:ea typeface="STHeiti Light" charset="-122"/>
              </a:rPr>
              <a:t>（</a:t>
            </a:r>
            <a:r>
              <a:rPr lang="en-US" altLang="zh-CN" sz="2400" dirty="0">
                <a:ea typeface="STHeiti Light" charset="-122"/>
              </a:rPr>
              <a:t>2</a:t>
            </a:r>
            <a:r>
              <a:rPr lang="zh-CN" altLang="en-US" sz="2400" dirty="0">
                <a:ea typeface="STHeiti Light" charset="-122"/>
              </a:rPr>
              <a:t>）</a:t>
            </a:r>
            <a:r>
              <a:rPr lang="en-US" altLang="zh-CN" sz="2400" dirty="0">
                <a:ea typeface="STHeiti Light" charset="-122"/>
              </a:rPr>
              <a:t>&lt;</a:t>
            </a:r>
            <a:r>
              <a:rPr lang="zh-CN" altLang="en-US" sz="2400" dirty="0">
                <a:ea typeface="STHeiti Light" charset="-122"/>
              </a:rPr>
              <a:t>表名</a:t>
            </a:r>
            <a:r>
              <a:rPr lang="en-US" altLang="zh-CN" sz="2400" dirty="0">
                <a:ea typeface="STHeiti Light" charset="-122"/>
              </a:rPr>
              <a:t>&gt;.* </a:t>
            </a:r>
            <a:endParaRPr lang="zh-CN" altLang="en-US" sz="2400" dirty="0">
              <a:ea typeface="STHeiti Light" charset="-122"/>
            </a:endParaRPr>
          </a:p>
          <a:p>
            <a:pPr marL="360000" marR="68490" indent="0">
              <a:buNone/>
            </a:pPr>
            <a:r>
              <a:rPr lang="zh-CN" altLang="en-US" sz="2400" dirty="0">
                <a:ea typeface="STHeiti Light" charset="-122"/>
              </a:rPr>
              <a:t>（</a:t>
            </a:r>
            <a:r>
              <a:rPr lang="en-US" altLang="zh-CN" sz="2400" dirty="0">
                <a:ea typeface="STHeiti Light" charset="-122"/>
              </a:rPr>
              <a:t>3</a:t>
            </a:r>
            <a:r>
              <a:rPr lang="zh-CN" altLang="en-US" sz="2400" dirty="0">
                <a:ea typeface="STHeiti Light" charset="-122"/>
              </a:rPr>
              <a:t>）</a:t>
            </a:r>
            <a:r>
              <a:rPr lang="en-US" altLang="zh-CN" sz="2400" dirty="0">
                <a:ea typeface="STHeiti Light" charset="-122"/>
              </a:rPr>
              <a:t>COUNT([DISTINCT|ALL]* ) </a:t>
            </a:r>
          </a:p>
          <a:p>
            <a:pPr marL="360000" marR="14440" indent="0">
              <a:buNone/>
            </a:pPr>
            <a:r>
              <a:rPr lang="zh-CN" altLang="en-US" sz="2400" dirty="0">
                <a:ea typeface="STHeiti Light" charset="-122"/>
              </a:rPr>
              <a:t>（</a:t>
            </a:r>
            <a:r>
              <a:rPr lang="en-US" altLang="zh-CN" sz="2400" dirty="0">
                <a:ea typeface="STHeiti Light" charset="-122"/>
              </a:rPr>
              <a:t>4</a:t>
            </a:r>
            <a:r>
              <a:rPr lang="zh-CN" altLang="en-US" sz="2400" dirty="0">
                <a:ea typeface="STHeiti Light" charset="-122"/>
              </a:rPr>
              <a:t>）</a:t>
            </a:r>
            <a:r>
              <a:rPr lang="en-US" altLang="zh-CN" sz="2400" dirty="0">
                <a:ea typeface="STHeiti Light" charset="-122"/>
              </a:rPr>
              <a:t>[&lt;</a:t>
            </a:r>
            <a:r>
              <a:rPr lang="zh-CN" altLang="en-US" sz="2400" dirty="0">
                <a:ea typeface="STHeiti Light" charset="-122"/>
              </a:rPr>
              <a:t>表名</a:t>
            </a:r>
            <a:r>
              <a:rPr lang="en-US" altLang="zh-CN" sz="2400" dirty="0">
                <a:ea typeface="STHeiti Light" charset="-122"/>
              </a:rPr>
              <a:t>&gt;.]&lt;</a:t>
            </a:r>
            <a:r>
              <a:rPr lang="zh-CN" altLang="en-US" sz="2400" dirty="0">
                <a:ea typeface="STHeiti Light" charset="-122"/>
              </a:rPr>
              <a:t>属性列名表达式</a:t>
            </a:r>
            <a:r>
              <a:rPr lang="en-US" altLang="zh-CN" sz="2400" dirty="0">
                <a:ea typeface="STHeiti Light" charset="-122"/>
              </a:rPr>
              <a:t>&gt;[,&lt;</a:t>
            </a:r>
            <a:r>
              <a:rPr lang="zh-CN" altLang="en-US" sz="2400" dirty="0">
                <a:ea typeface="STHeiti Light" charset="-122"/>
              </a:rPr>
              <a:t>表名</a:t>
            </a:r>
            <a:r>
              <a:rPr lang="en-US" altLang="zh-CN" sz="2400" dirty="0">
                <a:ea typeface="STHeiti Light" charset="-122"/>
              </a:rPr>
              <a:t>&gt;.]&lt;</a:t>
            </a:r>
            <a:r>
              <a:rPr lang="zh-CN" altLang="en-US" sz="2400" dirty="0">
                <a:ea typeface="STHeiti Light" charset="-122"/>
              </a:rPr>
              <a:t>属性列名表达式</a:t>
            </a:r>
            <a:r>
              <a:rPr lang="en-US" altLang="zh-CN" sz="2400" dirty="0">
                <a:ea typeface="STHeiti Light" charset="-122"/>
              </a:rPr>
              <a:t>&gt;… </a:t>
            </a:r>
            <a:endParaRPr lang="zh-CN" altLang="en-US" sz="2400" dirty="0">
              <a:ea typeface="STHeiti Light" charset="-122"/>
            </a:endParaRPr>
          </a:p>
          <a:p>
            <a:pPr marL="360000" marR="8060" indent="0">
              <a:buNone/>
            </a:pPr>
            <a:r>
              <a:rPr lang="zh-CN" altLang="en-US" sz="2400" dirty="0">
                <a:ea typeface="STHeiti Light" charset="-122"/>
              </a:rPr>
              <a:t>其中</a:t>
            </a:r>
            <a:r>
              <a:rPr lang="en-US" altLang="zh-CN" sz="2400" dirty="0">
                <a:ea typeface="STHeiti Light" charset="-122"/>
              </a:rPr>
              <a:t>&lt;</a:t>
            </a:r>
            <a:r>
              <a:rPr lang="zh-CN" altLang="en-US" sz="2400" dirty="0">
                <a:ea typeface="STHeiti Light" charset="-122"/>
              </a:rPr>
              <a:t>属性列名表达式</a:t>
            </a:r>
            <a:r>
              <a:rPr lang="en-US" altLang="zh-CN" sz="2400" dirty="0">
                <a:ea typeface="STHeiti Light" charset="-122"/>
              </a:rPr>
              <a:t>&gt;</a:t>
            </a:r>
            <a:r>
              <a:rPr lang="zh-CN" altLang="en-US" sz="2400" dirty="0">
                <a:ea typeface="STHeiti Light" charset="-122"/>
              </a:rPr>
              <a:t>可以是由属性列、作用于属性列的聚集函数和常量的任意算术运算（</a:t>
            </a:r>
            <a:r>
              <a:rPr lang="en-US" altLang="zh-CN" sz="2400" dirty="0">
                <a:ea typeface="STHeiti Light" charset="-122"/>
              </a:rPr>
              <a:t>+</a:t>
            </a:r>
            <a:r>
              <a:rPr lang="zh-CN" altLang="en-US" sz="2400" dirty="0">
                <a:ea typeface="STHeiti Light" charset="-122"/>
              </a:rPr>
              <a:t>，</a:t>
            </a:r>
            <a:r>
              <a:rPr lang="en-US" altLang="zh-CN" sz="2400" dirty="0">
                <a:ea typeface="STHeiti Light" charset="-122"/>
              </a:rPr>
              <a:t>-</a:t>
            </a:r>
            <a:r>
              <a:rPr lang="zh-CN" altLang="en-US" sz="2400" dirty="0">
                <a:ea typeface="STHeiti Light" charset="-122"/>
              </a:rPr>
              <a:t>，*，</a:t>
            </a:r>
            <a:r>
              <a:rPr lang="en-US" altLang="zh-CN" sz="2400" dirty="0">
                <a:ea typeface="STHeiti Light" charset="-122"/>
              </a:rPr>
              <a:t>/</a:t>
            </a:r>
            <a:r>
              <a:rPr lang="zh-CN" altLang="en-US" sz="2400" dirty="0">
                <a:ea typeface="STHeiti Light" charset="-122"/>
              </a:rPr>
              <a:t>）组成的运算公式 </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433CA738-6B0B-4507-BAB7-DA497696D336}"/>
              </a:ext>
            </a:extLst>
          </p:cNvPr>
          <p:cNvSpPr>
            <a:spLocks noGrp="1" noChangeArrowheads="1"/>
          </p:cNvSpPr>
          <p:nvPr>
            <p:ph type="title"/>
          </p:nvPr>
        </p:nvSpPr>
        <p:spPr>
          <a:xfrm>
            <a:off x="438456" y="371475"/>
            <a:ext cx="7886700" cy="1325563"/>
          </a:xfrm>
        </p:spPr>
        <p:txBody>
          <a:bodyPr/>
          <a:lstStyle/>
          <a:p>
            <a:r>
              <a:rPr lang="en-US" altLang="zh-CN" sz="3200" b="1" dirty="0">
                <a:solidFill>
                  <a:srgbClr val="7030A0"/>
                </a:solidFill>
                <a:latin typeface="Arial" panose="020B0604020202020204" pitchFamily="34" charset="0"/>
                <a:ea typeface="+mn-ea"/>
                <a:cs typeface="+mn-cs"/>
              </a:rPr>
              <a:t>1. </a:t>
            </a:r>
            <a:r>
              <a:rPr lang="zh-CN" altLang="en-US" sz="2800" b="1" dirty="0">
                <a:solidFill>
                  <a:srgbClr val="6E2E9F"/>
                </a:solidFill>
                <a:ea typeface="宋体e眠副浡渀."/>
                <a:cs typeface="宋体e眠副浡渀."/>
              </a:rPr>
              <a:t>目标列表达式的可选格式小结</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982275856"/>
      </p:ext>
    </p:extLst>
  </p:cSld>
  <p:clrMapOvr>
    <a:masterClrMapping/>
  </p:clrMapOvr>
  <p:transition>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433CA738-6B0B-4507-BAB7-DA497696D336}"/>
              </a:ext>
            </a:extLst>
          </p:cNvPr>
          <p:cNvSpPr>
            <a:spLocks noGrp="1" noChangeArrowheads="1"/>
          </p:cNvSpPr>
          <p:nvPr>
            <p:ph type="title"/>
          </p:nvPr>
        </p:nvSpPr>
        <p:spPr>
          <a:xfrm>
            <a:off x="438456" y="371475"/>
            <a:ext cx="7886700" cy="1325563"/>
          </a:xfrm>
        </p:spPr>
        <p:txBody>
          <a:bodyPr/>
          <a:lstStyle/>
          <a:p>
            <a:r>
              <a:rPr lang="en-US" altLang="zh-CN" sz="3200" b="1" dirty="0">
                <a:solidFill>
                  <a:srgbClr val="7030A0"/>
                </a:solidFill>
                <a:latin typeface="Arial" panose="020B0604020202020204" pitchFamily="34" charset="0"/>
                <a:ea typeface="+mn-ea"/>
                <a:cs typeface="+mn-cs"/>
              </a:rPr>
              <a:t>2. </a:t>
            </a:r>
            <a:r>
              <a:rPr lang="zh-CN" altLang="en-US" sz="3200" b="1" dirty="0">
                <a:solidFill>
                  <a:srgbClr val="7030A0"/>
                </a:solidFill>
                <a:latin typeface="Arial" panose="020B0604020202020204" pitchFamily="34" charset="0"/>
                <a:ea typeface="+mn-ea"/>
                <a:cs typeface="+mn-cs"/>
              </a:rPr>
              <a:t>聚集函数的一般格式</a:t>
            </a:r>
            <a:endParaRPr lang="zh-CN" altLang="en-US" sz="2800" b="1" dirty="0">
              <a:solidFill>
                <a:srgbClr val="000000"/>
              </a:solidFill>
              <a:latin typeface="华文细黑" charset="-122"/>
              <a:ea typeface="华文细黑" charset="-122"/>
            </a:endParaRPr>
          </a:p>
        </p:txBody>
      </p:sp>
      <p:sp>
        <p:nvSpPr>
          <p:cNvPr id="9" name="object 3">
            <a:extLst>
              <a:ext uri="{FF2B5EF4-FFF2-40B4-BE49-F238E27FC236}">
                <a16:creationId xmlns:a16="http://schemas.microsoft.com/office/drawing/2014/main" id="{16237797-3BF1-47A4-AE39-03193156D66E}"/>
              </a:ext>
            </a:extLst>
          </p:cNvPr>
          <p:cNvSpPr txBox="1"/>
          <p:nvPr/>
        </p:nvSpPr>
        <p:spPr>
          <a:xfrm>
            <a:off x="1374140" y="2053903"/>
            <a:ext cx="1798523" cy="1955103"/>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3130"/>
              </a:lnSpc>
              <a:spcBef>
                <a:spcPct val="0"/>
              </a:spcBef>
              <a:spcAft>
                <a:spcPct val="0"/>
              </a:spcAft>
            </a:pPr>
            <a:r>
              <a:rPr sz="2800" b="1" dirty="0">
                <a:solidFill>
                  <a:srgbClr val="000000"/>
                </a:solidFill>
                <a:latin typeface="JLCORU+Arial-BoldMT"/>
                <a:cs typeface="JLCORU+Arial-BoldMT"/>
              </a:rPr>
              <a:t>COUNT</a:t>
            </a:r>
          </a:p>
          <a:p>
            <a:pPr marL="0" marR="0">
              <a:lnSpc>
                <a:spcPts val="4032"/>
              </a:lnSpc>
              <a:spcBef>
                <a:spcPct val="0"/>
              </a:spcBef>
              <a:spcAft>
                <a:spcPct val="0"/>
              </a:spcAft>
            </a:pPr>
            <a:r>
              <a:rPr sz="2800" b="1" dirty="0">
                <a:solidFill>
                  <a:srgbClr val="000000"/>
                </a:solidFill>
                <a:latin typeface="JLCORU+Arial-BoldMT"/>
                <a:cs typeface="JLCORU+Arial-BoldMT"/>
              </a:rPr>
              <a:t>SUM</a:t>
            </a:r>
          </a:p>
          <a:p>
            <a:pPr marL="0" marR="0">
              <a:lnSpc>
                <a:spcPts val="4032"/>
              </a:lnSpc>
              <a:spcBef>
                <a:spcPct val="0"/>
              </a:spcBef>
              <a:spcAft>
                <a:spcPct val="0"/>
              </a:spcAft>
            </a:pPr>
            <a:r>
              <a:rPr sz="2800" b="1" dirty="0">
                <a:solidFill>
                  <a:srgbClr val="000000"/>
                </a:solidFill>
                <a:latin typeface="JLCORU+Arial-BoldMT"/>
                <a:cs typeface="JLCORU+Arial-BoldMT"/>
              </a:rPr>
              <a:t>AVG</a:t>
            </a:r>
          </a:p>
        </p:txBody>
      </p:sp>
      <p:sp>
        <p:nvSpPr>
          <p:cNvPr id="10" name="object 6">
            <a:extLst>
              <a:ext uri="{FF2B5EF4-FFF2-40B4-BE49-F238E27FC236}">
                <a16:creationId xmlns:a16="http://schemas.microsoft.com/office/drawing/2014/main" id="{53C9A0E8-5B22-4810-A556-2AEE47B36306}"/>
              </a:ext>
            </a:extLst>
          </p:cNvPr>
          <p:cNvSpPr txBox="1"/>
          <p:nvPr/>
        </p:nvSpPr>
        <p:spPr>
          <a:xfrm>
            <a:off x="1374140" y="3644356"/>
            <a:ext cx="1324167" cy="14430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3130"/>
              </a:lnSpc>
              <a:spcBef>
                <a:spcPct val="0"/>
              </a:spcBef>
              <a:spcAft>
                <a:spcPct val="0"/>
              </a:spcAft>
            </a:pPr>
            <a:r>
              <a:rPr sz="2800" b="1" dirty="0">
                <a:solidFill>
                  <a:srgbClr val="000000"/>
                </a:solidFill>
                <a:latin typeface="JLCORU+Arial-BoldMT"/>
                <a:cs typeface="JLCORU+Arial-BoldMT"/>
              </a:rPr>
              <a:t>MAX</a:t>
            </a:r>
          </a:p>
          <a:p>
            <a:pPr marL="0" marR="0">
              <a:lnSpc>
                <a:spcPts val="4032"/>
              </a:lnSpc>
              <a:spcBef>
                <a:spcPct val="0"/>
              </a:spcBef>
              <a:spcAft>
                <a:spcPct val="0"/>
              </a:spcAft>
            </a:pPr>
            <a:r>
              <a:rPr sz="2800" b="1" dirty="0">
                <a:solidFill>
                  <a:srgbClr val="000000"/>
                </a:solidFill>
                <a:latin typeface="JLCORU+Arial-BoldMT"/>
                <a:cs typeface="JLCORU+Arial-BoldMT"/>
              </a:rPr>
              <a:t>MIN</a:t>
            </a:r>
          </a:p>
        </p:txBody>
      </p:sp>
      <p:sp>
        <p:nvSpPr>
          <p:cNvPr id="11" name="object 5">
            <a:extLst>
              <a:ext uri="{FF2B5EF4-FFF2-40B4-BE49-F238E27FC236}">
                <a16:creationId xmlns:a16="http://schemas.microsoft.com/office/drawing/2014/main" id="{F71CB473-BDEA-4CCA-BDE2-AF74C6914CEA}"/>
              </a:ext>
            </a:extLst>
          </p:cNvPr>
          <p:cNvSpPr txBox="1"/>
          <p:nvPr/>
        </p:nvSpPr>
        <p:spPr>
          <a:xfrm>
            <a:off x="3924681" y="3152011"/>
            <a:ext cx="4776709" cy="397545"/>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3130"/>
              </a:lnSpc>
              <a:spcBef>
                <a:spcPct val="0"/>
              </a:spcBef>
              <a:spcAft>
                <a:spcPct val="0"/>
              </a:spcAft>
            </a:pPr>
            <a:r>
              <a:rPr lang="zh-CN" altLang="en-US" sz="2800" dirty="0">
                <a:solidFill>
                  <a:srgbClr val="000000"/>
                </a:solidFill>
                <a:latin typeface="JLCORU+Arial-BoldMT"/>
                <a:cs typeface="JLCORU+Arial-BoldMT"/>
              </a:rPr>
              <a:t>（</a:t>
            </a:r>
            <a:r>
              <a:rPr sz="2800" b="1" dirty="0">
                <a:solidFill>
                  <a:srgbClr val="000000"/>
                </a:solidFill>
                <a:latin typeface="JLCORU+Arial-BoldMT"/>
                <a:cs typeface="JLCORU+Arial-BoldMT"/>
              </a:rPr>
              <a:t>[DISTINCT|ALL]&lt;</a:t>
            </a:r>
            <a:r>
              <a:rPr sz="2800" dirty="0" err="1">
                <a:solidFill>
                  <a:srgbClr val="000000"/>
                </a:solidFill>
                <a:latin typeface="RHATOI+SimSun"/>
                <a:cs typeface="RHATOI+SimSun"/>
              </a:rPr>
              <a:t>列名</a:t>
            </a:r>
            <a:r>
              <a:rPr sz="2800" b="1" dirty="0">
                <a:solidFill>
                  <a:srgbClr val="000000"/>
                </a:solidFill>
                <a:latin typeface="JLCORU+Arial-BoldMT"/>
                <a:cs typeface="JLCORU+Arial-BoldMT"/>
              </a:rPr>
              <a:t>&gt;</a:t>
            </a:r>
            <a:r>
              <a:rPr sz="2800" dirty="0">
                <a:solidFill>
                  <a:srgbClr val="000000"/>
                </a:solidFill>
                <a:latin typeface="RHATOI+SimSun"/>
                <a:cs typeface="RHATOI+SimSun"/>
              </a:rPr>
              <a:t>）</a:t>
            </a:r>
          </a:p>
        </p:txBody>
      </p:sp>
      <p:sp>
        <p:nvSpPr>
          <p:cNvPr id="12" name="双大括号 11">
            <a:extLst>
              <a:ext uri="{FF2B5EF4-FFF2-40B4-BE49-F238E27FC236}">
                <a16:creationId xmlns:a16="http://schemas.microsoft.com/office/drawing/2014/main" id="{3E71E1CF-5914-44F8-ADE0-DBE3036344B4}"/>
              </a:ext>
            </a:extLst>
          </p:cNvPr>
          <p:cNvSpPr/>
          <p:nvPr/>
        </p:nvSpPr>
        <p:spPr>
          <a:xfrm>
            <a:off x="899785" y="2019299"/>
            <a:ext cx="2086303" cy="26629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1275373743"/>
      </p:ext>
    </p:extLst>
  </p:cSld>
  <p:clrMapOvr>
    <a:masterClrMapping/>
  </p:clrMapOvr>
  <p:transition>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433CA738-6B0B-4507-BAB7-DA497696D336}"/>
              </a:ext>
            </a:extLst>
          </p:cNvPr>
          <p:cNvSpPr>
            <a:spLocks noGrp="1" noChangeArrowheads="1"/>
          </p:cNvSpPr>
          <p:nvPr>
            <p:ph type="title"/>
          </p:nvPr>
        </p:nvSpPr>
        <p:spPr>
          <a:xfrm>
            <a:off x="438456" y="371475"/>
            <a:ext cx="7886700" cy="1325563"/>
          </a:xfrm>
        </p:spPr>
        <p:txBody>
          <a:bodyPr/>
          <a:lstStyle/>
          <a:p>
            <a:r>
              <a:rPr lang="en-US" altLang="zh-CN" sz="3200" b="1" dirty="0">
                <a:solidFill>
                  <a:srgbClr val="7030A0"/>
                </a:solidFill>
                <a:latin typeface="Arial" panose="020B0604020202020204" pitchFamily="34" charset="0"/>
                <a:ea typeface="+mn-ea"/>
                <a:cs typeface="+mn-cs"/>
              </a:rPr>
              <a:t>3. WHERE</a:t>
            </a:r>
            <a:r>
              <a:rPr lang="zh-CN" altLang="en-US" sz="3200" b="1" dirty="0">
                <a:solidFill>
                  <a:srgbClr val="7030A0"/>
                </a:solidFill>
                <a:latin typeface="Arial" panose="020B0604020202020204" pitchFamily="34" charset="0"/>
                <a:ea typeface="+mn-ea"/>
                <a:cs typeface="+mn-cs"/>
              </a:rPr>
              <a:t>子句的条件表达式的可选格式</a:t>
            </a:r>
            <a:endParaRPr lang="zh-CN" altLang="en-US" sz="2800" b="1" dirty="0">
              <a:solidFill>
                <a:srgbClr val="000000"/>
              </a:solidFill>
              <a:latin typeface="华文细黑" charset="-122"/>
              <a:ea typeface="华文细黑" charset="-122"/>
            </a:endParaRPr>
          </a:p>
        </p:txBody>
      </p:sp>
      <p:sp>
        <p:nvSpPr>
          <p:cNvPr id="14" name="object 4">
            <a:extLst>
              <a:ext uri="{FF2B5EF4-FFF2-40B4-BE49-F238E27FC236}">
                <a16:creationId xmlns:a16="http://schemas.microsoft.com/office/drawing/2014/main" id="{8F4FB356-E4EF-4439-B9F0-1F0E29A2A735}"/>
              </a:ext>
            </a:extLst>
          </p:cNvPr>
          <p:cNvSpPr txBox="1"/>
          <p:nvPr/>
        </p:nvSpPr>
        <p:spPr>
          <a:xfrm>
            <a:off x="790130" y="2068513"/>
            <a:ext cx="5679295" cy="1333698"/>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840" marR="0">
              <a:lnSpc>
                <a:spcPts val="2232"/>
              </a:lnSpc>
              <a:spcBef>
                <a:spcPct val="0"/>
              </a:spcBef>
              <a:spcAft>
                <a:spcPct val="0"/>
              </a:spcAft>
            </a:pPr>
            <a:r>
              <a:rPr lang="zh-CN" altLang="en-US" sz="2000" b="1" dirty="0">
                <a:solidFill>
                  <a:srgbClr val="000000"/>
                </a:solidFill>
                <a:latin typeface="BHFNVV+Arial-BoldMT"/>
                <a:cs typeface="BHFNVV+Arial-BoldMT"/>
              </a:rPr>
              <a:t>（</a:t>
            </a:r>
            <a:r>
              <a:rPr lang="en-US" altLang="zh-CN" sz="2000" b="1" dirty="0">
                <a:solidFill>
                  <a:srgbClr val="000000"/>
                </a:solidFill>
                <a:latin typeface="BHFNVV+Arial-BoldMT"/>
                <a:cs typeface="BHFNVV+Arial-BoldMT"/>
              </a:rPr>
              <a:t>1</a:t>
            </a:r>
            <a:r>
              <a:rPr lang="zh-CN" altLang="en-US" sz="2000" b="1" dirty="0">
                <a:solidFill>
                  <a:srgbClr val="000000"/>
                </a:solidFill>
                <a:latin typeface="BHFNVV+Arial-BoldMT"/>
                <a:cs typeface="BHFNVV+Arial-BoldMT"/>
              </a:rPr>
              <a:t>） </a:t>
            </a:r>
            <a:endParaRPr sz="2000" b="1" dirty="0">
              <a:solidFill>
                <a:srgbClr val="000000"/>
              </a:solidFill>
              <a:latin typeface="DSSWQB+SimSun"/>
              <a:cs typeface="DSSWQB+SimSun"/>
            </a:endParaRPr>
          </a:p>
          <a:p>
            <a:pPr marL="0" marR="0">
              <a:lnSpc>
                <a:spcPts val="4079"/>
              </a:lnSpc>
              <a:spcBef>
                <a:spcPct val="0"/>
              </a:spcBef>
              <a:spcAft>
                <a:spcPct val="0"/>
              </a:spcAft>
            </a:pPr>
            <a:r>
              <a:rPr sz="2000" b="1" dirty="0" err="1">
                <a:solidFill>
                  <a:srgbClr val="000000"/>
                </a:solidFill>
                <a:latin typeface="DSSWQB+SimSun"/>
                <a:cs typeface="DSSWQB+SimSun"/>
              </a:rPr>
              <a:t>属性列名</a:t>
            </a:r>
            <a:r>
              <a:rPr sz="2000" b="1" dirty="0">
                <a:solidFill>
                  <a:srgbClr val="000000"/>
                </a:solidFill>
                <a:latin typeface="BHFNVV+Arial-BoldMT"/>
                <a:cs typeface="BHFNVV+Arial-BoldMT"/>
              </a:rPr>
              <a:t>&gt;</a:t>
            </a:r>
            <a:r>
              <a:rPr sz="2000" b="1" dirty="0">
                <a:solidFill>
                  <a:srgbClr val="000000"/>
                </a:solidFill>
                <a:latin typeface="CBOIPL+Arial,Bold"/>
                <a:cs typeface="CBOIPL+Arial,Bold"/>
              </a:rPr>
              <a:t>Ɵ</a:t>
            </a:r>
            <a:r>
              <a:rPr lang="en-US" altLang="zh-CN" sz="2000" b="1" dirty="0">
                <a:solidFill>
                  <a:srgbClr val="000000"/>
                </a:solidFill>
                <a:latin typeface="CBOIPL+Arial,Bold"/>
                <a:cs typeface="CBOIPL+Arial,Bold"/>
              </a:rPr>
              <a:t>     </a:t>
            </a:r>
            <a:r>
              <a:rPr sz="2000" b="1" dirty="0">
                <a:solidFill>
                  <a:srgbClr val="000000"/>
                </a:solidFill>
                <a:latin typeface="CBOIPL+Arial,Bold"/>
                <a:cs typeface="CBOIPL+Arial,Bold"/>
              </a:rPr>
              <a:t> </a:t>
            </a:r>
            <a:r>
              <a:rPr lang="en-US" altLang="zh-CN" sz="2000" b="1" dirty="0">
                <a:solidFill>
                  <a:srgbClr val="000000"/>
                </a:solidFill>
                <a:latin typeface="CBOIPL+Arial,Bold"/>
                <a:cs typeface="CBOIPL+Arial,Bold"/>
              </a:rPr>
              <a:t>   </a:t>
            </a:r>
            <a:r>
              <a:rPr sz="2000" b="1" dirty="0">
                <a:solidFill>
                  <a:srgbClr val="000000"/>
                </a:solidFill>
                <a:latin typeface="CBOIPL+Arial,Bold"/>
                <a:cs typeface="CBOIPL+Arial,Bold"/>
              </a:rPr>
              <a:t>&lt;</a:t>
            </a:r>
            <a:r>
              <a:rPr sz="2000" b="1" dirty="0" err="1">
                <a:solidFill>
                  <a:srgbClr val="000000"/>
                </a:solidFill>
                <a:latin typeface="DSSWQB+SimSun"/>
                <a:cs typeface="DSSWQB+SimSun"/>
              </a:rPr>
              <a:t>常量</a:t>
            </a:r>
            <a:r>
              <a:rPr sz="2000" b="1" dirty="0">
                <a:solidFill>
                  <a:srgbClr val="000000"/>
                </a:solidFill>
                <a:latin typeface="BHFNVV+Arial-BoldMT"/>
                <a:cs typeface="BHFNVV+Arial-BoldMT"/>
              </a:rPr>
              <a:t>&gt;</a:t>
            </a:r>
          </a:p>
          <a:p>
            <a:pPr marL="13603" marR="0">
              <a:lnSpc>
                <a:spcPts val="4080"/>
              </a:lnSpc>
              <a:spcBef>
                <a:spcPct val="0"/>
              </a:spcBef>
              <a:spcAft>
                <a:spcPct val="0"/>
              </a:spcAft>
            </a:pPr>
            <a:r>
              <a:rPr lang="en-US" altLang="zh-CN" sz="2000" b="1" dirty="0">
                <a:solidFill>
                  <a:srgbClr val="000000"/>
                </a:solidFill>
                <a:latin typeface="BHFNVV+Arial-BoldMT"/>
                <a:cs typeface="BHFNVV+Arial-BoldMT"/>
              </a:rPr>
              <a:t>                            </a:t>
            </a:r>
            <a:r>
              <a:rPr sz="2000" b="1" dirty="0">
                <a:solidFill>
                  <a:srgbClr val="000000"/>
                </a:solidFill>
                <a:latin typeface="BHFNVV+Arial-BoldMT"/>
                <a:cs typeface="BHFNVV+Arial-BoldMT"/>
              </a:rPr>
              <a:t>ANY|ALL]</a:t>
            </a:r>
            <a:r>
              <a:rPr sz="2000" b="1" dirty="0">
                <a:solidFill>
                  <a:srgbClr val="000000"/>
                </a:solidFill>
                <a:latin typeface="DSSWQB+SimSun"/>
                <a:cs typeface="DSSWQB+SimSun"/>
              </a:rPr>
              <a:t>（</a:t>
            </a:r>
            <a:r>
              <a:rPr sz="2000" b="1" dirty="0" err="1">
                <a:solidFill>
                  <a:srgbClr val="000000"/>
                </a:solidFill>
                <a:latin typeface="BHFNVV+Arial-BoldMT"/>
                <a:cs typeface="BHFNVV+Arial-BoldMT"/>
              </a:rPr>
              <a:t>SELECT</a:t>
            </a:r>
            <a:r>
              <a:rPr sz="2000" b="1" dirty="0" err="1">
                <a:solidFill>
                  <a:srgbClr val="000000"/>
                </a:solidFill>
                <a:latin typeface="DSSWQB+SimSun"/>
                <a:cs typeface="DSSWQB+SimSun"/>
              </a:rPr>
              <a:t>语句</a:t>
            </a:r>
            <a:r>
              <a:rPr sz="2000" b="1" dirty="0">
                <a:solidFill>
                  <a:srgbClr val="000000"/>
                </a:solidFill>
                <a:latin typeface="DSSWQB+SimSun"/>
                <a:cs typeface="DSSWQB+SimSun"/>
              </a:rPr>
              <a:t>）</a:t>
            </a:r>
          </a:p>
        </p:txBody>
      </p:sp>
      <p:sp>
        <p:nvSpPr>
          <p:cNvPr id="15" name="object 5">
            <a:extLst>
              <a:ext uri="{FF2B5EF4-FFF2-40B4-BE49-F238E27FC236}">
                <a16:creationId xmlns:a16="http://schemas.microsoft.com/office/drawing/2014/main" id="{C9CC27DA-B0AC-431C-BBFB-5FC21322F673}"/>
              </a:ext>
            </a:extLst>
          </p:cNvPr>
          <p:cNvSpPr txBox="1"/>
          <p:nvPr/>
        </p:nvSpPr>
        <p:spPr>
          <a:xfrm>
            <a:off x="2433130" y="2068513"/>
            <a:ext cx="1694915"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lang="en-US" altLang="zh-CN" sz="2000" b="1" dirty="0">
                <a:solidFill>
                  <a:srgbClr val="000000"/>
                </a:solidFill>
                <a:latin typeface="BHFNVV+Arial-BoldMT"/>
                <a:cs typeface="BHFNVV+Arial-BoldMT"/>
              </a:rPr>
              <a:t>   </a:t>
            </a:r>
            <a:r>
              <a:rPr sz="2000" b="1" dirty="0">
                <a:solidFill>
                  <a:srgbClr val="000000"/>
                </a:solidFill>
                <a:latin typeface="BHFNVV+Arial-BoldMT"/>
                <a:cs typeface="BHFNVV+Arial-BoldMT"/>
              </a:rPr>
              <a:t>&lt;</a:t>
            </a:r>
            <a:r>
              <a:rPr sz="2000" b="1" dirty="0" err="1">
                <a:solidFill>
                  <a:srgbClr val="000000"/>
                </a:solidFill>
                <a:latin typeface="DSSWQB+SimSun"/>
                <a:cs typeface="DSSWQB+SimSun"/>
              </a:rPr>
              <a:t>属性列名</a:t>
            </a:r>
            <a:r>
              <a:rPr sz="2000" b="1" dirty="0">
                <a:solidFill>
                  <a:srgbClr val="000000"/>
                </a:solidFill>
                <a:latin typeface="BHFNVV+Arial-BoldMT"/>
                <a:cs typeface="BHFNVV+Arial-BoldMT"/>
              </a:rPr>
              <a:t>&gt;</a:t>
            </a:r>
          </a:p>
        </p:txBody>
      </p:sp>
      <p:sp>
        <p:nvSpPr>
          <p:cNvPr id="16" name="object 6">
            <a:extLst>
              <a:ext uri="{FF2B5EF4-FFF2-40B4-BE49-F238E27FC236}">
                <a16:creationId xmlns:a16="http://schemas.microsoft.com/office/drawing/2014/main" id="{19F6817C-1673-4FCA-9E63-DD9DCB6C2FDE}"/>
              </a:ext>
            </a:extLst>
          </p:cNvPr>
          <p:cNvSpPr txBox="1"/>
          <p:nvPr/>
        </p:nvSpPr>
        <p:spPr>
          <a:xfrm>
            <a:off x="642302" y="2515232"/>
            <a:ext cx="529183"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BHFNVV+Arial-BoldMT"/>
                <a:cs typeface="BHFNVV+Arial-BoldMT"/>
              </a:rPr>
              <a:t>&lt;</a:t>
            </a:r>
          </a:p>
        </p:txBody>
      </p:sp>
      <p:sp>
        <p:nvSpPr>
          <p:cNvPr id="17" name="object 7">
            <a:extLst>
              <a:ext uri="{FF2B5EF4-FFF2-40B4-BE49-F238E27FC236}">
                <a16:creationId xmlns:a16="http://schemas.microsoft.com/office/drawing/2014/main" id="{31345996-FF0A-466F-A5A0-68B4D891D54B}"/>
              </a:ext>
            </a:extLst>
          </p:cNvPr>
          <p:cNvSpPr txBox="1"/>
          <p:nvPr/>
        </p:nvSpPr>
        <p:spPr>
          <a:xfrm>
            <a:off x="2633273" y="3047681"/>
            <a:ext cx="465499"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BHFNVV+Arial-BoldMT"/>
                <a:cs typeface="BHFNVV+Arial-BoldMT"/>
              </a:rPr>
              <a:t>[</a:t>
            </a:r>
          </a:p>
        </p:txBody>
      </p:sp>
      <p:sp>
        <p:nvSpPr>
          <p:cNvPr id="18" name="object 8">
            <a:extLst>
              <a:ext uri="{FF2B5EF4-FFF2-40B4-BE49-F238E27FC236}">
                <a16:creationId xmlns:a16="http://schemas.microsoft.com/office/drawing/2014/main" id="{BF2A09BD-F0FB-4C40-9009-448F0BA3E456}"/>
              </a:ext>
            </a:extLst>
          </p:cNvPr>
          <p:cNvSpPr txBox="1"/>
          <p:nvPr/>
        </p:nvSpPr>
        <p:spPr>
          <a:xfrm>
            <a:off x="790130" y="4124648"/>
            <a:ext cx="929323"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840">
              <a:lnSpc>
                <a:spcPts val="2232"/>
              </a:lnSpc>
            </a:pPr>
            <a:r>
              <a:rPr lang="zh-CN" altLang="en-US" sz="2000" b="1" dirty="0">
                <a:solidFill>
                  <a:srgbClr val="000000"/>
                </a:solidFill>
                <a:latin typeface="BHFNVV+Arial-BoldMT"/>
                <a:cs typeface="BHFNVV+Arial-BoldMT"/>
              </a:rPr>
              <a:t>（</a:t>
            </a:r>
            <a:r>
              <a:rPr lang="en-US" altLang="zh-CN" sz="2000" b="1" dirty="0">
                <a:solidFill>
                  <a:srgbClr val="000000"/>
                </a:solidFill>
                <a:latin typeface="BHFNVV+Arial-BoldMT"/>
                <a:cs typeface="BHFNVV+Arial-BoldMT"/>
              </a:rPr>
              <a:t>2</a:t>
            </a:r>
            <a:r>
              <a:rPr lang="zh-CN" altLang="en-US" sz="2000" b="1" dirty="0">
                <a:solidFill>
                  <a:srgbClr val="000000"/>
                </a:solidFill>
                <a:latin typeface="BHFNVV+Arial-BoldMT"/>
                <a:cs typeface="BHFNVV+Arial-BoldMT"/>
              </a:rPr>
              <a:t>）</a:t>
            </a:r>
            <a:endParaRPr lang="zh-CN" altLang="en-US" sz="2000" b="1" dirty="0">
              <a:solidFill>
                <a:srgbClr val="000000"/>
              </a:solidFill>
              <a:latin typeface="DSSWQB+SimSun"/>
              <a:cs typeface="DSSWQB+SimSun"/>
            </a:endParaRPr>
          </a:p>
        </p:txBody>
      </p:sp>
      <p:sp>
        <p:nvSpPr>
          <p:cNvPr id="20" name="object 10">
            <a:extLst>
              <a:ext uri="{FF2B5EF4-FFF2-40B4-BE49-F238E27FC236}">
                <a16:creationId xmlns:a16="http://schemas.microsoft.com/office/drawing/2014/main" id="{7B260A99-A13D-439D-8A2E-FB0A950DCB94}"/>
              </a:ext>
            </a:extLst>
          </p:cNvPr>
          <p:cNvSpPr txBox="1"/>
          <p:nvPr/>
        </p:nvSpPr>
        <p:spPr>
          <a:xfrm>
            <a:off x="4178903" y="4141153"/>
            <a:ext cx="1695646"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HFNVV+Arial-BoldMT"/>
                <a:cs typeface="BHFNVV+Arial-BoldMT"/>
              </a:rPr>
              <a:t>&lt;</a:t>
            </a:r>
            <a:r>
              <a:rPr sz="2000" b="1">
                <a:solidFill>
                  <a:srgbClr val="000000"/>
                </a:solidFill>
                <a:latin typeface="DSSWQB+SimSun"/>
                <a:cs typeface="DSSWQB+SimSun"/>
              </a:rPr>
              <a:t>属性列名</a:t>
            </a:r>
            <a:r>
              <a:rPr sz="2000" b="1">
                <a:solidFill>
                  <a:srgbClr val="000000"/>
                </a:solidFill>
                <a:latin typeface="BHFNVV+Arial-BoldMT"/>
                <a:cs typeface="BHFNVV+Arial-BoldMT"/>
              </a:rPr>
              <a:t>&gt;</a:t>
            </a:r>
          </a:p>
        </p:txBody>
      </p:sp>
      <p:sp>
        <p:nvSpPr>
          <p:cNvPr id="21" name="object 11">
            <a:extLst>
              <a:ext uri="{FF2B5EF4-FFF2-40B4-BE49-F238E27FC236}">
                <a16:creationId xmlns:a16="http://schemas.microsoft.com/office/drawing/2014/main" id="{F44DDB9F-589D-4C99-B36D-C785769A7C0A}"/>
              </a:ext>
            </a:extLst>
          </p:cNvPr>
          <p:cNvSpPr txBox="1"/>
          <p:nvPr/>
        </p:nvSpPr>
        <p:spPr>
          <a:xfrm>
            <a:off x="6255423" y="4181800"/>
            <a:ext cx="2888577" cy="1268552"/>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4817" marR="0">
              <a:lnSpc>
                <a:spcPts val="2232"/>
              </a:lnSpc>
              <a:spcBef>
                <a:spcPct val="0"/>
              </a:spcBef>
              <a:spcAft>
                <a:spcPct val="0"/>
              </a:spcAft>
            </a:pPr>
            <a:r>
              <a:rPr lang="en-US" altLang="zh-CN" sz="2000" b="1" dirty="0">
                <a:solidFill>
                  <a:srgbClr val="000000"/>
                </a:solidFill>
                <a:latin typeface="BHFNVV+Arial-BoldMT"/>
                <a:cs typeface="BHFNVV+Arial-BoldMT"/>
              </a:rPr>
              <a:t>             </a:t>
            </a:r>
            <a:r>
              <a:rPr sz="2000" b="1" dirty="0">
                <a:solidFill>
                  <a:srgbClr val="000000"/>
                </a:solidFill>
                <a:latin typeface="BHFNVV+Arial-BoldMT"/>
                <a:cs typeface="BHFNVV+Arial-BoldMT"/>
              </a:rPr>
              <a:t>&lt;</a:t>
            </a:r>
            <a:r>
              <a:rPr sz="2000" b="1" dirty="0" err="1">
                <a:solidFill>
                  <a:srgbClr val="000000"/>
                </a:solidFill>
                <a:latin typeface="DSSWQB+SimSun"/>
                <a:cs typeface="DSSWQB+SimSun"/>
              </a:rPr>
              <a:t>属性列名</a:t>
            </a:r>
            <a:r>
              <a:rPr lang="en-US" altLang="zh-CN" sz="2000" b="1" dirty="0">
                <a:solidFill>
                  <a:srgbClr val="000000"/>
                </a:solidFill>
                <a:latin typeface="BHFNVV+Arial-BoldMT"/>
                <a:cs typeface="BHFNVV+Arial-BoldMT"/>
              </a:rPr>
              <a:t>&gt;</a:t>
            </a:r>
            <a:endParaRPr lang="en-US" sz="2000" b="1" dirty="0">
              <a:solidFill>
                <a:srgbClr val="000000"/>
              </a:solidFill>
              <a:latin typeface="BHFNVV+Arial-BoldMT"/>
              <a:cs typeface="BHFNVV+Arial-BoldMT"/>
            </a:endParaRPr>
          </a:p>
          <a:p>
            <a:pPr marL="0" marR="0">
              <a:lnSpc>
                <a:spcPts val="4080"/>
              </a:lnSpc>
              <a:spcBef>
                <a:spcPct val="0"/>
              </a:spcBef>
              <a:spcAft>
                <a:spcPct val="0"/>
              </a:spcAft>
            </a:pPr>
            <a:r>
              <a:rPr lang="en-US" sz="2000" b="1" dirty="0">
                <a:solidFill>
                  <a:srgbClr val="000000"/>
                </a:solidFill>
                <a:latin typeface="BHFNVV+Arial-BoldMT"/>
                <a:cs typeface="BHFNVV+Arial-BoldMT"/>
              </a:rPr>
              <a:t>AND     &lt;</a:t>
            </a:r>
            <a:r>
              <a:rPr lang="zh-CN" altLang="en-US" sz="2000" b="1" dirty="0">
                <a:solidFill>
                  <a:srgbClr val="000000"/>
                </a:solidFill>
                <a:latin typeface="DSSWQB+SimSun"/>
                <a:cs typeface="DSSWQB+SimSun"/>
              </a:rPr>
              <a:t>常量</a:t>
            </a:r>
            <a:r>
              <a:rPr lang="en-US" altLang="zh-CN" sz="2000" b="1" dirty="0">
                <a:solidFill>
                  <a:srgbClr val="000000"/>
                </a:solidFill>
                <a:latin typeface="BHFNVV+Arial-BoldMT"/>
                <a:cs typeface="BHFNVV+Arial-BoldMT"/>
              </a:rPr>
              <a:t>&gt;</a:t>
            </a:r>
          </a:p>
          <a:p>
            <a:pPr marL="3814" marR="0">
              <a:lnSpc>
                <a:spcPts val="4079"/>
              </a:lnSpc>
              <a:spcBef>
                <a:spcPct val="0"/>
              </a:spcBef>
              <a:spcAft>
                <a:spcPct val="0"/>
              </a:spcAft>
            </a:pPr>
            <a:r>
              <a:rPr lang="en-US" altLang="zh-CN" sz="2000" b="1" dirty="0">
                <a:solidFill>
                  <a:srgbClr val="000000"/>
                </a:solidFill>
                <a:latin typeface="DSSWQB+SimSun"/>
                <a:cs typeface="DSSWQB+SimSun"/>
              </a:rPr>
              <a:t>           </a:t>
            </a:r>
            <a:r>
              <a:rPr sz="2000" b="1" dirty="0">
                <a:solidFill>
                  <a:srgbClr val="000000"/>
                </a:solidFill>
                <a:latin typeface="DSSWQB+SimSun"/>
                <a:cs typeface="DSSWQB+SimSun"/>
              </a:rPr>
              <a:t>（</a:t>
            </a:r>
            <a:r>
              <a:rPr sz="2000" b="1" dirty="0" err="1">
                <a:solidFill>
                  <a:srgbClr val="000000"/>
                </a:solidFill>
                <a:latin typeface="BHFNVV+Arial-BoldMT"/>
                <a:cs typeface="BHFNVV+Arial-BoldMT"/>
              </a:rPr>
              <a:t>SELECT</a:t>
            </a:r>
            <a:r>
              <a:rPr sz="2000" b="1" dirty="0" err="1">
                <a:solidFill>
                  <a:srgbClr val="000000"/>
                </a:solidFill>
                <a:latin typeface="DSSWQB+SimSun"/>
                <a:cs typeface="DSSWQB+SimSun"/>
              </a:rPr>
              <a:t>语句</a:t>
            </a:r>
            <a:r>
              <a:rPr sz="2000" b="1" dirty="0">
                <a:solidFill>
                  <a:srgbClr val="000000"/>
                </a:solidFill>
                <a:latin typeface="DSSWQB+SimSun"/>
                <a:cs typeface="DSSWQB+SimSun"/>
              </a:rPr>
              <a:t>）</a:t>
            </a:r>
          </a:p>
        </p:txBody>
      </p:sp>
      <p:sp>
        <p:nvSpPr>
          <p:cNvPr id="22" name="object 12">
            <a:extLst>
              <a:ext uri="{FF2B5EF4-FFF2-40B4-BE49-F238E27FC236}">
                <a16:creationId xmlns:a16="http://schemas.microsoft.com/office/drawing/2014/main" id="{F9C5A8A9-D456-4052-B1A5-2150CC1224EB}"/>
              </a:ext>
            </a:extLst>
          </p:cNvPr>
          <p:cNvSpPr txBox="1"/>
          <p:nvPr/>
        </p:nvSpPr>
        <p:spPr>
          <a:xfrm>
            <a:off x="364850" y="4675011"/>
            <a:ext cx="4955885"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BHFNVV+Arial-BoldMT"/>
                <a:cs typeface="BHFNVV+Arial-BoldMT"/>
              </a:rPr>
              <a:t>&lt;</a:t>
            </a:r>
            <a:r>
              <a:rPr sz="2000" b="1" dirty="0" err="1">
                <a:solidFill>
                  <a:srgbClr val="000000"/>
                </a:solidFill>
                <a:latin typeface="DSSWQB+SimSun"/>
                <a:cs typeface="DSSWQB+SimSun"/>
              </a:rPr>
              <a:t>属性列名</a:t>
            </a:r>
            <a:r>
              <a:rPr sz="2000" b="1" dirty="0">
                <a:solidFill>
                  <a:srgbClr val="000000"/>
                </a:solidFill>
                <a:latin typeface="BHFNVV+Arial-BoldMT"/>
                <a:cs typeface="BHFNVV+Arial-BoldMT"/>
              </a:rPr>
              <a:t>&gt;[NOT] BETWEEN</a:t>
            </a:r>
            <a:r>
              <a:rPr lang="en-US" altLang="zh-CN" sz="2000" b="1" dirty="0">
                <a:solidFill>
                  <a:srgbClr val="000000"/>
                </a:solidFill>
                <a:latin typeface="BHFNVV+Arial-BoldMT"/>
                <a:cs typeface="BHFNVV+Arial-BoldMT"/>
              </a:rPr>
              <a:t>        </a:t>
            </a:r>
            <a:r>
              <a:rPr sz="2000" b="1" dirty="0">
                <a:solidFill>
                  <a:srgbClr val="000000"/>
                </a:solidFill>
                <a:latin typeface="BHFNVV+Arial-BoldMT"/>
                <a:cs typeface="BHFNVV+Arial-BoldMT"/>
              </a:rPr>
              <a:t> &lt;</a:t>
            </a:r>
            <a:r>
              <a:rPr sz="2000" b="1" dirty="0" err="1">
                <a:solidFill>
                  <a:srgbClr val="000000"/>
                </a:solidFill>
                <a:latin typeface="DSSWQB+SimSun"/>
                <a:cs typeface="DSSWQB+SimSun"/>
              </a:rPr>
              <a:t>常量</a:t>
            </a:r>
            <a:r>
              <a:rPr sz="2000" b="1" dirty="0">
                <a:solidFill>
                  <a:srgbClr val="000000"/>
                </a:solidFill>
                <a:latin typeface="BHFNVV+Arial-BoldMT"/>
                <a:cs typeface="BHFNVV+Arial-BoldMT"/>
              </a:rPr>
              <a:t>&gt;</a:t>
            </a:r>
          </a:p>
        </p:txBody>
      </p:sp>
      <p:sp>
        <p:nvSpPr>
          <p:cNvPr id="23" name="object 13">
            <a:extLst>
              <a:ext uri="{FF2B5EF4-FFF2-40B4-BE49-F238E27FC236}">
                <a16:creationId xmlns:a16="http://schemas.microsoft.com/office/drawing/2014/main" id="{ABC1C3C3-7026-48EE-AC79-ADE18544B329}"/>
              </a:ext>
            </a:extLst>
          </p:cNvPr>
          <p:cNvSpPr txBox="1"/>
          <p:nvPr/>
        </p:nvSpPr>
        <p:spPr>
          <a:xfrm>
            <a:off x="4038536" y="5189119"/>
            <a:ext cx="634745" cy="25866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997"/>
              </a:lnSpc>
              <a:spcBef>
                <a:spcPct val="0"/>
              </a:spcBef>
              <a:spcAft>
                <a:spcPct val="0"/>
              </a:spcAft>
            </a:pPr>
            <a:r>
              <a:rPr sz="2000" b="1">
                <a:solidFill>
                  <a:srgbClr val="000000"/>
                </a:solidFill>
                <a:latin typeface="DSSWQB+SimSun"/>
                <a:cs typeface="DSSWQB+SimSun"/>
              </a:rPr>
              <a:t>（</a:t>
            </a:r>
          </a:p>
        </p:txBody>
      </p:sp>
      <p:sp>
        <p:nvSpPr>
          <p:cNvPr id="24" name="object 14">
            <a:extLst>
              <a:ext uri="{FF2B5EF4-FFF2-40B4-BE49-F238E27FC236}">
                <a16:creationId xmlns:a16="http://schemas.microsoft.com/office/drawing/2014/main" id="{51909FDA-B377-4012-888A-A051103A5C36}"/>
              </a:ext>
            </a:extLst>
          </p:cNvPr>
          <p:cNvSpPr txBox="1"/>
          <p:nvPr/>
        </p:nvSpPr>
        <p:spPr>
          <a:xfrm>
            <a:off x="4293044" y="5177472"/>
            <a:ext cx="2149599"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HFNVV+Arial-BoldMT"/>
                <a:cs typeface="BHFNVV+Arial-BoldMT"/>
              </a:rPr>
              <a:t>SELECT</a:t>
            </a:r>
            <a:r>
              <a:rPr sz="2000" b="1">
                <a:solidFill>
                  <a:srgbClr val="000000"/>
                </a:solidFill>
                <a:latin typeface="DSSWQB+SimSun"/>
                <a:cs typeface="DSSWQB+SimSun"/>
              </a:rPr>
              <a:t>语句）</a:t>
            </a:r>
          </a:p>
        </p:txBody>
      </p:sp>
      <p:sp>
        <p:nvSpPr>
          <p:cNvPr id="25" name="双大括号 24">
            <a:extLst>
              <a:ext uri="{FF2B5EF4-FFF2-40B4-BE49-F238E27FC236}">
                <a16:creationId xmlns:a16="http://schemas.microsoft.com/office/drawing/2014/main" id="{BE11C382-489B-4A91-9E6C-EF3B68456660}"/>
              </a:ext>
            </a:extLst>
          </p:cNvPr>
          <p:cNvSpPr/>
          <p:nvPr/>
        </p:nvSpPr>
        <p:spPr>
          <a:xfrm>
            <a:off x="2512521" y="2229090"/>
            <a:ext cx="3604944" cy="984618"/>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双大括号 25">
            <a:extLst>
              <a:ext uri="{FF2B5EF4-FFF2-40B4-BE49-F238E27FC236}">
                <a16:creationId xmlns:a16="http://schemas.microsoft.com/office/drawing/2014/main" id="{941FEF3D-85BA-4ADB-8863-04126725C2B2}"/>
              </a:ext>
            </a:extLst>
          </p:cNvPr>
          <p:cNvSpPr/>
          <p:nvPr/>
        </p:nvSpPr>
        <p:spPr>
          <a:xfrm>
            <a:off x="3795715" y="4186238"/>
            <a:ext cx="2149599" cy="1206962"/>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双大括号 26">
            <a:extLst>
              <a:ext uri="{FF2B5EF4-FFF2-40B4-BE49-F238E27FC236}">
                <a16:creationId xmlns:a16="http://schemas.microsoft.com/office/drawing/2014/main" id="{B6252B9C-53CA-4A57-AE7F-EB87B4CD6D11}"/>
              </a:ext>
            </a:extLst>
          </p:cNvPr>
          <p:cNvSpPr/>
          <p:nvPr/>
        </p:nvSpPr>
        <p:spPr>
          <a:xfrm>
            <a:off x="6813961" y="4196895"/>
            <a:ext cx="1937640" cy="1206962"/>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87346491"/>
      </p:ext>
    </p:extLst>
  </p:cSld>
  <p:clrMapOvr>
    <a:masterClrMapping/>
  </p:clrMapOvr>
  <p:transition>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433CA738-6B0B-4507-BAB7-DA497696D336}"/>
              </a:ext>
            </a:extLst>
          </p:cNvPr>
          <p:cNvSpPr>
            <a:spLocks noGrp="1" noChangeArrowheads="1"/>
          </p:cNvSpPr>
          <p:nvPr>
            <p:ph type="title"/>
          </p:nvPr>
        </p:nvSpPr>
        <p:spPr>
          <a:xfrm>
            <a:off x="438455" y="371475"/>
            <a:ext cx="8370581" cy="1325563"/>
          </a:xfrm>
        </p:spPr>
        <p:txBody>
          <a:bodyPr/>
          <a:lstStyle/>
          <a:p>
            <a:r>
              <a:rPr lang="en-US" altLang="zh-CN" sz="3200" b="1" dirty="0">
                <a:solidFill>
                  <a:srgbClr val="7030A0"/>
                </a:solidFill>
                <a:latin typeface="Arial" panose="020B0604020202020204" pitchFamily="34" charset="0"/>
              </a:rPr>
              <a:t>WHERE</a:t>
            </a:r>
            <a:r>
              <a:rPr lang="zh-CN" altLang="en-US" sz="3200" b="1" dirty="0">
                <a:solidFill>
                  <a:srgbClr val="7030A0"/>
                </a:solidFill>
                <a:latin typeface="Arial" panose="020B0604020202020204" pitchFamily="34" charset="0"/>
              </a:rPr>
              <a:t>子句的条件表达式的可选格式（续）</a:t>
            </a:r>
            <a:endParaRPr lang="zh-CN" altLang="en-US" sz="2800" b="1" dirty="0">
              <a:solidFill>
                <a:srgbClr val="000000"/>
              </a:solidFill>
              <a:latin typeface="华文细黑" charset="-122"/>
              <a:ea typeface="华文细黑" charset="-122"/>
            </a:endParaRPr>
          </a:p>
        </p:txBody>
      </p:sp>
      <p:sp>
        <p:nvSpPr>
          <p:cNvPr id="19" name="object 3">
            <a:extLst>
              <a:ext uri="{FF2B5EF4-FFF2-40B4-BE49-F238E27FC236}">
                <a16:creationId xmlns:a16="http://schemas.microsoft.com/office/drawing/2014/main" id="{1BAABD77-C6E9-4812-A7EF-123E159E9E76}"/>
              </a:ext>
            </a:extLst>
          </p:cNvPr>
          <p:cNvSpPr txBox="1"/>
          <p:nvPr/>
        </p:nvSpPr>
        <p:spPr>
          <a:xfrm>
            <a:off x="756602" y="1870771"/>
            <a:ext cx="634745" cy="25866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997"/>
              </a:lnSpc>
              <a:spcBef>
                <a:spcPct val="0"/>
              </a:spcBef>
              <a:spcAft>
                <a:spcPct val="0"/>
              </a:spcAft>
            </a:pPr>
            <a:r>
              <a:rPr sz="2000" b="1" dirty="0">
                <a:solidFill>
                  <a:srgbClr val="000000"/>
                </a:solidFill>
                <a:latin typeface="LDTVHW+SimSun"/>
                <a:cs typeface="LDTVHW+SimSun"/>
              </a:rPr>
              <a:t>（</a:t>
            </a:r>
          </a:p>
        </p:txBody>
      </p:sp>
      <p:sp>
        <p:nvSpPr>
          <p:cNvPr id="28" name="object 4">
            <a:extLst>
              <a:ext uri="{FF2B5EF4-FFF2-40B4-BE49-F238E27FC236}">
                <a16:creationId xmlns:a16="http://schemas.microsoft.com/office/drawing/2014/main" id="{F16F852B-47A5-448D-AA91-7D8C7BDBF332}"/>
              </a:ext>
            </a:extLst>
          </p:cNvPr>
          <p:cNvSpPr txBox="1"/>
          <p:nvPr/>
        </p:nvSpPr>
        <p:spPr>
          <a:xfrm>
            <a:off x="1011110" y="1830548"/>
            <a:ext cx="5020185"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KFMROQ+Arial-BoldMT"/>
                <a:cs typeface="KFMROQ+Arial-BoldMT"/>
              </a:rPr>
              <a:t>3</a:t>
            </a:r>
            <a:r>
              <a:rPr sz="2000" b="1" dirty="0">
                <a:solidFill>
                  <a:srgbClr val="000000"/>
                </a:solidFill>
                <a:latin typeface="LDTVHW+SimSun"/>
                <a:cs typeface="LDTVHW+SimSun"/>
              </a:rPr>
              <a:t>）</a:t>
            </a:r>
            <a:r>
              <a:rPr lang="en-US" altLang="zh-CN" sz="2000" b="1" dirty="0">
                <a:solidFill>
                  <a:srgbClr val="000000"/>
                </a:solidFill>
                <a:latin typeface="LDTVHW+SimSun"/>
                <a:cs typeface="LDTVHW+SimSun"/>
              </a:rPr>
              <a:t>                                 </a:t>
            </a:r>
            <a:r>
              <a:rPr sz="2000" b="1" dirty="0">
                <a:solidFill>
                  <a:srgbClr val="000000"/>
                </a:solidFill>
                <a:latin typeface="Times New Roman"/>
                <a:cs typeface="Times New Roman"/>
              </a:rPr>
              <a:t> </a:t>
            </a:r>
            <a:r>
              <a:rPr sz="2000" b="1" dirty="0">
                <a:solidFill>
                  <a:srgbClr val="000000"/>
                </a:solidFill>
                <a:latin typeface="LDTVHW+SimSun"/>
                <a:cs typeface="LDTVHW+SimSun"/>
              </a:rPr>
              <a:t>（</a:t>
            </a:r>
            <a:r>
              <a:rPr sz="2000" b="1" dirty="0">
                <a:solidFill>
                  <a:srgbClr val="000000"/>
                </a:solidFill>
                <a:latin typeface="Times New Roman"/>
                <a:cs typeface="Times New Roman"/>
              </a:rPr>
              <a:t> </a:t>
            </a:r>
            <a:r>
              <a:rPr sz="2000" b="1" dirty="0">
                <a:solidFill>
                  <a:srgbClr val="000000"/>
                </a:solidFill>
                <a:latin typeface="KFMROQ+Arial-BoldMT"/>
                <a:cs typeface="KFMROQ+Arial-BoldMT"/>
              </a:rPr>
              <a:t>&lt;</a:t>
            </a:r>
            <a:r>
              <a:rPr sz="2000" b="1" dirty="0">
                <a:solidFill>
                  <a:srgbClr val="000000"/>
                </a:solidFill>
                <a:latin typeface="LDTVHW+SimSun"/>
                <a:cs typeface="LDTVHW+SimSun"/>
              </a:rPr>
              <a:t>值</a:t>
            </a:r>
            <a:r>
              <a:rPr sz="2000" b="1" dirty="0">
                <a:solidFill>
                  <a:srgbClr val="000000"/>
                </a:solidFill>
                <a:latin typeface="KFMROQ+Arial-BoldMT"/>
                <a:cs typeface="KFMROQ+Arial-BoldMT"/>
              </a:rPr>
              <a:t>1&gt;[,&lt;</a:t>
            </a:r>
            <a:r>
              <a:rPr sz="2000" b="1" dirty="0">
                <a:solidFill>
                  <a:srgbClr val="000000"/>
                </a:solidFill>
                <a:latin typeface="LDTVHW+SimSun"/>
                <a:cs typeface="LDTVHW+SimSun"/>
              </a:rPr>
              <a:t>值</a:t>
            </a:r>
            <a:r>
              <a:rPr sz="2000" b="1" dirty="0">
                <a:solidFill>
                  <a:srgbClr val="000000"/>
                </a:solidFill>
                <a:latin typeface="KFMROQ+Arial-BoldMT"/>
                <a:cs typeface="KFMROQ+Arial-BoldMT"/>
              </a:rPr>
              <a:t>2&gt;]…</a:t>
            </a:r>
          </a:p>
        </p:txBody>
      </p:sp>
      <p:sp>
        <p:nvSpPr>
          <p:cNvPr id="29" name="object 5">
            <a:extLst>
              <a:ext uri="{FF2B5EF4-FFF2-40B4-BE49-F238E27FC236}">
                <a16:creationId xmlns:a16="http://schemas.microsoft.com/office/drawing/2014/main" id="{58C8FDB4-CCD7-4825-BAA0-D20A463DB5EB}"/>
              </a:ext>
            </a:extLst>
          </p:cNvPr>
          <p:cNvSpPr txBox="1"/>
          <p:nvPr/>
        </p:nvSpPr>
        <p:spPr>
          <a:xfrm>
            <a:off x="685352" y="2348708"/>
            <a:ext cx="2796855"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KFMROQ+Arial-BoldMT"/>
                <a:cs typeface="KFMROQ+Arial-BoldMT"/>
              </a:rPr>
              <a:t>&lt;</a:t>
            </a:r>
            <a:r>
              <a:rPr sz="2000" b="1">
                <a:solidFill>
                  <a:srgbClr val="000000"/>
                </a:solidFill>
                <a:latin typeface="LDTVHW+SimSun"/>
                <a:cs typeface="LDTVHW+SimSun"/>
              </a:rPr>
              <a:t>属性列名</a:t>
            </a:r>
            <a:r>
              <a:rPr sz="2000" b="1">
                <a:solidFill>
                  <a:srgbClr val="000000"/>
                </a:solidFill>
                <a:latin typeface="KFMROQ+Arial-BoldMT"/>
                <a:cs typeface="KFMROQ+Arial-BoldMT"/>
              </a:rPr>
              <a:t>&gt; [NOT] IN</a:t>
            </a:r>
          </a:p>
        </p:txBody>
      </p:sp>
      <p:sp>
        <p:nvSpPr>
          <p:cNvPr id="30" name="object 6">
            <a:extLst>
              <a:ext uri="{FF2B5EF4-FFF2-40B4-BE49-F238E27FC236}">
                <a16:creationId xmlns:a16="http://schemas.microsoft.com/office/drawing/2014/main" id="{4C19D5A3-C911-4E5F-A912-E0EA6EF8A239}"/>
              </a:ext>
            </a:extLst>
          </p:cNvPr>
          <p:cNvSpPr txBox="1"/>
          <p:nvPr/>
        </p:nvSpPr>
        <p:spPr>
          <a:xfrm>
            <a:off x="3293236" y="2899880"/>
            <a:ext cx="634745" cy="25866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997"/>
              </a:lnSpc>
              <a:spcBef>
                <a:spcPct val="0"/>
              </a:spcBef>
              <a:spcAft>
                <a:spcPct val="0"/>
              </a:spcAft>
            </a:pPr>
            <a:r>
              <a:rPr sz="2000" b="1" dirty="0">
                <a:solidFill>
                  <a:srgbClr val="000000"/>
                </a:solidFill>
                <a:latin typeface="LDTVHW+SimSun"/>
                <a:cs typeface="LDTVHW+SimSun"/>
              </a:rPr>
              <a:t>（</a:t>
            </a:r>
            <a:r>
              <a:rPr lang="en-US" altLang="zh-CN" sz="2000" b="1" dirty="0">
                <a:solidFill>
                  <a:srgbClr val="000000"/>
                </a:solidFill>
                <a:latin typeface="LDTVHW+SimSun"/>
                <a:cs typeface="LDTVHW+SimSun"/>
              </a:rPr>
              <a:t>  </a:t>
            </a:r>
            <a:endParaRPr sz="2000" b="1" dirty="0">
              <a:solidFill>
                <a:srgbClr val="000000"/>
              </a:solidFill>
              <a:latin typeface="LDTVHW+SimSun"/>
              <a:cs typeface="LDTVHW+SimSun"/>
            </a:endParaRPr>
          </a:p>
        </p:txBody>
      </p:sp>
      <p:sp>
        <p:nvSpPr>
          <p:cNvPr id="31" name="object 7">
            <a:extLst>
              <a:ext uri="{FF2B5EF4-FFF2-40B4-BE49-F238E27FC236}">
                <a16:creationId xmlns:a16="http://schemas.microsoft.com/office/drawing/2014/main" id="{1EB9B0A9-5E2D-4905-A975-625AF535B996}"/>
              </a:ext>
            </a:extLst>
          </p:cNvPr>
          <p:cNvSpPr txBox="1"/>
          <p:nvPr/>
        </p:nvSpPr>
        <p:spPr>
          <a:xfrm>
            <a:off x="3521202" y="2857016"/>
            <a:ext cx="2149598"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err="1">
                <a:solidFill>
                  <a:srgbClr val="000000"/>
                </a:solidFill>
                <a:latin typeface="KFMROQ+Arial-BoldMT"/>
                <a:cs typeface="KFMROQ+Arial-BoldMT"/>
              </a:rPr>
              <a:t>SELECT</a:t>
            </a:r>
            <a:r>
              <a:rPr sz="2000" b="1" dirty="0" err="1">
                <a:solidFill>
                  <a:srgbClr val="000000"/>
                </a:solidFill>
                <a:latin typeface="LDTVHW+SimSun"/>
                <a:cs typeface="LDTVHW+SimSun"/>
              </a:rPr>
              <a:t>语句</a:t>
            </a:r>
            <a:r>
              <a:rPr sz="2000" b="1" dirty="0">
                <a:solidFill>
                  <a:srgbClr val="000000"/>
                </a:solidFill>
                <a:latin typeface="LDTVHW+SimSun"/>
                <a:cs typeface="LDTVHW+SimSun"/>
              </a:rPr>
              <a:t>）</a:t>
            </a:r>
          </a:p>
        </p:txBody>
      </p:sp>
      <p:sp>
        <p:nvSpPr>
          <p:cNvPr id="32" name="object 8">
            <a:extLst>
              <a:ext uri="{FF2B5EF4-FFF2-40B4-BE49-F238E27FC236}">
                <a16:creationId xmlns:a16="http://schemas.microsoft.com/office/drawing/2014/main" id="{97C540A3-3CFD-4F84-9549-1A4618187037}"/>
              </a:ext>
            </a:extLst>
          </p:cNvPr>
          <p:cNvSpPr txBox="1"/>
          <p:nvPr/>
        </p:nvSpPr>
        <p:spPr>
          <a:xfrm>
            <a:off x="756602" y="3957698"/>
            <a:ext cx="634745" cy="1242904"/>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997"/>
              </a:lnSpc>
              <a:spcBef>
                <a:spcPts val="1000"/>
              </a:spcBef>
              <a:spcAft>
                <a:spcPct val="0"/>
              </a:spcAft>
            </a:pPr>
            <a:r>
              <a:rPr sz="2400" b="1" dirty="0">
                <a:solidFill>
                  <a:srgbClr val="000000"/>
                </a:solidFill>
                <a:latin typeface="LDTVHW+SimSun"/>
                <a:cs typeface="LDTVHW+SimSun"/>
              </a:rPr>
              <a:t>（</a:t>
            </a:r>
          </a:p>
          <a:p>
            <a:pPr marL="0" marR="0">
              <a:lnSpc>
                <a:spcPts val="4080"/>
              </a:lnSpc>
              <a:spcBef>
                <a:spcPts val="0"/>
              </a:spcBef>
              <a:spcAft>
                <a:spcPct val="0"/>
              </a:spcAft>
            </a:pPr>
            <a:r>
              <a:rPr sz="2000" b="1" dirty="0">
                <a:solidFill>
                  <a:srgbClr val="000000"/>
                </a:solidFill>
                <a:latin typeface="LDTVHW+SimSun"/>
                <a:cs typeface="LDTVHW+SimSun"/>
              </a:rPr>
              <a:t>（</a:t>
            </a:r>
          </a:p>
          <a:p>
            <a:pPr marL="0" marR="0">
              <a:lnSpc>
                <a:spcPts val="4079"/>
              </a:lnSpc>
              <a:spcBef>
                <a:spcPct val="0"/>
              </a:spcBef>
              <a:spcAft>
                <a:spcPct val="0"/>
              </a:spcAft>
            </a:pPr>
            <a:r>
              <a:rPr sz="2000" b="1" dirty="0">
                <a:solidFill>
                  <a:srgbClr val="000000"/>
                </a:solidFill>
                <a:latin typeface="LDTVHW+SimSun"/>
                <a:cs typeface="LDTVHW+SimSun"/>
              </a:rPr>
              <a:t>（</a:t>
            </a:r>
          </a:p>
        </p:txBody>
      </p:sp>
      <p:sp>
        <p:nvSpPr>
          <p:cNvPr id="33" name="object 9">
            <a:extLst>
              <a:ext uri="{FF2B5EF4-FFF2-40B4-BE49-F238E27FC236}">
                <a16:creationId xmlns:a16="http://schemas.microsoft.com/office/drawing/2014/main" id="{6C0697DC-F403-4927-BF28-D1950801488B}"/>
              </a:ext>
            </a:extLst>
          </p:cNvPr>
          <p:cNvSpPr txBox="1"/>
          <p:nvPr/>
        </p:nvSpPr>
        <p:spPr>
          <a:xfrm>
            <a:off x="1011110" y="3903188"/>
            <a:ext cx="4989185"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KFMROQ+Arial-BoldMT"/>
                <a:cs typeface="KFMROQ+Arial-BoldMT"/>
              </a:rPr>
              <a:t>4</a:t>
            </a:r>
            <a:r>
              <a:rPr sz="2000" b="1">
                <a:solidFill>
                  <a:srgbClr val="000000"/>
                </a:solidFill>
                <a:latin typeface="LDTVHW+SimSun"/>
                <a:cs typeface="LDTVHW+SimSun"/>
              </a:rPr>
              <a:t>）</a:t>
            </a:r>
            <a:r>
              <a:rPr sz="2000" b="1">
                <a:solidFill>
                  <a:srgbClr val="000000"/>
                </a:solidFill>
                <a:latin typeface="Times New Roman"/>
                <a:cs typeface="Times New Roman"/>
              </a:rPr>
              <a:t> </a:t>
            </a:r>
            <a:r>
              <a:rPr sz="2000" b="1">
                <a:solidFill>
                  <a:srgbClr val="000000"/>
                </a:solidFill>
                <a:latin typeface="KFMROQ+Arial-BoldMT"/>
                <a:cs typeface="KFMROQ+Arial-BoldMT"/>
              </a:rPr>
              <a:t>&lt;</a:t>
            </a:r>
            <a:r>
              <a:rPr sz="2000" b="1">
                <a:solidFill>
                  <a:srgbClr val="000000"/>
                </a:solidFill>
                <a:latin typeface="LDTVHW+SimSun"/>
                <a:cs typeface="LDTVHW+SimSun"/>
              </a:rPr>
              <a:t>属性列名</a:t>
            </a:r>
            <a:r>
              <a:rPr sz="2000" b="1">
                <a:solidFill>
                  <a:srgbClr val="000000"/>
                </a:solidFill>
                <a:latin typeface="KFMROQ+Arial-BoldMT"/>
                <a:cs typeface="KFMROQ+Arial-BoldMT"/>
              </a:rPr>
              <a:t>&gt; [NOT] LIKE &lt;</a:t>
            </a:r>
            <a:r>
              <a:rPr sz="2000" b="1">
                <a:solidFill>
                  <a:srgbClr val="000000"/>
                </a:solidFill>
                <a:latin typeface="LDTVHW+SimSun"/>
                <a:cs typeface="LDTVHW+SimSun"/>
              </a:rPr>
              <a:t>匹配串</a:t>
            </a:r>
            <a:r>
              <a:rPr sz="2000" b="1">
                <a:solidFill>
                  <a:srgbClr val="000000"/>
                </a:solidFill>
                <a:latin typeface="KFMROQ+Arial-BoldMT"/>
                <a:cs typeface="KFMROQ+Arial-BoldMT"/>
              </a:rPr>
              <a:t>&gt;</a:t>
            </a:r>
          </a:p>
        </p:txBody>
      </p:sp>
      <p:sp>
        <p:nvSpPr>
          <p:cNvPr id="34" name="object 10">
            <a:extLst>
              <a:ext uri="{FF2B5EF4-FFF2-40B4-BE49-F238E27FC236}">
                <a16:creationId xmlns:a16="http://schemas.microsoft.com/office/drawing/2014/main" id="{727AD2EB-81E0-481D-AE82-5E36F6CE58F4}"/>
              </a:ext>
            </a:extLst>
          </p:cNvPr>
          <p:cNvSpPr txBox="1"/>
          <p:nvPr/>
        </p:nvSpPr>
        <p:spPr>
          <a:xfrm>
            <a:off x="1011110" y="4421348"/>
            <a:ext cx="4238299"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KFMROQ+Arial-BoldMT"/>
                <a:cs typeface="KFMROQ+Arial-BoldMT"/>
              </a:rPr>
              <a:t>5</a:t>
            </a:r>
            <a:r>
              <a:rPr sz="2000" b="1" dirty="0">
                <a:solidFill>
                  <a:srgbClr val="000000"/>
                </a:solidFill>
                <a:latin typeface="LDTVHW+SimSun"/>
                <a:cs typeface="LDTVHW+SimSun"/>
              </a:rPr>
              <a:t>）</a:t>
            </a:r>
            <a:r>
              <a:rPr sz="2000" b="1" dirty="0">
                <a:solidFill>
                  <a:srgbClr val="000000"/>
                </a:solidFill>
                <a:latin typeface="Times New Roman"/>
                <a:cs typeface="Times New Roman"/>
              </a:rPr>
              <a:t> </a:t>
            </a:r>
            <a:r>
              <a:rPr sz="2000" b="1" dirty="0">
                <a:solidFill>
                  <a:srgbClr val="000000"/>
                </a:solidFill>
                <a:latin typeface="KFMROQ+Arial-BoldMT"/>
                <a:cs typeface="KFMROQ+Arial-BoldMT"/>
              </a:rPr>
              <a:t>&lt;</a:t>
            </a:r>
            <a:r>
              <a:rPr sz="2000" b="1" dirty="0" err="1">
                <a:solidFill>
                  <a:srgbClr val="000000"/>
                </a:solidFill>
                <a:latin typeface="LDTVHW+SimSun"/>
                <a:cs typeface="LDTVHW+SimSun"/>
              </a:rPr>
              <a:t>属性列名</a:t>
            </a:r>
            <a:r>
              <a:rPr sz="2000" b="1" dirty="0">
                <a:solidFill>
                  <a:srgbClr val="000000"/>
                </a:solidFill>
                <a:latin typeface="KFMROQ+Arial-BoldMT"/>
                <a:cs typeface="KFMROQ+Arial-BoldMT"/>
              </a:rPr>
              <a:t>&gt; IS [NOT] NULL</a:t>
            </a:r>
          </a:p>
        </p:txBody>
      </p:sp>
      <p:sp>
        <p:nvSpPr>
          <p:cNvPr id="35" name="object 11">
            <a:extLst>
              <a:ext uri="{FF2B5EF4-FFF2-40B4-BE49-F238E27FC236}">
                <a16:creationId xmlns:a16="http://schemas.microsoft.com/office/drawing/2014/main" id="{09C922D8-FBDF-4A18-BCB4-7A2AB9416098}"/>
              </a:ext>
            </a:extLst>
          </p:cNvPr>
          <p:cNvSpPr txBox="1"/>
          <p:nvPr/>
        </p:nvSpPr>
        <p:spPr>
          <a:xfrm>
            <a:off x="1011110" y="4939508"/>
            <a:ext cx="4714490" cy="282129"/>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KFMROQ+Arial-BoldMT"/>
                <a:cs typeface="KFMROQ+Arial-BoldMT"/>
              </a:rPr>
              <a:t>6</a:t>
            </a:r>
            <a:r>
              <a:rPr sz="2000" b="1">
                <a:solidFill>
                  <a:srgbClr val="000000"/>
                </a:solidFill>
                <a:latin typeface="LDTVHW+SimSun"/>
                <a:cs typeface="LDTVHW+SimSun"/>
              </a:rPr>
              <a:t>）</a:t>
            </a:r>
            <a:r>
              <a:rPr sz="2000" b="1">
                <a:solidFill>
                  <a:srgbClr val="000000"/>
                </a:solidFill>
                <a:latin typeface="KFMROQ+Arial-BoldMT"/>
                <a:cs typeface="KFMROQ+Arial-BoldMT"/>
              </a:rPr>
              <a:t>[NOT] EXISTS</a:t>
            </a:r>
            <a:r>
              <a:rPr sz="2000" b="1">
                <a:solidFill>
                  <a:srgbClr val="000000"/>
                </a:solidFill>
                <a:latin typeface="LDTVHW+SimSun"/>
                <a:cs typeface="LDTVHW+SimSun"/>
              </a:rPr>
              <a:t>（</a:t>
            </a:r>
            <a:r>
              <a:rPr sz="2000" b="1">
                <a:solidFill>
                  <a:srgbClr val="000000"/>
                </a:solidFill>
                <a:latin typeface="KFMROQ+Arial-BoldMT"/>
                <a:cs typeface="KFMROQ+Arial-BoldMT"/>
              </a:rPr>
              <a:t>SELECT</a:t>
            </a:r>
            <a:r>
              <a:rPr sz="2000" b="1">
                <a:solidFill>
                  <a:srgbClr val="000000"/>
                </a:solidFill>
                <a:latin typeface="LDTVHW+SimSun"/>
                <a:cs typeface="LDTVHW+SimSun"/>
              </a:rPr>
              <a:t>语句）</a:t>
            </a:r>
          </a:p>
        </p:txBody>
      </p:sp>
      <p:sp>
        <p:nvSpPr>
          <p:cNvPr id="36" name="双大括号 35">
            <a:extLst>
              <a:ext uri="{FF2B5EF4-FFF2-40B4-BE49-F238E27FC236}">
                <a16:creationId xmlns:a16="http://schemas.microsoft.com/office/drawing/2014/main" id="{94D34C61-C2CC-4CBB-B487-0CB1ABAFE37B}"/>
              </a:ext>
            </a:extLst>
          </p:cNvPr>
          <p:cNvSpPr/>
          <p:nvPr/>
        </p:nvSpPr>
        <p:spPr>
          <a:xfrm>
            <a:off x="3130259" y="1870771"/>
            <a:ext cx="3604944" cy="1268374"/>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350322227"/>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学生</a:t>
            </a:r>
            <a:r>
              <a:rPr lang="en-US" altLang="zh-CN" sz="3600" b="1" dirty="0">
                <a:solidFill>
                  <a:srgbClr val="000000"/>
                </a:solidFill>
                <a:latin typeface="华文细黑" charset="-122"/>
                <a:ea typeface="华文细黑" charset="-122"/>
              </a:rPr>
              <a:t>-</a:t>
            </a:r>
            <a:r>
              <a:rPr lang="zh-CN" altLang="en-US" sz="3600" b="1" dirty="0">
                <a:solidFill>
                  <a:srgbClr val="000000"/>
                </a:solidFill>
                <a:latin typeface="华文细黑" charset="-122"/>
                <a:ea typeface="华文细黑" charset="-122"/>
              </a:rPr>
              <a:t>课程 数据库</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示例数据库</a:t>
            </a:r>
            <a:endParaRPr lang="en-US" altLang="zh-CN" dirty="0">
              <a:ea typeface="STHeiti Light" charset="-122"/>
            </a:endParaRPr>
          </a:p>
          <a:p>
            <a:pPr>
              <a:lnSpc>
                <a:spcPct val="150000"/>
              </a:lnSpc>
              <a:buFont typeface="Wingdings" panose="05000000000000000000" pitchFamily="2" charset="2"/>
              <a:buChar char="p"/>
            </a:pPr>
            <a:r>
              <a:rPr lang="zh-CN" altLang="en-US" dirty="0">
                <a:ea typeface="STHeiti Light" charset="-122"/>
              </a:rPr>
              <a:t>学生</a:t>
            </a:r>
            <a:r>
              <a:rPr lang="en-US" altLang="zh-CN" dirty="0">
                <a:ea typeface="STHeiti Light" charset="-122"/>
              </a:rPr>
              <a:t>-</a:t>
            </a:r>
            <a:r>
              <a:rPr lang="zh-CN" altLang="en-US" dirty="0">
                <a:ea typeface="STHeiti Light" charset="-122"/>
              </a:rPr>
              <a:t>课程模式 </a:t>
            </a:r>
            <a:r>
              <a:rPr lang="en-US" altLang="zh-CN" dirty="0">
                <a:ea typeface="STHeiti Light" charset="-122"/>
              </a:rPr>
              <a:t>S-T :</a:t>
            </a:r>
          </a:p>
          <a:p>
            <a:pPr marL="457200" lvl="1" indent="0">
              <a:lnSpc>
                <a:spcPct val="150000"/>
              </a:lnSpc>
              <a:buNone/>
            </a:pPr>
            <a:r>
              <a:rPr lang="zh-CN" altLang="en-US" dirty="0">
                <a:ea typeface="STHeiti Light" charset="-122"/>
              </a:rPr>
              <a:t>学生表： </a:t>
            </a:r>
            <a:r>
              <a:rPr lang="en-US" altLang="zh-CN" dirty="0">
                <a:ea typeface="STHeiti Light" charset="-122"/>
              </a:rPr>
              <a:t>Student(</a:t>
            </a:r>
            <a:r>
              <a:rPr lang="en-US" altLang="zh-CN" dirty="0" err="1">
                <a:ea typeface="STHeiti Light" charset="-122"/>
              </a:rPr>
              <a:t>Sno,Sname,Ssex,Sage,Sdept</a:t>
            </a:r>
            <a:r>
              <a:rPr lang="en-US" altLang="zh-CN" dirty="0">
                <a:ea typeface="STHeiti Light" charset="-122"/>
              </a:rPr>
              <a:t>)</a:t>
            </a:r>
          </a:p>
          <a:p>
            <a:pPr marL="457200" lvl="1" indent="0">
              <a:lnSpc>
                <a:spcPct val="150000"/>
              </a:lnSpc>
              <a:buNone/>
            </a:pPr>
            <a:r>
              <a:rPr lang="zh-CN" altLang="en-US" dirty="0">
                <a:ea typeface="STHeiti Light" charset="-122"/>
              </a:rPr>
              <a:t>课程表： </a:t>
            </a:r>
            <a:r>
              <a:rPr lang="en-US" altLang="zh-CN" dirty="0">
                <a:ea typeface="STHeiti Light" charset="-122"/>
              </a:rPr>
              <a:t>Course(</a:t>
            </a:r>
            <a:r>
              <a:rPr lang="en-US" altLang="zh-CN" dirty="0" err="1">
                <a:ea typeface="STHeiti Light" charset="-122"/>
              </a:rPr>
              <a:t>Cno,Cname,Cpno,Ccredit</a:t>
            </a:r>
            <a:r>
              <a:rPr lang="en-US" altLang="zh-CN" dirty="0">
                <a:ea typeface="STHeiti Light" charset="-122"/>
              </a:rPr>
              <a:t>)</a:t>
            </a:r>
          </a:p>
          <a:p>
            <a:pPr marL="457200" lvl="1" indent="0">
              <a:lnSpc>
                <a:spcPct val="150000"/>
              </a:lnSpc>
              <a:buNone/>
            </a:pPr>
            <a:r>
              <a:rPr lang="zh-CN" altLang="en-US" dirty="0">
                <a:ea typeface="STHeiti Light" charset="-122"/>
              </a:rPr>
              <a:t>学生选课表： </a:t>
            </a:r>
            <a:r>
              <a:rPr lang="en-US" altLang="zh-CN" dirty="0">
                <a:ea typeface="STHeiti Light" charset="-122"/>
              </a:rPr>
              <a:t>SC(</a:t>
            </a:r>
            <a:r>
              <a:rPr lang="en-US" altLang="zh-CN" dirty="0" err="1">
                <a:ea typeface="STHeiti Light" charset="-122"/>
              </a:rPr>
              <a:t>Sno,Cno,Grade</a:t>
            </a:r>
            <a:r>
              <a:rPr lang="en-US" altLang="zh-CN" dirty="0">
                <a:ea typeface="STHeiti Light" charset="-122"/>
              </a:rPr>
              <a:t>)</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964861561"/>
      </p:ext>
    </p:extLst>
  </p:cSld>
  <p:clrMapOvr>
    <a:masterClrMapping/>
  </p:clrMapOvr>
  <p:transition>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433CA738-6B0B-4507-BAB7-DA497696D336}"/>
              </a:ext>
            </a:extLst>
          </p:cNvPr>
          <p:cNvSpPr>
            <a:spLocks noGrp="1" noChangeArrowheads="1"/>
          </p:cNvSpPr>
          <p:nvPr>
            <p:ph type="title"/>
          </p:nvPr>
        </p:nvSpPr>
        <p:spPr>
          <a:xfrm>
            <a:off x="438455" y="371475"/>
            <a:ext cx="8370581" cy="1325563"/>
          </a:xfrm>
        </p:spPr>
        <p:txBody>
          <a:bodyPr/>
          <a:lstStyle/>
          <a:p>
            <a:r>
              <a:rPr lang="en-US" altLang="zh-CN" sz="3200" b="1" dirty="0">
                <a:solidFill>
                  <a:srgbClr val="7030A0"/>
                </a:solidFill>
                <a:latin typeface="Arial" panose="020B0604020202020204" pitchFamily="34" charset="0"/>
              </a:rPr>
              <a:t>WHERE</a:t>
            </a:r>
            <a:r>
              <a:rPr lang="zh-CN" altLang="en-US" sz="3200" b="1" dirty="0">
                <a:solidFill>
                  <a:srgbClr val="7030A0"/>
                </a:solidFill>
                <a:latin typeface="Arial" panose="020B0604020202020204" pitchFamily="34" charset="0"/>
              </a:rPr>
              <a:t>子句的条件表达式的可选格式（续）</a:t>
            </a:r>
            <a:endParaRPr lang="zh-CN" altLang="en-US" sz="2800" b="1" dirty="0">
              <a:solidFill>
                <a:srgbClr val="000000"/>
              </a:solidFill>
              <a:latin typeface="华文细黑" charset="-122"/>
              <a:ea typeface="华文细黑" charset="-122"/>
            </a:endParaRPr>
          </a:p>
        </p:txBody>
      </p:sp>
      <p:sp>
        <p:nvSpPr>
          <p:cNvPr id="16" name="object 3">
            <a:extLst>
              <a:ext uri="{FF2B5EF4-FFF2-40B4-BE49-F238E27FC236}">
                <a16:creationId xmlns:a16="http://schemas.microsoft.com/office/drawing/2014/main" id="{57A5BA1F-982B-435E-BFE5-990866B052C5}"/>
              </a:ext>
            </a:extLst>
          </p:cNvPr>
          <p:cNvSpPr txBox="1"/>
          <p:nvPr/>
        </p:nvSpPr>
        <p:spPr>
          <a:xfrm>
            <a:off x="585152" y="1739846"/>
            <a:ext cx="634745" cy="634745"/>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1997"/>
              </a:lnSpc>
              <a:spcBef>
                <a:spcPct val="0"/>
              </a:spcBef>
              <a:spcAft>
                <a:spcPct val="0"/>
              </a:spcAft>
            </a:pPr>
            <a:r>
              <a:rPr sz="2000">
                <a:solidFill>
                  <a:srgbClr val="000000"/>
                </a:solidFill>
                <a:latin typeface="FGSSAW+SimSun"/>
                <a:cs typeface="FGSSAW+SimSun"/>
              </a:rPr>
              <a:t>（</a:t>
            </a:r>
          </a:p>
        </p:txBody>
      </p:sp>
      <p:sp>
        <p:nvSpPr>
          <p:cNvPr id="17" name="object 4">
            <a:extLst>
              <a:ext uri="{FF2B5EF4-FFF2-40B4-BE49-F238E27FC236}">
                <a16:creationId xmlns:a16="http://schemas.microsoft.com/office/drawing/2014/main" id="{218E44F5-D2FB-4C94-BBCB-445F92285521}"/>
              </a:ext>
            </a:extLst>
          </p:cNvPr>
          <p:cNvSpPr txBox="1"/>
          <p:nvPr/>
        </p:nvSpPr>
        <p:spPr>
          <a:xfrm>
            <a:off x="839660" y="1728199"/>
            <a:ext cx="775867" cy="66448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CSUBO+Arial-BoldMT"/>
                <a:cs typeface="BCSUBO+Arial-BoldMT"/>
              </a:rPr>
              <a:t>7</a:t>
            </a:r>
            <a:r>
              <a:rPr sz="2000">
                <a:solidFill>
                  <a:srgbClr val="000000"/>
                </a:solidFill>
                <a:latin typeface="FGSSAW+SimSun"/>
                <a:cs typeface="FGSSAW+SimSun"/>
              </a:rPr>
              <a:t>）</a:t>
            </a:r>
          </a:p>
        </p:txBody>
      </p:sp>
      <p:sp>
        <p:nvSpPr>
          <p:cNvPr id="18" name="object 5">
            <a:extLst>
              <a:ext uri="{FF2B5EF4-FFF2-40B4-BE49-F238E27FC236}">
                <a16:creationId xmlns:a16="http://schemas.microsoft.com/office/drawing/2014/main" id="{D91C0EFE-1B31-444B-A43C-047D591E7E67}"/>
              </a:ext>
            </a:extLst>
          </p:cNvPr>
          <p:cNvSpPr txBox="1"/>
          <p:nvPr/>
        </p:nvSpPr>
        <p:spPr>
          <a:xfrm>
            <a:off x="2516048" y="1728199"/>
            <a:ext cx="930741" cy="170080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CSUBO+Arial-BoldMT"/>
                <a:cs typeface="BCSUBO+Arial-BoldMT"/>
              </a:rPr>
              <a:t>AND</a:t>
            </a:r>
          </a:p>
          <a:p>
            <a:pPr marL="0" marR="0">
              <a:lnSpc>
                <a:spcPts val="8159"/>
              </a:lnSpc>
              <a:spcBef>
                <a:spcPct val="0"/>
              </a:spcBef>
              <a:spcAft>
                <a:spcPct val="0"/>
              </a:spcAft>
            </a:pPr>
            <a:r>
              <a:rPr sz="2000" b="1">
                <a:solidFill>
                  <a:srgbClr val="000000"/>
                </a:solidFill>
                <a:latin typeface="BCSUBO+Arial-BoldMT"/>
                <a:cs typeface="BCSUBO+Arial-BoldMT"/>
              </a:rPr>
              <a:t>OR</a:t>
            </a:r>
          </a:p>
        </p:txBody>
      </p:sp>
      <p:sp>
        <p:nvSpPr>
          <p:cNvPr id="20" name="object 6">
            <a:extLst>
              <a:ext uri="{FF2B5EF4-FFF2-40B4-BE49-F238E27FC236}">
                <a16:creationId xmlns:a16="http://schemas.microsoft.com/office/drawing/2014/main" id="{0C3208AB-BC1A-454A-B860-BE1C69D569FB}"/>
              </a:ext>
            </a:extLst>
          </p:cNvPr>
          <p:cNvSpPr txBox="1"/>
          <p:nvPr/>
        </p:nvSpPr>
        <p:spPr>
          <a:xfrm>
            <a:off x="5326456" y="1728199"/>
            <a:ext cx="962263" cy="170080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246" marR="0">
              <a:lnSpc>
                <a:spcPts val="2232"/>
              </a:lnSpc>
              <a:spcBef>
                <a:spcPct val="0"/>
              </a:spcBef>
              <a:spcAft>
                <a:spcPct val="0"/>
              </a:spcAft>
            </a:pPr>
            <a:r>
              <a:rPr sz="2000" b="1" dirty="0">
                <a:solidFill>
                  <a:srgbClr val="000000"/>
                </a:solidFill>
                <a:latin typeface="BCSUBO+Arial-BoldMT"/>
                <a:cs typeface="BCSUBO+Arial-BoldMT"/>
              </a:rPr>
              <a:t>AND</a:t>
            </a:r>
          </a:p>
          <a:p>
            <a:pPr marL="0" marR="0">
              <a:lnSpc>
                <a:spcPts val="8159"/>
              </a:lnSpc>
              <a:spcBef>
                <a:spcPct val="0"/>
              </a:spcBef>
              <a:spcAft>
                <a:spcPct val="0"/>
              </a:spcAft>
            </a:pPr>
            <a:r>
              <a:rPr sz="2000" b="1" dirty="0">
                <a:solidFill>
                  <a:srgbClr val="000000"/>
                </a:solidFill>
                <a:latin typeface="BCSUBO+Arial-BoldMT"/>
                <a:cs typeface="BCSUBO+Arial-BoldMT"/>
              </a:rPr>
              <a:t>OR</a:t>
            </a:r>
          </a:p>
        </p:txBody>
      </p:sp>
      <p:sp>
        <p:nvSpPr>
          <p:cNvPr id="21" name="object 7">
            <a:extLst>
              <a:ext uri="{FF2B5EF4-FFF2-40B4-BE49-F238E27FC236}">
                <a16:creationId xmlns:a16="http://schemas.microsoft.com/office/drawing/2014/main" id="{A68F8F46-A7F8-46FC-AE07-CF9CC6D57932}"/>
              </a:ext>
            </a:extLst>
          </p:cNvPr>
          <p:cNvSpPr txBox="1"/>
          <p:nvPr/>
        </p:nvSpPr>
        <p:spPr>
          <a:xfrm>
            <a:off x="585152" y="2246359"/>
            <a:ext cx="1951075" cy="66448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CSUBO+Arial-BoldMT"/>
                <a:cs typeface="BCSUBO+Arial-BoldMT"/>
              </a:rPr>
              <a:t>&lt;</a:t>
            </a:r>
            <a:r>
              <a:rPr sz="2000">
                <a:solidFill>
                  <a:srgbClr val="000000"/>
                </a:solidFill>
                <a:latin typeface="FGSSAW+SimSun"/>
                <a:cs typeface="FGSSAW+SimSun"/>
              </a:rPr>
              <a:t>条件表达式</a:t>
            </a:r>
            <a:r>
              <a:rPr sz="2000" b="1">
                <a:solidFill>
                  <a:srgbClr val="000000"/>
                </a:solidFill>
                <a:latin typeface="BCSUBO+Arial-BoldMT"/>
                <a:cs typeface="BCSUBO+Arial-BoldMT"/>
              </a:rPr>
              <a:t>&gt;</a:t>
            </a:r>
          </a:p>
        </p:txBody>
      </p:sp>
      <p:sp>
        <p:nvSpPr>
          <p:cNvPr id="22" name="object 8">
            <a:extLst>
              <a:ext uri="{FF2B5EF4-FFF2-40B4-BE49-F238E27FC236}">
                <a16:creationId xmlns:a16="http://schemas.microsoft.com/office/drawing/2014/main" id="{B727410F-FFF0-4BFC-9AD6-398602E97856}"/>
              </a:ext>
            </a:extLst>
          </p:cNvPr>
          <p:cNvSpPr txBox="1"/>
          <p:nvPr/>
        </p:nvSpPr>
        <p:spPr>
          <a:xfrm>
            <a:off x="3414066" y="2246359"/>
            <a:ext cx="1952229" cy="66448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a:solidFill>
                  <a:srgbClr val="000000"/>
                </a:solidFill>
                <a:latin typeface="BCSUBO+Arial-BoldMT"/>
                <a:cs typeface="BCSUBO+Arial-BoldMT"/>
              </a:rPr>
              <a:t>&lt;</a:t>
            </a:r>
            <a:r>
              <a:rPr sz="2000">
                <a:solidFill>
                  <a:srgbClr val="000000"/>
                </a:solidFill>
                <a:latin typeface="FGSSAW+SimSun"/>
                <a:cs typeface="FGSSAW+SimSun"/>
              </a:rPr>
              <a:t>条件表达式</a:t>
            </a:r>
            <a:r>
              <a:rPr sz="2000" b="1">
                <a:solidFill>
                  <a:srgbClr val="000000"/>
                </a:solidFill>
                <a:latin typeface="BCSUBO+Arial-BoldMT"/>
                <a:cs typeface="BCSUBO+Arial-BoldMT"/>
              </a:rPr>
              <a:t>&gt;</a:t>
            </a:r>
          </a:p>
        </p:txBody>
      </p:sp>
      <p:sp>
        <p:nvSpPr>
          <p:cNvPr id="23" name="object 9">
            <a:extLst>
              <a:ext uri="{FF2B5EF4-FFF2-40B4-BE49-F238E27FC236}">
                <a16:creationId xmlns:a16="http://schemas.microsoft.com/office/drawing/2014/main" id="{E464ACB8-436E-48E8-9D9E-DD96C85884BC}"/>
              </a:ext>
            </a:extLst>
          </p:cNvPr>
          <p:cNvSpPr txBox="1"/>
          <p:nvPr/>
        </p:nvSpPr>
        <p:spPr>
          <a:xfrm>
            <a:off x="6147691" y="2217783"/>
            <a:ext cx="2023395" cy="664481"/>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0" marR="0">
              <a:lnSpc>
                <a:spcPts val="2232"/>
              </a:lnSpc>
              <a:spcBef>
                <a:spcPct val="0"/>
              </a:spcBef>
              <a:spcAft>
                <a:spcPct val="0"/>
              </a:spcAft>
            </a:pPr>
            <a:r>
              <a:rPr sz="2000" b="1" dirty="0">
                <a:solidFill>
                  <a:srgbClr val="000000"/>
                </a:solidFill>
                <a:latin typeface="BCSUBO+Arial-BoldMT"/>
                <a:cs typeface="BCSUBO+Arial-BoldMT"/>
              </a:rPr>
              <a:t>&lt;</a:t>
            </a:r>
            <a:r>
              <a:rPr sz="2000" dirty="0" err="1">
                <a:solidFill>
                  <a:srgbClr val="000000"/>
                </a:solidFill>
                <a:latin typeface="FGSSAW+SimSun"/>
                <a:cs typeface="FGSSAW+SimSun"/>
              </a:rPr>
              <a:t>条件表达</a:t>
            </a:r>
            <a:r>
              <a:rPr sz="2000" b="1" dirty="0">
                <a:solidFill>
                  <a:srgbClr val="000000"/>
                </a:solidFill>
                <a:latin typeface="BCSUBO+Arial-BoldMT"/>
                <a:cs typeface="BCSUBO+Arial-BoldMT"/>
              </a:rPr>
              <a:t>&gt; …</a:t>
            </a:r>
          </a:p>
        </p:txBody>
      </p:sp>
      <p:sp>
        <p:nvSpPr>
          <p:cNvPr id="24" name="双大括号 23">
            <a:extLst>
              <a:ext uri="{FF2B5EF4-FFF2-40B4-BE49-F238E27FC236}">
                <a16:creationId xmlns:a16="http://schemas.microsoft.com/office/drawing/2014/main" id="{65605F1D-7CBE-4A21-B9D3-B37F02648753}"/>
              </a:ext>
            </a:extLst>
          </p:cNvPr>
          <p:cNvSpPr/>
          <p:nvPr/>
        </p:nvSpPr>
        <p:spPr>
          <a:xfrm>
            <a:off x="2202643" y="1740404"/>
            <a:ext cx="1072116" cy="1170436"/>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双大括号 24">
            <a:extLst>
              <a:ext uri="{FF2B5EF4-FFF2-40B4-BE49-F238E27FC236}">
                <a16:creationId xmlns:a16="http://schemas.microsoft.com/office/drawing/2014/main" id="{36F42430-2F3D-4880-A29E-1A2462772D59}"/>
              </a:ext>
            </a:extLst>
          </p:cNvPr>
          <p:cNvSpPr/>
          <p:nvPr/>
        </p:nvSpPr>
        <p:spPr>
          <a:xfrm>
            <a:off x="5032711" y="1774694"/>
            <a:ext cx="1072116" cy="1170436"/>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双括号 2">
            <a:extLst>
              <a:ext uri="{FF2B5EF4-FFF2-40B4-BE49-F238E27FC236}">
                <a16:creationId xmlns:a16="http://schemas.microsoft.com/office/drawing/2014/main" id="{209A322D-A416-4657-A9CC-7B037D35A5C0}"/>
              </a:ext>
            </a:extLst>
          </p:cNvPr>
          <p:cNvSpPr/>
          <p:nvPr/>
        </p:nvSpPr>
        <p:spPr>
          <a:xfrm>
            <a:off x="4957765" y="1691007"/>
            <a:ext cx="3071812" cy="1325563"/>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Tree>
    <p:extLst>
      <p:ext uri="{BB962C8B-B14F-4D97-AF65-F5344CB8AC3E}">
        <p14:creationId xmlns:p14="http://schemas.microsoft.com/office/powerpoint/2010/main" val="841148365"/>
      </p:ext>
    </p:extLst>
  </p:cSld>
  <p:clrMapOvr>
    <a:masterClrMapping/>
  </p:clrMapOvr>
  <p:transition>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3.4</a:t>
            </a:r>
            <a:r>
              <a:rPr lang="zh-CN" altLang="en-US" sz="4000" b="1" dirty="0">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3208905442"/>
      </p:ext>
    </p:extLst>
  </p:cSld>
  <p:clrMapOvr>
    <a:masterClrMapping/>
  </p:clrMapOvr>
  <p:transition>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solidFill>
                  <a:srgbClr val="00B050"/>
                </a:solidFill>
                <a:latin typeface="Arial" panose="020B0604020202020204" pitchFamily="34" charset="0"/>
                <a:ea typeface="黑体" panose="02010609060101010101" pitchFamily="49" charset="-122"/>
                <a:cs typeface="宋体e眠副浡渀."/>
              </a:rPr>
              <a:t>3.4.1 </a:t>
            </a:r>
            <a:r>
              <a:rPr lang="zh-CN" altLang="en-US" sz="3200" dirty="0">
                <a:solidFill>
                  <a:srgbClr val="00B050"/>
                </a:solidFill>
                <a:latin typeface="黑体" panose="02010609060101010101" pitchFamily="49" charset="-122"/>
                <a:ea typeface="宋体e眠副浡渀."/>
                <a:cs typeface="宋体e眠副浡渀."/>
              </a:rPr>
              <a:t>插入数据</a:t>
            </a:r>
            <a:endParaRPr lang="zh-CN" altLang="zh-CN" sz="3200" b="1" dirty="0">
              <a:solidFill>
                <a:srgbClr val="00B050"/>
              </a:solidFill>
              <a:latin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3.4.2 </a:t>
            </a:r>
            <a:r>
              <a:rPr lang="zh-CN" altLang="en-US" sz="3200" dirty="0">
                <a:solidFill>
                  <a:srgbClr val="000000"/>
                </a:solidFill>
                <a:latin typeface="黑体" panose="02010609060101010101" pitchFamily="49" charset="-122"/>
                <a:ea typeface="宋体e眠副浡渀."/>
                <a:cs typeface="宋体e眠副浡渀."/>
              </a:rPr>
              <a:t>修改数据</a:t>
            </a:r>
            <a:endParaRPr lang="en-US" altLang="zh-CN" sz="32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3.4.3 </a:t>
            </a:r>
            <a:r>
              <a:rPr lang="zh-CN" altLang="en-US" sz="3200" dirty="0">
                <a:solidFill>
                  <a:srgbClr val="000000"/>
                </a:solidFill>
                <a:latin typeface="黑体" panose="02010609060101010101" pitchFamily="49" charset="-122"/>
                <a:ea typeface="宋体e眠副浡渀."/>
                <a:cs typeface="宋体e眠副浡渀."/>
              </a:rPr>
              <a:t>删除数据</a:t>
            </a:r>
            <a:r>
              <a:rPr lang="zh-CN" altLang="zh-CN" sz="3200" b="1" dirty="0">
                <a:solidFill>
                  <a:srgbClr val="000000"/>
                </a:solidFill>
                <a:latin typeface="黑体" panose="02010609060101010101" pitchFamily="49" charset="-122"/>
                <a:ea typeface="Arial" panose="020B0604020202020204" pitchFamily="34" charset="0"/>
                <a:cs typeface="黑体" panose="02010609060101010101" pitchFamily="49" charset="-122"/>
              </a:rPr>
              <a:t> </a:t>
            </a:r>
            <a:endParaRPr lang="zh-CN" altLang="zh-CN" sz="32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046370347"/>
      </p:ext>
    </p:extLst>
  </p:cSld>
  <p:clrMapOvr>
    <a:masterClrMapping/>
  </p:clrMapOvr>
  <p:transition>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30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两种插入数据方式 </a:t>
            </a:r>
            <a:endParaRPr lang="en-US" altLang="zh-CN" b="1" dirty="0">
              <a:solidFill>
                <a:srgbClr val="000000"/>
              </a:solidFill>
              <a:latin typeface="宋体g猀...."/>
            </a:endParaRPr>
          </a:p>
          <a:p>
            <a:pPr marL="360000" marR="1030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插入元组 </a:t>
            </a:r>
            <a:endParaRPr lang="en-US" altLang="zh-CN" sz="2400" b="1" dirty="0">
              <a:solidFill>
                <a:srgbClr val="000000"/>
              </a:solidFill>
              <a:latin typeface="宋体g猀...."/>
            </a:endParaRPr>
          </a:p>
          <a:p>
            <a:pPr marL="360000" marR="1030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插入子查询结果 </a:t>
            </a:r>
            <a:endParaRPr lang="en-US" altLang="zh-CN" sz="2400" b="1" dirty="0">
              <a:solidFill>
                <a:srgbClr val="000000"/>
              </a:solidFill>
              <a:latin typeface="宋体g猀...."/>
            </a:endParaRPr>
          </a:p>
          <a:p>
            <a:pPr marL="720000" marR="70660" lvl="1" indent="0">
              <a:lnSpc>
                <a:spcPct val="150000"/>
              </a:lnSpc>
              <a:spcBef>
                <a:spcPts val="1000"/>
              </a:spcBef>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可以一次插入多个元组 </a:t>
            </a: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插入数据</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628966950"/>
      </p:ext>
    </p:extLst>
  </p:cSld>
  <p:clrMapOvr>
    <a:masterClrMapping/>
  </p:clrMapOvr>
  <p:transition>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1710" indent="0">
              <a:lnSpc>
                <a:spcPct val="150000"/>
              </a:lnSpc>
              <a:buNone/>
            </a:pPr>
            <a:r>
              <a:rPr lang="zh-CN" altLang="en-US" dirty="0">
                <a:solidFill>
                  <a:srgbClr val="000000"/>
                </a:solidFill>
                <a:latin typeface="Wingdings" panose="05000000000000000000" pitchFamily="2" charset="2"/>
              </a:rPr>
              <a:t></a:t>
            </a:r>
            <a:r>
              <a:rPr lang="zh-CN" altLang="en-US" b="1" dirty="0">
                <a:solidFill>
                  <a:srgbClr val="000000"/>
                </a:solidFill>
                <a:latin typeface="宋体g猀...."/>
              </a:rPr>
              <a:t>语句格式 </a:t>
            </a:r>
          </a:p>
          <a:p>
            <a:pPr marL="540000" marR="106840" indent="0">
              <a:lnSpc>
                <a:spcPct val="150000"/>
              </a:lnSpc>
              <a:buNone/>
            </a:pPr>
            <a:r>
              <a:rPr lang="en-US" altLang="zh-CN" b="1" dirty="0">
                <a:solidFill>
                  <a:srgbClr val="000000"/>
                </a:solidFill>
                <a:latin typeface="Arial" panose="020B0604020202020204" pitchFamily="34" charset="0"/>
              </a:rPr>
              <a:t>INSERT </a:t>
            </a:r>
          </a:p>
          <a:p>
            <a:pPr marL="540000" marR="34140" indent="0">
              <a:lnSpc>
                <a:spcPct val="150000"/>
              </a:lnSpc>
              <a:buNone/>
            </a:pPr>
            <a:r>
              <a:rPr lang="en-US" altLang="zh-CN" b="1" dirty="0">
                <a:solidFill>
                  <a:srgbClr val="000000"/>
                </a:solidFill>
                <a:latin typeface="Arial" panose="020B0604020202020204" pitchFamily="34" charset="0"/>
              </a:rPr>
              <a:t>INTO &lt;</a:t>
            </a:r>
            <a:r>
              <a:rPr lang="zh-CN" altLang="en-US" b="1" dirty="0">
                <a:solidFill>
                  <a:srgbClr val="000000"/>
                </a:solidFill>
                <a:latin typeface="宋体g猀...."/>
              </a:rPr>
              <a:t>表名</a:t>
            </a:r>
            <a:r>
              <a:rPr lang="en-US" altLang="zh-CN" b="1" dirty="0">
                <a:solidFill>
                  <a:srgbClr val="000000"/>
                </a:solidFill>
                <a:latin typeface="Arial" panose="020B0604020202020204" pitchFamily="34" charset="0"/>
              </a:rPr>
              <a:t>&gt; [(&lt;</a:t>
            </a:r>
            <a:r>
              <a:rPr lang="zh-CN" altLang="en-US" b="1" dirty="0">
                <a:solidFill>
                  <a:srgbClr val="000000"/>
                </a:solidFill>
                <a:latin typeface="宋体g猀...."/>
              </a:rPr>
              <a:t>属性列</a:t>
            </a:r>
            <a:r>
              <a:rPr lang="en-US" altLang="zh-CN" b="1" dirty="0">
                <a:solidFill>
                  <a:srgbClr val="000000"/>
                </a:solidFill>
                <a:latin typeface="Arial" panose="020B0604020202020204" pitchFamily="34" charset="0"/>
              </a:rPr>
              <a:t>1&gt;[,&lt;</a:t>
            </a:r>
            <a:r>
              <a:rPr lang="zh-CN" altLang="en-US" b="1" dirty="0">
                <a:solidFill>
                  <a:srgbClr val="000000"/>
                </a:solidFill>
                <a:latin typeface="宋体g猀...."/>
              </a:rPr>
              <a:t>属性列</a:t>
            </a:r>
            <a:r>
              <a:rPr lang="en-US" altLang="zh-CN" b="1" dirty="0">
                <a:solidFill>
                  <a:srgbClr val="000000"/>
                </a:solidFill>
                <a:latin typeface="Arial" panose="020B0604020202020204" pitchFamily="34" charset="0"/>
              </a:rPr>
              <a:t>2 &gt;…)] </a:t>
            </a:r>
            <a:endParaRPr lang="zh-CN" altLang="en-US" b="1" dirty="0">
              <a:solidFill>
                <a:srgbClr val="000000"/>
              </a:solidFill>
              <a:latin typeface="Arial" panose="020B0604020202020204" pitchFamily="34" charset="0"/>
            </a:endParaRPr>
          </a:p>
          <a:p>
            <a:pPr marL="540000" marR="51010" indent="0">
              <a:lnSpc>
                <a:spcPct val="150000"/>
              </a:lnSpc>
              <a:buNone/>
            </a:pPr>
            <a:r>
              <a:rPr lang="en-US" altLang="zh-CN" b="1" dirty="0">
                <a:solidFill>
                  <a:srgbClr val="000000"/>
                </a:solidFill>
                <a:latin typeface="Arial" panose="020B0604020202020204" pitchFamily="34" charset="0"/>
              </a:rPr>
              <a:t>VALUES (&lt;</a:t>
            </a:r>
            <a:r>
              <a:rPr lang="zh-CN" altLang="en-US" b="1" dirty="0">
                <a:solidFill>
                  <a:srgbClr val="000000"/>
                </a:solidFill>
                <a:latin typeface="宋体g猀...."/>
              </a:rPr>
              <a:t>常量</a:t>
            </a:r>
            <a:r>
              <a:rPr lang="en-US" altLang="zh-CN" b="1" dirty="0">
                <a:solidFill>
                  <a:srgbClr val="000000"/>
                </a:solidFill>
                <a:latin typeface="Arial" panose="020B0604020202020204" pitchFamily="34" charset="0"/>
              </a:rPr>
              <a:t>1&gt; [,&lt;</a:t>
            </a:r>
            <a:r>
              <a:rPr lang="zh-CN" altLang="en-US" b="1" dirty="0">
                <a:solidFill>
                  <a:srgbClr val="000000"/>
                </a:solidFill>
                <a:latin typeface="宋体g猀...."/>
              </a:rPr>
              <a:t>常量</a:t>
            </a:r>
            <a:r>
              <a:rPr lang="en-US" altLang="zh-CN" b="1" dirty="0">
                <a:solidFill>
                  <a:srgbClr val="000000"/>
                </a:solidFill>
                <a:latin typeface="Arial" panose="020B0604020202020204" pitchFamily="34" charset="0"/>
              </a:rPr>
              <a:t>2&gt;]… ); </a:t>
            </a:r>
            <a:endParaRPr lang="zh-CN" altLang="en-US" b="1" dirty="0">
              <a:solidFill>
                <a:srgbClr val="000000"/>
              </a:solidFill>
              <a:latin typeface="Arial" panose="020B0604020202020204" pitchFamily="34" charset="0"/>
            </a:endParaRPr>
          </a:p>
          <a:p>
            <a:pPr marL="0" marR="70190" lvl="1" indent="0">
              <a:lnSpc>
                <a:spcPct val="150000"/>
              </a:lnSpc>
              <a:spcBef>
                <a:spcPts val="1000"/>
              </a:spcBef>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功能 </a:t>
            </a:r>
            <a:endParaRPr lang="en-US" altLang="zh-CN" sz="2800" b="1" dirty="0">
              <a:solidFill>
                <a:srgbClr val="000000"/>
              </a:solidFill>
              <a:latin typeface="宋体g猀...."/>
            </a:endParaRPr>
          </a:p>
          <a:p>
            <a:pPr marL="540000" marR="70190" lvl="1" indent="0">
              <a:lnSpc>
                <a:spcPct val="150000"/>
              </a:lnSpc>
              <a:spcBef>
                <a:spcPts val="1000"/>
              </a:spcBef>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将新元组插入指定表中 </a:t>
            </a: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7030A0"/>
                </a:solidFill>
                <a:latin typeface="Arial" panose="020B0604020202020204" pitchFamily="34" charset="0"/>
                <a:ea typeface="+mn-ea"/>
                <a:cs typeface="+mn-cs"/>
              </a:rPr>
              <a:t>1. </a:t>
            </a:r>
            <a:r>
              <a:rPr lang="en-US" altLang="zh-CN" sz="2800" b="1" dirty="0">
                <a:solidFill>
                  <a:srgbClr val="6E2E9F"/>
                </a:solidFill>
                <a:ea typeface="宋体e眠副浡渀."/>
                <a:cs typeface="宋体e眠副浡渀."/>
              </a:rPr>
              <a:t> </a:t>
            </a:r>
            <a:r>
              <a:rPr lang="zh-CN" altLang="en-US" sz="2800" b="1" dirty="0">
                <a:solidFill>
                  <a:srgbClr val="6E2E9F"/>
                </a:solidFill>
                <a:ea typeface="宋体e眠副浡渀."/>
                <a:cs typeface="宋体e眠副浡渀."/>
              </a:rPr>
              <a:t>插入元组</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520982030"/>
      </p:ext>
    </p:extLst>
  </p:cSld>
  <p:clrMapOvr>
    <a:masterClrMapping/>
  </p:clrMapOvr>
  <p:transition>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R="54640">
              <a:buFont typeface="Wingdings" panose="05000000000000000000" pitchFamily="2" charset="2"/>
              <a:buChar char="v"/>
            </a:pPr>
            <a:r>
              <a:rPr lang="en-US" altLang="zh-CN" sz="3200" b="1" dirty="0">
                <a:solidFill>
                  <a:srgbClr val="000000"/>
                </a:solidFill>
                <a:latin typeface="Arial" panose="020B0604020202020204" pitchFamily="34" charset="0"/>
              </a:rPr>
              <a:t>INTO</a:t>
            </a:r>
            <a:r>
              <a:rPr lang="zh-CN" altLang="en-US" sz="3200" b="1" dirty="0">
                <a:solidFill>
                  <a:srgbClr val="000000"/>
                </a:solidFill>
                <a:latin typeface="宋体g猀...."/>
              </a:rPr>
              <a:t>子句 </a:t>
            </a:r>
            <a:endParaRPr lang="en-US" altLang="zh-CN" sz="3200" b="1" dirty="0">
              <a:solidFill>
                <a:srgbClr val="000000"/>
              </a:solidFill>
              <a:latin typeface="宋体g猀...."/>
            </a:endParaRPr>
          </a:p>
          <a:p>
            <a:pPr marL="360000" marR="546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指定要插入数据的表名及属性列 </a:t>
            </a:r>
          </a:p>
          <a:p>
            <a:pPr marL="360000" marR="353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属性列的顺序可与表定义中的顺序不一致 </a:t>
            </a:r>
          </a:p>
          <a:p>
            <a:pPr marL="360000" marR="77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没有指定属性列：表示要插入的是一条完整的元组，且属    性列属性与表定义中的顺序一致 </a:t>
            </a:r>
            <a:endParaRPr lang="zh-CN" altLang="en-US" sz="2400" b="1" dirty="0">
              <a:solidFill>
                <a:srgbClr val="000000"/>
              </a:solidFill>
              <a:latin typeface="Wingdings" panose="05000000000000000000" pitchFamily="2" charset="2"/>
            </a:endParaRPr>
          </a:p>
          <a:p>
            <a:pPr marL="360000" marR="125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指定部分属性列：插入的元组在其余属性列上取空值 </a:t>
            </a: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插入元组（续）</a:t>
            </a:r>
            <a:endParaRPr lang="zh-CN" altLang="en-US" sz="2800" b="1" dirty="0">
              <a:solidFill>
                <a:srgbClr val="000000"/>
              </a:solidFill>
              <a:latin typeface="华文细黑" charset="-122"/>
              <a:ea typeface="华文细黑" charset="-122"/>
            </a:endParaRPr>
          </a:p>
        </p:txBody>
      </p:sp>
      <p:sp>
        <p:nvSpPr>
          <p:cNvPr id="11"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761250573"/>
      </p:ext>
    </p:extLst>
  </p:cSld>
  <p:clrMapOvr>
    <a:masterClrMapping/>
  </p:clrMapOvr>
  <p:transition>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532731"/>
            <a:ext cx="8617464" cy="5118894"/>
          </a:xfrm>
        </p:spPr>
        <p:txBody>
          <a:bodyPr/>
          <a:lstStyle/>
          <a:p>
            <a:pPr marL="0" marR="98290" lvl="1" indent="0">
              <a:lnSpc>
                <a:spcPct val="150000"/>
              </a:lnSpc>
              <a:spcBef>
                <a:spcPts val="1000"/>
              </a:spcBef>
              <a:buNone/>
            </a:pPr>
            <a:r>
              <a:rPr lang="en-US" altLang="zh-CN" sz="2800" dirty="0">
                <a:solidFill>
                  <a:srgbClr val="000000"/>
                </a:solidFill>
                <a:latin typeface="Wingdings" panose="05000000000000000000" pitchFamily="2" charset="2"/>
              </a:rPr>
              <a:t></a:t>
            </a:r>
            <a:r>
              <a:rPr lang="en-US" altLang="zh-CN" sz="2800" b="1" dirty="0">
                <a:solidFill>
                  <a:srgbClr val="000000"/>
                </a:solidFill>
                <a:latin typeface="Arial" panose="020B0604020202020204" pitchFamily="34" charset="0"/>
              </a:rPr>
              <a:t>VALUES</a:t>
            </a:r>
            <a:r>
              <a:rPr lang="zh-CN" altLang="en-US" sz="2800" b="1" dirty="0">
                <a:solidFill>
                  <a:srgbClr val="000000"/>
                </a:solidFill>
                <a:latin typeface="宋体g猀圉..."/>
              </a:rPr>
              <a:t>子句 </a:t>
            </a:r>
            <a:endParaRPr lang="en-US" altLang="zh-CN" sz="2800" b="1" dirty="0">
              <a:solidFill>
                <a:srgbClr val="000000"/>
              </a:solidFill>
              <a:latin typeface="宋体g猀圉..."/>
            </a:endParaRPr>
          </a:p>
          <a:p>
            <a:pPr marL="720000" marR="98290" lvl="1" indent="-342900">
              <a:lnSpc>
                <a:spcPct val="150000"/>
              </a:lnSpc>
              <a:spcBef>
                <a:spcPts val="1000"/>
              </a:spcBef>
              <a:buFont typeface="Wingdings" panose="05000000000000000000" pitchFamily="2" charset="2"/>
              <a:buChar char="n"/>
            </a:pPr>
            <a:r>
              <a:rPr lang="zh-CN" altLang="en-US" b="1" dirty="0">
                <a:solidFill>
                  <a:srgbClr val="000000"/>
                </a:solidFill>
                <a:latin typeface="宋体g猀圉..."/>
              </a:rPr>
              <a:t>提供的值必须与</a:t>
            </a:r>
            <a:r>
              <a:rPr lang="en-US" altLang="zh-CN" b="1" dirty="0">
                <a:solidFill>
                  <a:srgbClr val="000000"/>
                </a:solidFill>
                <a:latin typeface="Arial" panose="020B0604020202020204" pitchFamily="34" charset="0"/>
              </a:rPr>
              <a:t>INTO</a:t>
            </a:r>
            <a:r>
              <a:rPr lang="zh-CN" altLang="en-US" b="1" dirty="0">
                <a:solidFill>
                  <a:srgbClr val="000000"/>
                </a:solidFill>
                <a:latin typeface="宋体g猀圉..."/>
              </a:rPr>
              <a:t>子句匹配 </a:t>
            </a:r>
            <a:endParaRPr lang="en-US" altLang="zh-CN" b="1" dirty="0">
              <a:solidFill>
                <a:srgbClr val="000000"/>
              </a:solidFill>
              <a:latin typeface="宋体g猀圉..."/>
            </a:endParaRPr>
          </a:p>
          <a:p>
            <a:pPr marL="1080000" marR="98290" lvl="1" indent="0">
              <a:lnSpc>
                <a:spcPct val="150000"/>
              </a:lnSpc>
              <a:spcBef>
                <a:spcPts val="1000"/>
              </a:spcBef>
              <a:buNone/>
            </a:pPr>
            <a:r>
              <a:rPr lang="zh-CN" altLang="en-US" sz="1900" b="1" dirty="0">
                <a:solidFill>
                  <a:srgbClr val="000000"/>
                </a:solidFill>
                <a:latin typeface="Wingdings" panose="05000000000000000000" pitchFamily="2" charset="2"/>
              </a:rPr>
              <a:t></a:t>
            </a:r>
            <a:r>
              <a:rPr lang="zh-CN" altLang="en-US" sz="2200" b="1" dirty="0">
                <a:solidFill>
                  <a:srgbClr val="000000"/>
                </a:solidFill>
                <a:latin typeface="宋体g猀圉..."/>
              </a:rPr>
              <a:t>值的个数 </a:t>
            </a:r>
          </a:p>
          <a:p>
            <a:pPr marL="1080000" marR="99510" lvl="1" indent="0">
              <a:lnSpc>
                <a:spcPct val="150000"/>
              </a:lnSpc>
              <a:spcBef>
                <a:spcPts val="1000"/>
              </a:spcBef>
              <a:buNone/>
            </a:pPr>
            <a:r>
              <a:rPr lang="zh-CN" altLang="en-US" sz="2000" b="1" dirty="0">
                <a:solidFill>
                  <a:srgbClr val="000000"/>
                </a:solidFill>
                <a:latin typeface="Wingdings" panose="05000000000000000000" pitchFamily="2" charset="2"/>
              </a:rPr>
              <a:t></a:t>
            </a:r>
            <a:r>
              <a:rPr lang="zh-CN" altLang="en-US" b="1" dirty="0">
                <a:solidFill>
                  <a:srgbClr val="000000"/>
                </a:solidFill>
                <a:latin typeface="宋体g猀圉..."/>
              </a:rPr>
              <a:t>值的类型 </a:t>
            </a: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插入元组（续）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089653714"/>
      </p:ext>
    </p:extLst>
  </p:cSld>
  <p:clrMapOvr>
    <a:masterClrMapping/>
  </p:clrMapOvr>
  <p:transition>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604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3.69]</a:t>
            </a:r>
            <a:r>
              <a:rPr lang="zh-CN" altLang="en-US" b="1" dirty="0">
                <a:solidFill>
                  <a:srgbClr val="000000"/>
                </a:solidFill>
                <a:latin typeface="宋体" panose="02010600030101010101" pitchFamily="2" charset="-122"/>
              </a:rPr>
              <a:t>将一个新学生元组（学号：</a:t>
            </a:r>
            <a:r>
              <a:rPr lang="en-US" altLang="zh-CN" b="1" dirty="0">
                <a:solidFill>
                  <a:srgbClr val="000000"/>
                </a:solidFill>
                <a:latin typeface="Arial" panose="020B0604020202020204" pitchFamily="34" charset="0"/>
              </a:rPr>
              <a:t>201215128;</a:t>
            </a:r>
            <a:r>
              <a:rPr lang="zh-CN" altLang="en-US" b="1" dirty="0">
                <a:solidFill>
                  <a:srgbClr val="000000"/>
                </a:solidFill>
                <a:latin typeface="宋体" panose="02010600030101010101" pitchFamily="2" charset="-122"/>
              </a:rPr>
              <a:t>姓名：陈冬</a:t>
            </a: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性别：男</a:t>
            </a: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所在系：</a:t>
            </a:r>
            <a:r>
              <a:rPr lang="en-US" altLang="zh-CN" b="1" dirty="0">
                <a:solidFill>
                  <a:srgbClr val="000000"/>
                </a:solidFill>
                <a:latin typeface="Arial" panose="020B0604020202020204" pitchFamily="34" charset="0"/>
              </a:rPr>
              <a:t>IS;</a:t>
            </a:r>
            <a:r>
              <a:rPr lang="zh-CN" altLang="en-US" b="1" dirty="0">
                <a:solidFill>
                  <a:srgbClr val="000000"/>
                </a:solidFill>
                <a:latin typeface="宋体" panose="02010600030101010101" pitchFamily="2" charset="-122"/>
              </a:rPr>
              <a:t>年龄：</a:t>
            </a:r>
            <a:r>
              <a:rPr lang="en-US" altLang="zh-CN" b="1" dirty="0">
                <a:solidFill>
                  <a:srgbClr val="000000"/>
                </a:solidFill>
                <a:latin typeface="Arial" panose="020B0604020202020204" pitchFamily="34" charset="0"/>
              </a:rPr>
              <a:t>18</a:t>
            </a:r>
            <a:r>
              <a:rPr lang="zh-CN" altLang="en-US" b="1" dirty="0">
                <a:solidFill>
                  <a:srgbClr val="000000"/>
                </a:solidFill>
                <a:latin typeface="宋体" panose="02010600030101010101" pitchFamily="2" charset="-122"/>
              </a:rPr>
              <a:t>岁）插入到</a:t>
            </a:r>
            <a:r>
              <a:rPr lang="en-US" altLang="zh-CN" b="1" dirty="0">
                <a:solidFill>
                  <a:srgbClr val="000000"/>
                </a:solidFill>
                <a:latin typeface="Arial" panose="020B0604020202020204" pitchFamily="34" charset="0"/>
              </a:rPr>
              <a:t>Student</a:t>
            </a:r>
            <a:r>
              <a:rPr lang="zh-CN" altLang="en-US" b="1" dirty="0">
                <a:solidFill>
                  <a:srgbClr val="000000"/>
                </a:solidFill>
                <a:latin typeface="宋体" panose="02010600030101010101" pitchFamily="2" charset="-122"/>
              </a:rPr>
              <a:t>表中。</a:t>
            </a:r>
            <a:endParaRPr lang="en-US" altLang="zh-CN" b="1" dirty="0">
              <a:solidFill>
                <a:srgbClr val="000000"/>
              </a:solidFill>
              <a:latin typeface="宋体" panose="02010600030101010101" pitchFamily="2" charset="-122"/>
            </a:endParaRPr>
          </a:p>
          <a:p>
            <a:pPr marL="0" marR="6040" indent="0">
              <a:buNone/>
            </a:pP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720000" marR="26140" indent="0">
              <a:buNone/>
            </a:pPr>
            <a:r>
              <a:rPr lang="en-US" altLang="zh-CN" b="1" dirty="0">
                <a:solidFill>
                  <a:srgbClr val="000000"/>
                </a:solidFill>
                <a:latin typeface="Arial" panose="020B0604020202020204" pitchFamily="34" charset="0"/>
              </a:rPr>
              <a:t>INSERT </a:t>
            </a:r>
          </a:p>
          <a:p>
            <a:pPr marL="720000" marR="40210" indent="0">
              <a:buNone/>
            </a:pPr>
            <a:r>
              <a:rPr lang="en-US" altLang="zh-CN" b="1" dirty="0">
                <a:solidFill>
                  <a:srgbClr val="000000"/>
                </a:solidFill>
                <a:latin typeface="Arial" panose="020B0604020202020204" pitchFamily="34" charset="0"/>
              </a:rPr>
              <a:t>INTO Student (</a:t>
            </a:r>
            <a:r>
              <a:rPr lang="en-US" altLang="zh-CN" b="1" dirty="0" err="1">
                <a:solidFill>
                  <a:srgbClr val="000000"/>
                </a:solidFill>
                <a:latin typeface="Arial" panose="020B0604020202020204" pitchFamily="34" charset="0"/>
              </a:rPr>
              <a:t>Sno,Sname,Ssex,Sdept,Sage</a:t>
            </a:r>
            <a:r>
              <a:rPr lang="en-US" altLang="zh-CN" b="1" dirty="0">
                <a:solidFill>
                  <a:srgbClr val="000000"/>
                </a:solidFill>
                <a:latin typeface="Arial" panose="020B0604020202020204" pitchFamily="34" charset="0"/>
              </a:rPr>
              <a:t>) </a:t>
            </a:r>
          </a:p>
          <a:p>
            <a:pPr marL="720000" indent="0">
              <a:buNone/>
            </a:pPr>
            <a:r>
              <a:rPr lang="en-US" altLang="zh-CN" b="1" dirty="0">
                <a:solidFill>
                  <a:srgbClr val="000000"/>
                </a:solidFill>
                <a:latin typeface="Arial" panose="020B0604020202020204" pitchFamily="34" charset="0"/>
              </a:rPr>
              <a:t>VALUES ('201215128','</a:t>
            </a:r>
            <a:r>
              <a:rPr lang="zh-CN" altLang="en-US" dirty="0">
                <a:solidFill>
                  <a:srgbClr val="000000"/>
                </a:solidFill>
                <a:latin typeface="宋体" panose="02010600030101010101" pitchFamily="2" charset="-122"/>
              </a:rPr>
              <a:t>陈冬</a:t>
            </a:r>
            <a:r>
              <a:rPr lang="en-US" altLang="zh-CN" b="1" dirty="0">
                <a:solidFill>
                  <a:srgbClr val="000000"/>
                </a:solidFill>
                <a:latin typeface="Arial" panose="020B0604020202020204" pitchFamily="34" charset="0"/>
              </a:rPr>
              <a:t>','</a:t>
            </a:r>
            <a:r>
              <a:rPr lang="zh-CN" altLang="en-US" dirty="0">
                <a:solidFill>
                  <a:srgbClr val="000000"/>
                </a:solidFill>
                <a:latin typeface="宋体" panose="02010600030101010101" pitchFamily="2" charset="-122"/>
              </a:rPr>
              <a:t>男</a:t>
            </a:r>
            <a:r>
              <a:rPr lang="en-US" altLang="zh-CN" b="1" dirty="0">
                <a:solidFill>
                  <a:srgbClr val="000000"/>
                </a:solidFill>
                <a:latin typeface="Arial" panose="020B0604020202020204" pitchFamily="34" charset="0"/>
              </a:rPr>
              <a:t>','IS',18); </a:t>
            </a:r>
            <a:endParaRPr lang="en-US" altLang="zh-CN" dirty="0">
              <a:solidFill>
                <a:srgbClr val="000000"/>
              </a:solidFill>
              <a:latin typeface="Arial" panose="020B0604020202020204" pitchFamily="34" charset="0"/>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插入元组（续）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003886059"/>
      </p:ext>
    </p:extLst>
  </p:cSld>
  <p:clrMapOvr>
    <a:masterClrMapping/>
  </p:clrMapOvr>
  <p:transition>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2694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3.71] </a:t>
            </a:r>
            <a:r>
              <a:rPr lang="zh-CN" altLang="en-US" b="1" dirty="0">
                <a:solidFill>
                  <a:srgbClr val="000000"/>
                </a:solidFill>
                <a:latin typeface="宋体" panose="02010600030101010101" pitchFamily="2" charset="-122"/>
              </a:rPr>
              <a:t>插入一条选课记录（ </a:t>
            </a:r>
            <a:r>
              <a:rPr lang="en-US" altLang="zh-CN" b="1" dirty="0">
                <a:solidFill>
                  <a:srgbClr val="000000"/>
                </a:solidFill>
                <a:latin typeface="Arial" panose="020B0604020202020204" pitchFamily="34" charset="0"/>
              </a:rPr>
              <a:t>'200215128','1 '</a:t>
            </a: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0" marR="66140" indent="0">
              <a:buNone/>
            </a:pPr>
            <a:r>
              <a:rPr lang="en-US" altLang="zh-CN" b="1" dirty="0">
                <a:solidFill>
                  <a:srgbClr val="000000"/>
                </a:solidFill>
                <a:latin typeface="Arial" panose="020B0604020202020204" pitchFamily="34" charset="0"/>
              </a:rPr>
              <a:t>     INSERT INTO SC(</a:t>
            </a:r>
            <a:r>
              <a:rPr lang="en-US" altLang="zh-CN" b="1" dirty="0" err="1">
                <a:solidFill>
                  <a:srgbClr val="000000"/>
                </a:solidFill>
                <a:latin typeface="Arial" panose="020B0604020202020204" pitchFamily="34" charset="0"/>
              </a:rPr>
              <a:t>Sno,Cno</a:t>
            </a:r>
            <a:r>
              <a:rPr lang="en-US" altLang="zh-CN" b="1" dirty="0">
                <a:solidFill>
                  <a:srgbClr val="000000"/>
                </a:solidFill>
                <a:latin typeface="Arial" panose="020B0604020202020204" pitchFamily="34" charset="0"/>
              </a:rPr>
              <a:t>) </a:t>
            </a:r>
          </a:p>
          <a:p>
            <a:pPr marL="0" marR="62510" indent="0">
              <a:buNone/>
            </a:pPr>
            <a:r>
              <a:rPr lang="en-US" altLang="zh-CN" b="1" dirty="0">
                <a:solidFill>
                  <a:srgbClr val="000000"/>
                </a:solidFill>
                <a:latin typeface="Arial" panose="020B0604020202020204" pitchFamily="34" charset="0"/>
              </a:rPr>
              <a:t>        VALUES ('201215128 ',' 1 '); </a:t>
            </a:r>
          </a:p>
          <a:p>
            <a:pPr marL="360000" marR="10040" indent="0">
              <a:buNone/>
            </a:pPr>
            <a:r>
              <a:rPr lang="zh-CN" altLang="en-US" b="1" dirty="0">
                <a:solidFill>
                  <a:srgbClr val="000000"/>
                </a:solidFill>
                <a:latin typeface="宋体" panose="02010600030101010101" pitchFamily="2" charset="-122"/>
              </a:rPr>
              <a:t>关系数据库管理系统将在新插入记录的</a:t>
            </a:r>
            <a:r>
              <a:rPr lang="en-US" altLang="zh-CN" b="1" dirty="0">
                <a:solidFill>
                  <a:srgbClr val="000000"/>
                </a:solidFill>
                <a:latin typeface="Arial" panose="020B0604020202020204" pitchFamily="34" charset="0"/>
              </a:rPr>
              <a:t>Grade</a:t>
            </a:r>
            <a:r>
              <a:rPr lang="zh-CN" altLang="en-US" b="1" dirty="0">
                <a:solidFill>
                  <a:srgbClr val="000000"/>
                </a:solidFill>
                <a:latin typeface="宋体" panose="02010600030101010101" pitchFamily="2" charset="-122"/>
              </a:rPr>
              <a:t>列上自动地</a:t>
            </a:r>
            <a:r>
              <a:rPr lang="zh-CN" altLang="en-US" b="1" dirty="0">
                <a:solidFill>
                  <a:srgbClr val="000000"/>
                </a:solidFill>
                <a:latin typeface="Arial" panose="020B0604020202020204" pitchFamily="34" charset="0"/>
              </a:rPr>
              <a:t>赋空值。 </a:t>
            </a:r>
          </a:p>
          <a:p>
            <a:pPr marL="0" marR="115590" indent="0">
              <a:buNone/>
            </a:pPr>
            <a:r>
              <a:rPr lang="zh-CN" altLang="en-US" b="1" dirty="0">
                <a:solidFill>
                  <a:srgbClr val="000000"/>
                </a:solidFill>
                <a:latin typeface="Arial" panose="020B0604020202020204" pitchFamily="34" charset="0"/>
              </a:rPr>
              <a:t>    或者： </a:t>
            </a:r>
          </a:p>
          <a:p>
            <a:pPr marL="0" marR="89040" indent="0">
              <a:buNone/>
            </a:pPr>
            <a:r>
              <a:rPr lang="en-US" altLang="zh-CN" b="1" dirty="0">
                <a:solidFill>
                  <a:srgbClr val="000000"/>
                </a:solidFill>
                <a:latin typeface="Arial" panose="020B0604020202020204" pitchFamily="34" charset="0"/>
              </a:rPr>
              <a:t>       INSERT INTO SC </a:t>
            </a:r>
          </a:p>
          <a:p>
            <a:pPr marL="0" marR="48390" indent="0">
              <a:buNone/>
            </a:pPr>
            <a:r>
              <a:rPr lang="en-US" altLang="zh-CN" b="1" dirty="0">
                <a:solidFill>
                  <a:srgbClr val="000000"/>
                </a:solidFill>
                <a:latin typeface="Arial" panose="020B0604020202020204" pitchFamily="34" charset="0"/>
              </a:rPr>
              <a:t>           VALUES (' 201215128 ',' 1 ',NULL); </a:t>
            </a: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插入元组（续）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68057522"/>
      </p:ext>
    </p:extLst>
  </p:cSld>
  <p:clrMapOvr>
    <a:masterClrMapping/>
  </p:clrMapOvr>
  <p:transition>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2324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3.70]</a:t>
            </a:r>
            <a:r>
              <a:rPr lang="zh-CN" altLang="en-US" b="1" dirty="0">
                <a:solidFill>
                  <a:srgbClr val="000000"/>
                </a:solidFill>
                <a:latin typeface="宋体" panose="02010600030101010101" pitchFamily="2" charset="-122"/>
              </a:rPr>
              <a:t>将学生张成民的信息插入到</a:t>
            </a:r>
            <a:r>
              <a:rPr lang="en-US" altLang="zh-CN" b="1" dirty="0">
                <a:solidFill>
                  <a:srgbClr val="000000"/>
                </a:solidFill>
                <a:latin typeface="Arial" panose="020B0604020202020204" pitchFamily="34" charset="0"/>
              </a:rPr>
              <a:t>Student</a:t>
            </a:r>
            <a:r>
              <a:rPr lang="zh-CN" altLang="en-US" b="1" dirty="0">
                <a:solidFill>
                  <a:srgbClr val="000000"/>
                </a:solidFill>
                <a:latin typeface="宋体" panose="02010600030101010101" pitchFamily="2" charset="-122"/>
              </a:rPr>
              <a:t>表中。</a:t>
            </a:r>
            <a:endParaRPr lang="en-US" altLang="zh-CN" b="1" dirty="0">
              <a:solidFill>
                <a:srgbClr val="000000"/>
              </a:solidFill>
              <a:latin typeface="宋体" panose="02010600030101010101" pitchFamily="2" charset="-122"/>
            </a:endParaRPr>
          </a:p>
          <a:p>
            <a:pPr marL="0" marR="23240" indent="0">
              <a:buNone/>
            </a:pP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0" marR="35060" indent="0">
              <a:buNone/>
            </a:pPr>
            <a:r>
              <a:rPr lang="en-US" altLang="zh-CN" b="1" dirty="0">
                <a:solidFill>
                  <a:srgbClr val="000000"/>
                </a:solidFill>
                <a:latin typeface="Arial" panose="020B0604020202020204" pitchFamily="34" charset="0"/>
              </a:rPr>
              <a:t>INSERT INTO Student </a:t>
            </a:r>
          </a:p>
          <a:p>
            <a:pPr marL="0" indent="0">
              <a:buNone/>
            </a:pPr>
            <a:r>
              <a:rPr lang="en-US" altLang="zh-CN" b="1" dirty="0">
                <a:solidFill>
                  <a:srgbClr val="000000"/>
                </a:solidFill>
                <a:latin typeface="Arial" panose="020B0604020202020204" pitchFamily="34" charset="0"/>
              </a:rPr>
              <a:t>VALUES ('201215126','</a:t>
            </a:r>
            <a:r>
              <a:rPr lang="zh-CN" altLang="en-US" b="1" dirty="0">
                <a:solidFill>
                  <a:srgbClr val="000000"/>
                </a:solidFill>
                <a:latin typeface="宋体" panose="02010600030101010101" pitchFamily="2" charset="-122"/>
              </a:rPr>
              <a:t>张成民</a:t>
            </a: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男</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,18,'CS'); </a:t>
            </a: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圉..."/>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插入元组（续）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410134047"/>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Student</a:t>
            </a:r>
            <a:r>
              <a:rPr lang="zh-CN" altLang="en-US" sz="3600" b="1" dirty="0">
                <a:solidFill>
                  <a:srgbClr val="000000"/>
                </a:solidFill>
                <a:latin typeface="华文细黑" charset="-122"/>
                <a:ea typeface="华文细黑" charset="-122"/>
              </a:rPr>
              <a:t>表</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graphicFrame>
        <p:nvGraphicFramePr>
          <p:cNvPr id="6" name="表格 5">
            <a:extLst>
              <a:ext uri="{FF2B5EF4-FFF2-40B4-BE49-F238E27FC236}">
                <a16:creationId xmlns:a16="http://schemas.microsoft.com/office/drawing/2014/main" id="{C1160444-0426-4A1E-BDAE-968392A40A96}"/>
              </a:ext>
            </a:extLst>
          </p:cNvPr>
          <p:cNvGraphicFramePr>
            <a:graphicFrameLocks noGrp="1"/>
          </p:cNvGraphicFramePr>
          <p:nvPr>
            <p:extLst>
              <p:ext uri="{D42A27DB-BD31-4B8C-83A1-F6EECF244321}">
                <p14:modId xmlns:p14="http://schemas.microsoft.com/office/powerpoint/2010/main" val="4251630102"/>
              </p:ext>
            </p:extLst>
          </p:nvPr>
        </p:nvGraphicFramePr>
        <p:xfrm>
          <a:off x="469259" y="2732229"/>
          <a:ext cx="7886700" cy="1665673"/>
        </p:xfrm>
        <a:graphic>
          <a:graphicData uri="http://schemas.openxmlformats.org/drawingml/2006/table">
            <a:tbl>
              <a:tblPr/>
              <a:tblGrid>
                <a:gridCol w="1577340">
                  <a:extLst>
                    <a:ext uri="{9D8B030D-6E8A-4147-A177-3AD203B41FA5}">
                      <a16:colId xmlns:a16="http://schemas.microsoft.com/office/drawing/2014/main" val="2881673019"/>
                    </a:ext>
                  </a:extLst>
                </a:gridCol>
                <a:gridCol w="1577340">
                  <a:extLst>
                    <a:ext uri="{9D8B030D-6E8A-4147-A177-3AD203B41FA5}">
                      <a16:colId xmlns:a16="http://schemas.microsoft.com/office/drawing/2014/main" val="2682494576"/>
                    </a:ext>
                  </a:extLst>
                </a:gridCol>
                <a:gridCol w="1577340">
                  <a:extLst>
                    <a:ext uri="{9D8B030D-6E8A-4147-A177-3AD203B41FA5}">
                      <a16:colId xmlns:a16="http://schemas.microsoft.com/office/drawing/2014/main" val="1795833941"/>
                    </a:ext>
                  </a:extLst>
                </a:gridCol>
                <a:gridCol w="1577340">
                  <a:extLst>
                    <a:ext uri="{9D8B030D-6E8A-4147-A177-3AD203B41FA5}">
                      <a16:colId xmlns:a16="http://schemas.microsoft.com/office/drawing/2014/main" val="3914310575"/>
                    </a:ext>
                  </a:extLst>
                </a:gridCol>
                <a:gridCol w="1577340">
                  <a:extLst>
                    <a:ext uri="{9D8B030D-6E8A-4147-A177-3AD203B41FA5}">
                      <a16:colId xmlns:a16="http://schemas.microsoft.com/office/drawing/2014/main" val="1400805108"/>
                    </a:ext>
                  </a:extLst>
                </a:gridCol>
              </a:tblGrid>
              <a:tr h="504749">
                <a:tc>
                  <a:txBody>
                    <a:bodyPr/>
                    <a:lstStyle/>
                    <a:p>
                      <a:r>
                        <a:rPr lang="zh-CN" altLang="en-US" sz="1400" b="0" i="0">
                          <a:solidFill>
                            <a:srgbClr val="000000"/>
                          </a:solidFill>
                          <a:effectLst/>
                          <a:latin typeface="SimSun" panose="02010600030101010101" pitchFamily="2" charset="-122"/>
                          <a:ea typeface="SimSun" panose="02010600030101010101" pitchFamily="2" charset="-122"/>
                        </a:rPr>
                        <a:t>学号</a:t>
                      </a:r>
                      <a:br>
                        <a:rPr lang="zh-CN" altLang="en-US" sz="1400" b="0" i="0">
                          <a:solidFill>
                            <a:srgbClr val="000000"/>
                          </a:solidFill>
                          <a:effectLst/>
                          <a:latin typeface="SimSun" panose="02010600030101010101" pitchFamily="2" charset="-122"/>
                          <a:ea typeface="SimSun" panose="02010600030101010101" pitchFamily="2" charset="-122"/>
                        </a:rPr>
                      </a:br>
                      <a:r>
                        <a:rPr lang="en-US" sz="1400" b="1" i="0">
                          <a:solidFill>
                            <a:srgbClr val="000000"/>
                          </a:solidFill>
                          <a:effectLst/>
                          <a:latin typeface="Arial-BoldMT"/>
                        </a:rPr>
                        <a:t>Sno</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姓名</a:t>
                      </a:r>
                      <a:br>
                        <a:rPr lang="zh-CN" altLang="en-US" sz="1400" b="0" i="0">
                          <a:solidFill>
                            <a:srgbClr val="000000"/>
                          </a:solidFill>
                          <a:effectLst/>
                          <a:latin typeface="SimSun" panose="02010600030101010101" pitchFamily="2" charset="-122"/>
                          <a:ea typeface="SimSun" panose="02010600030101010101" pitchFamily="2" charset="-122"/>
                        </a:rPr>
                      </a:br>
                      <a:r>
                        <a:rPr lang="en-US" sz="1400" b="1" i="0">
                          <a:solidFill>
                            <a:srgbClr val="000000"/>
                          </a:solidFill>
                          <a:effectLst/>
                          <a:latin typeface="Arial-BoldMT"/>
                        </a:rPr>
                        <a:t>Sname</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性别</a:t>
                      </a:r>
                      <a:br>
                        <a:rPr lang="zh-CN" altLang="en-US" sz="1400" b="0" i="0">
                          <a:solidFill>
                            <a:srgbClr val="000000"/>
                          </a:solidFill>
                          <a:effectLst/>
                          <a:latin typeface="SimSun" panose="02010600030101010101" pitchFamily="2" charset="-122"/>
                          <a:ea typeface="SimSun" panose="02010600030101010101" pitchFamily="2" charset="-122"/>
                        </a:rPr>
                      </a:br>
                      <a:r>
                        <a:rPr lang="en-US" sz="1400" b="1" i="0">
                          <a:solidFill>
                            <a:srgbClr val="000000"/>
                          </a:solidFill>
                          <a:effectLst/>
                          <a:latin typeface="Arial-BoldMT"/>
                        </a:rPr>
                        <a:t>Ssex</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年龄</a:t>
                      </a:r>
                      <a:br>
                        <a:rPr lang="zh-CN" altLang="en-US" sz="1400" b="0" i="0">
                          <a:solidFill>
                            <a:srgbClr val="000000"/>
                          </a:solidFill>
                          <a:effectLst/>
                          <a:latin typeface="SimSun" panose="02010600030101010101" pitchFamily="2" charset="-122"/>
                          <a:ea typeface="SimSun" panose="02010600030101010101" pitchFamily="2" charset="-122"/>
                        </a:rPr>
                      </a:br>
                      <a:r>
                        <a:rPr lang="en-US" sz="1400" b="1" i="0">
                          <a:solidFill>
                            <a:srgbClr val="000000"/>
                          </a:solidFill>
                          <a:effectLst/>
                          <a:latin typeface="Arial-BoldMT"/>
                        </a:rPr>
                        <a:t>Sage</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所在系</a:t>
                      </a:r>
                      <a:br>
                        <a:rPr lang="zh-CN" altLang="en-US" sz="1400" b="0" i="0">
                          <a:solidFill>
                            <a:srgbClr val="000000"/>
                          </a:solidFill>
                          <a:effectLst/>
                          <a:latin typeface="SimSun" panose="02010600030101010101" pitchFamily="2" charset="-122"/>
                          <a:ea typeface="SimSun" panose="02010600030101010101" pitchFamily="2" charset="-122"/>
                        </a:rPr>
                      </a:br>
                      <a:r>
                        <a:rPr lang="en-US" sz="1400" b="1" i="0">
                          <a:solidFill>
                            <a:srgbClr val="000000"/>
                          </a:solidFill>
                          <a:effectLst/>
                          <a:latin typeface="Arial-BoldMT"/>
                        </a:rPr>
                        <a:t>Sdept</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7751231"/>
                  </a:ext>
                </a:extLst>
              </a:tr>
              <a:tr h="290231">
                <a:tc>
                  <a:txBody>
                    <a:bodyPr/>
                    <a:lstStyle/>
                    <a:p>
                      <a:r>
                        <a:rPr lang="en-US" altLang="zh-CN" sz="1400" b="1" i="0">
                          <a:solidFill>
                            <a:srgbClr val="000000"/>
                          </a:solidFill>
                          <a:effectLst/>
                          <a:latin typeface="Arial-BoldMT"/>
                        </a:rPr>
                        <a:t>201215121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李勇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男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400" b="1" i="0">
                          <a:solidFill>
                            <a:srgbClr val="000000"/>
                          </a:solidFill>
                          <a:effectLst/>
                          <a:latin typeface="Arial-BoldMT"/>
                        </a:rPr>
                        <a:t>20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CS</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3804015"/>
                  </a:ext>
                </a:extLst>
              </a:tr>
              <a:tr h="290231">
                <a:tc>
                  <a:txBody>
                    <a:bodyPr/>
                    <a:lstStyle/>
                    <a:p>
                      <a:r>
                        <a:rPr lang="en-US" altLang="zh-CN" sz="1400" b="1" i="0">
                          <a:solidFill>
                            <a:srgbClr val="000000"/>
                          </a:solidFill>
                          <a:effectLst/>
                          <a:latin typeface="Arial-BoldMT"/>
                        </a:rPr>
                        <a:t>201215122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刘晨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女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400" b="1" i="0">
                          <a:solidFill>
                            <a:srgbClr val="000000"/>
                          </a:solidFill>
                          <a:effectLst/>
                          <a:latin typeface="Arial-BoldMT"/>
                        </a:rPr>
                        <a:t>19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CS</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8117077"/>
                  </a:ext>
                </a:extLst>
              </a:tr>
              <a:tr h="290231">
                <a:tc>
                  <a:txBody>
                    <a:bodyPr/>
                    <a:lstStyle/>
                    <a:p>
                      <a:r>
                        <a:rPr lang="en-US" altLang="zh-CN" sz="1400" b="1" i="0">
                          <a:solidFill>
                            <a:srgbClr val="000000"/>
                          </a:solidFill>
                          <a:effectLst/>
                          <a:latin typeface="Arial-BoldMT"/>
                        </a:rPr>
                        <a:t>201215123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王敏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女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400" b="1" i="0">
                          <a:solidFill>
                            <a:srgbClr val="000000"/>
                          </a:solidFill>
                          <a:effectLst/>
                          <a:latin typeface="Arial-BoldMT"/>
                        </a:rPr>
                        <a:t>18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MA</a:t>
                      </a:r>
                      <a:endParaRPr 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168845"/>
                  </a:ext>
                </a:extLst>
              </a:tr>
              <a:tr h="290231">
                <a:tc>
                  <a:txBody>
                    <a:bodyPr/>
                    <a:lstStyle/>
                    <a:p>
                      <a:r>
                        <a:rPr lang="en-US" altLang="zh-CN" sz="1400" b="1" i="0">
                          <a:solidFill>
                            <a:srgbClr val="000000"/>
                          </a:solidFill>
                          <a:effectLst/>
                          <a:latin typeface="Arial-BoldMT"/>
                        </a:rPr>
                        <a:t>201215125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张立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a:solidFill>
                            <a:srgbClr val="000000"/>
                          </a:solidFill>
                          <a:effectLst/>
                          <a:latin typeface="SimSun" panose="02010600030101010101" pitchFamily="2" charset="-122"/>
                          <a:ea typeface="SimSun" panose="02010600030101010101" pitchFamily="2" charset="-122"/>
                        </a:rPr>
                        <a:t>男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400" b="1" i="0">
                          <a:solidFill>
                            <a:srgbClr val="000000"/>
                          </a:solidFill>
                          <a:effectLst/>
                          <a:latin typeface="Arial-BoldMT"/>
                        </a:rPr>
                        <a:t>19 </a:t>
                      </a:r>
                      <a:endParaRPr lang="zh-CN" altLang="en-US" sz="150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dirty="0">
                          <a:solidFill>
                            <a:srgbClr val="000000"/>
                          </a:solidFill>
                          <a:effectLst/>
                          <a:latin typeface="Arial-BoldMT"/>
                        </a:rPr>
                        <a:t>IS</a:t>
                      </a:r>
                      <a:endParaRPr lang="en-US" sz="1500" dirty="0">
                        <a:effectLst/>
                      </a:endParaRPr>
                    </a:p>
                  </a:txBody>
                  <a:tcPr marL="75712" marR="75712" marT="37856" marB="37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386309"/>
                  </a:ext>
                </a:extLst>
              </a:tr>
            </a:tbl>
          </a:graphicData>
        </a:graphic>
      </p:graphicFrame>
      <p:sp>
        <p:nvSpPr>
          <p:cNvPr id="7" name="Rectangle 1">
            <a:extLst>
              <a:ext uri="{FF2B5EF4-FFF2-40B4-BE49-F238E27FC236}">
                <a16:creationId xmlns:a16="http://schemas.microsoft.com/office/drawing/2014/main" id="{62B93412-99DC-4174-AE3A-55670B2FDAA8}"/>
              </a:ext>
            </a:extLst>
          </p:cNvPr>
          <p:cNvSpPr>
            <a:spLocks noChangeArrowheads="1"/>
          </p:cNvSpPr>
          <p:nvPr/>
        </p:nvSpPr>
        <p:spPr bwMode="auto">
          <a:xfrm>
            <a:off x="469259" y="2732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809061"/>
      </p:ext>
    </p:extLst>
  </p:cSld>
  <p:clrMapOvr>
    <a:masterClrMapping/>
  </p:clrMapOvr>
  <p:transition>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5910" indent="0">
              <a:lnSpc>
                <a:spcPct val="10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瀇..."/>
              </a:rPr>
              <a:t>语句格式 </a:t>
            </a:r>
          </a:p>
          <a:p>
            <a:pPr marL="0" marR="13540" indent="0">
              <a:lnSpc>
                <a:spcPct val="100000"/>
              </a:lnSpc>
              <a:buNone/>
            </a:pPr>
            <a:r>
              <a:rPr lang="en-US" altLang="zh-CN" b="1" dirty="0">
                <a:solidFill>
                  <a:srgbClr val="000000"/>
                </a:solidFill>
                <a:latin typeface="Arial" panose="020B0604020202020204" pitchFamily="34" charset="0"/>
              </a:rPr>
              <a:t>INSERT INTO &lt;</a:t>
            </a:r>
            <a:r>
              <a:rPr lang="zh-CN" altLang="en-US" b="1" dirty="0">
                <a:solidFill>
                  <a:srgbClr val="000000"/>
                </a:solidFill>
                <a:latin typeface="宋体g猀瀇..."/>
              </a:rPr>
              <a:t>表名</a:t>
            </a:r>
            <a:r>
              <a:rPr lang="en-US" altLang="zh-CN" b="1" dirty="0">
                <a:solidFill>
                  <a:srgbClr val="000000"/>
                </a:solidFill>
                <a:latin typeface="Arial" panose="020B0604020202020204" pitchFamily="34" charset="0"/>
              </a:rPr>
              <a:t>&gt; [(&lt;</a:t>
            </a:r>
            <a:r>
              <a:rPr lang="zh-CN" altLang="en-US" b="1" dirty="0">
                <a:solidFill>
                  <a:srgbClr val="000000"/>
                </a:solidFill>
                <a:latin typeface="宋体g猀瀇..."/>
              </a:rPr>
              <a:t>属性列</a:t>
            </a:r>
            <a:r>
              <a:rPr lang="en-US" altLang="zh-CN" b="1" dirty="0">
                <a:solidFill>
                  <a:srgbClr val="000000"/>
                </a:solidFill>
                <a:latin typeface="Arial" panose="020B0604020202020204" pitchFamily="34" charset="0"/>
              </a:rPr>
              <a:t>1&gt; [,&lt;</a:t>
            </a:r>
            <a:r>
              <a:rPr lang="zh-CN" altLang="en-US" b="1" dirty="0">
                <a:solidFill>
                  <a:srgbClr val="000000"/>
                </a:solidFill>
                <a:latin typeface="宋体g猀瀇..."/>
              </a:rPr>
              <a:t>属性列</a:t>
            </a:r>
            <a:r>
              <a:rPr lang="en-US" altLang="zh-CN" b="1" dirty="0">
                <a:solidFill>
                  <a:srgbClr val="000000"/>
                </a:solidFill>
                <a:latin typeface="Arial" panose="020B0604020202020204" pitchFamily="34" charset="0"/>
              </a:rPr>
              <a:t>2&gt;… )] </a:t>
            </a:r>
            <a:endParaRPr lang="zh-CN" altLang="en-US" b="1" dirty="0">
              <a:solidFill>
                <a:srgbClr val="000000"/>
              </a:solidFill>
              <a:latin typeface="Arial" panose="020B0604020202020204" pitchFamily="34" charset="0"/>
            </a:endParaRPr>
          </a:p>
          <a:p>
            <a:pPr marL="0" marR="107260" indent="0">
              <a:lnSpc>
                <a:spcPct val="100000"/>
              </a:lnSpc>
              <a:buNone/>
            </a:pPr>
            <a:r>
              <a:rPr lang="zh-CN" altLang="en-US" b="1" dirty="0">
                <a:solidFill>
                  <a:srgbClr val="000000"/>
                </a:solidFill>
                <a:latin typeface="Wingdings" panose="05000000000000000000" pitchFamily="2" charset="2"/>
              </a:rPr>
              <a:t>子查询；</a:t>
            </a:r>
            <a:endParaRPr lang="en-US" altLang="zh-CN" b="1" dirty="0">
              <a:solidFill>
                <a:srgbClr val="000000"/>
              </a:solidFill>
              <a:latin typeface="Wingdings" panose="05000000000000000000" pitchFamily="2" charset="2"/>
            </a:endParaRPr>
          </a:p>
          <a:p>
            <a:pPr marL="0" marR="107260" indent="0">
              <a:lnSpc>
                <a:spcPct val="100000"/>
              </a:lnSpc>
              <a:spcBef>
                <a:spcPts val="0"/>
              </a:spcBef>
              <a:buNone/>
            </a:pPr>
            <a:endParaRPr lang="en-US" altLang="zh-CN" b="1" dirty="0">
              <a:solidFill>
                <a:srgbClr val="000000"/>
              </a:solidFill>
              <a:latin typeface="Wingdings" panose="05000000000000000000" pitchFamily="2" charset="2"/>
            </a:endParaRPr>
          </a:p>
          <a:p>
            <a:pPr marL="360000" indent="0">
              <a:lnSpc>
                <a:spcPct val="100000"/>
              </a:lnSpc>
              <a:buNone/>
            </a:pPr>
            <a:r>
              <a:rPr lang="en-US" altLang="zh-CN" sz="2400" b="1" dirty="0">
                <a:solidFill>
                  <a:srgbClr val="000000"/>
                </a:solidFill>
                <a:latin typeface="Wingdings" panose="05000000000000000000" pitchFamily="2" charset="2"/>
              </a:rPr>
              <a:t></a:t>
            </a:r>
            <a:r>
              <a:rPr lang="en-US" altLang="zh-CN" sz="2400" b="1" dirty="0">
                <a:solidFill>
                  <a:srgbClr val="000000"/>
                </a:solidFill>
                <a:latin typeface="Arial" panose="020B0604020202020204" pitchFamily="34" charset="0"/>
              </a:rPr>
              <a:t>INTO</a:t>
            </a:r>
            <a:r>
              <a:rPr lang="zh-CN" altLang="en-US" sz="2400" b="1" dirty="0">
                <a:solidFill>
                  <a:srgbClr val="000000"/>
                </a:solidFill>
                <a:latin typeface="宋体g猀瀇..."/>
              </a:rPr>
              <a:t>子句 </a:t>
            </a:r>
            <a:endParaRPr lang="zh-CN" altLang="en-US" sz="2400" b="1" dirty="0">
              <a:solidFill>
                <a:srgbClr val="000000"/>
              </a:solidFill>
              <a:latin typeface="Wingdings" panose="05000000000000000000" pitchFamily="2" charset="2"/>
            </a:endParaRPr>
          </a:p>
          <a:p>
            <a:pPr marL="360000" indent="0">
              <a:lnSpc>
                <a:spcPct val="100000"/>
              </a:lnSpc>
              <a:buNone/>
            </a:pPr>
            <a:r>
              <a:rPr lang="zh-CN" altLang="en-US" sz="2400" b="1" dirty="0">
                <a:solidFill>
                  <a:srgbClr val="000000"/>
                </a:solidFill>
                <a:latin typeface="Wingdings" panose="05000000000000000000" pitchFamily="2" charset="2"/>
              </a:rPr>
              <a:t>子查询 </a:t>
            </a:r>
            <a:endParaRPr lang="en-US" altLang="zh-CN" sz="2400" b="1" dirty="0">
              <a:solidFill>
                <a:srgbClr val="000000"/>
              </a:solidFill>
              <a:latin typeface="Wingdings" panose="05000000000000000000" pitchFamily="2" charset="2"/>
            </a:endParaRPr>
          </a:p>
          <a:p>
            <a:pPr marL="900000" indent="0">
              <a:lnSpc>
                <a:spcPct val="100000"/>
              </a:lnSpc>
              <a:buNone/>
            </a:pPr>
            <a:r>
              <a:rPr lang="zh-CN" altLang="en-US" sz="2400" b="1" dirty="0">
                <a:solidFill>
                  <a:srgbClr val="000000"/>
                </a:solidFill>
                <a:latin typeface="Wingdings" panose="05000000000000000000" pitchFamily="2" charset="2"/>
              </a:rPr>
              <a:t></a:t>
            </a:r>
            <a:r>
              <a:rPr lang="en-US" altLang="zh-CN" sz="2400" b="1" dirty="0">
                <a:solidFill>
                  <a:srgbClr val="000000"/>
                </a:solidFill>
                <a:latin typeface="Arial" panose="020B0604020202020204" pitchFamily="34" charset="0"/>
              </a:rPr>
              <a:t>SELECT</a:t>
            </a:r>
            <a:r>
              <a:rPr lang="zh-CN" altLang="en-US" sz="2400" b="1" dirty="0">
                <a:solidFill>
                  <a:srgbClr val="000000"/>
                </a:solidFill>
                <a:latin typeface="宋体g猀瀇..."/>
              </a:rPr>
              <a:t>子句目标列必须与</a:t>
            </a:r>
            <a:r>
              <a:rPr lang="en-US" altLang="zh-CN" sz="2400" b="1" dirty="0">
                <a:solidFill>
                  <a:srgbClr val="000000"/>
                </a:solidFill>
                <a:latin typeface="Arial" panose="020B0604020202020204" pitchFamily="34" charset="0"/>
              </a:rPr>
              <a:t>INTO</a:t>
            </a:r>
            <a:r>
              <a:rPr lang="zh-CN" altLang="en-US" sz="2400" b="1" dirty="0">
                <a:solidFill>
                  <a:srgbClr val="000000"/>
                </a:solidFill>
                <a:latin typeface="宋体g猀瀇..."/>
              </a:rPr>
              <a:t>子句匹配 </a:t>
            </a:r>
            <a:endParaRPr lang="en-US" altLang="zh-CN" sz="2400" b="1" dirty="0">
              <a:solidFill>
                <a:srgbClr val="000000"/>
              </a:solidFill>
              <a:latin typeface="宋体g猀瀇..."/>
            </a:endParaRPr>
          </a:p>
          <a:p>
            <a:pPr marL="1440000" indent="0">
              <a:lnSpc>
                <a:spcPct val="100000"/>
              </a:lnSpc>
              <a:buNone/>
            </a:pPr>
            <a:r>
              <a:rPr lang="zh-CN" altLang="en-US" sz="2400" b="1" dirty="0">
                <a:solidFill>
                  <a:srgbClr val="000000"/>
                </a:solidFill>
                <a:latin typeface="Wingdings" panose="05000000000000000000" pitchFamily="2" charset="2"/>
              </a:rPr>
              <a:t>值的个数 </a:t>
            </a:r>
          </a:p>
          <a:p>
            <a:pPr marL="1440000" indent="0">
              <a:lnSpc>
                <a:spcPct val="100000"/>
              </a:lnSpc>
              <a:buNone/>
            </a:pPr>
            <a:r>
              <a:rPr lang="zh-CN" altLang="en-US" sz="2400" b="1" dirty="0">
                <a:solidFill>
                  <a:srgbClr val="000000"/>
                </a:solidFill>
                <a:latin typeface="Wingdings" panose="05000000000000000000" pitchFamily="2" charset="2"/>
              </a:rPr>
              <a:t>值的类型 </a:t>
            </a:r>
          </a:p>
          <a:p>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7030A0"/>
                </a:solidFill>
                <a:latin typeface="Arial" panose="020B0604020202020204" pitchFamily="34" charset="0"/>
                <a:ea typeface="+mn-ea"/>
                <a:cs typeface="+mn-cs"/>
              </a:rPr>
              <a:t>2. </a:t>
            </a:r>
            <a:r>
              <a:rPr lang="zh-CN" altLang="en-US" sz="2800" b="1" dirty="0">
                <a:solidFill>
                  <a:srgbClr val="6E2E9F"/>
                </a:solidFill>
                <a:ea typeface="宋体e眠副浡渀."/>
                <a:cs typeface="宋体e眠副浡渀."/>
              </a:rPr>
              <a:t>插入子查询结果</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038626924"/>
      </p:ext>
    </p:extLst>
  </p:cSld>
  <p:clrMapOvr>
    <a:masterClrMapping/>
  </p:clrMapOvr>
  <p:transition>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1460" indent="0">
              <a:buNone/>
            </a:pPr>
            <a:r>
              <a:rPr lang="en-US" altLang="zh-CN" sz="2400" b="1" dirty="0">
                <a:solidFill>
                  <a:srgbClr val="000000"/>
                </a:solidFill>
                <a:latin typeface="Arial" panose="020B0604020202020204" pitchFamily="34" charset="0"/>
              </a:rPr>
              <a:t>[</a:t>
            </a:r>
            <a:r>
              <a:rPr lang="zh-CN" altLang="en-US" sz="2400" b="1" dirty="0">
                <a:solidFill>
                  <a:srgbClr val="000000"/>
                </a:solidFill>
                <a:latin typeface="Arial" panose="020B0604020202020204" pitchFamily="34" charset="0"/>
              </a:rPr>
              <a:t>例</a:t>
            </a:r>
            <a:r>
              <a:rPr lang="en-US" altLang="zh-CN" sz="2400" b="1" dirty="0">
                <a:solidFill>
                  <a:srgbClr val="000000"/>
                </a:solidFill>
                <a:latin typeface="Arial" panose="020B0604020202020204" pitchFamily="34" charset="0"/>
              </a:rPr>
              <a:t>3.72] </a:t>
            </a:r>
            <a:r>
              <a:rPr lang="zh-CN" altLang="en-US" sz="2400" b="1" dirty="0">
                <a:solidFill>
                  <a:srgbClr val="000000"/>
                </a:solidFill>
                <a:latin typeface="Arial" panose="020B0604020202020204" pitchFamily="34" charset="0"/>
              </a:rPr>
              <a:t>对每一个系，求学生的平均年龄，并把结果存入数据库 </a:t>
            </a:r>
            <a:endParaRPr lang="zh-CN" altLang="en-US" sz="2400" dirty="0">
              <a:solidFill>
                <a:srgbClr val="000000"/>
              </a:solidFill>
              <a:latin typeface="Arial" panose="020B0604020202020204" pitchFamily="34" charset="0"/>
            </a:endParaRPr>
          </a:p>
          <a:p>
            <a:pPr marL="0" marR="108340" indent="0">
              <a:buNone/>
            </a:pPr>
            <a:r>
              <a:rPr lang="zh-CN" altLang="en-US" sz="2400" b="1" dirty="0">
                <a:solidFill>
                  <a:srgbClr val="000000"/>
                </a:solidFill>
                <a:latin typeface="宋体" panose="02010600030101010101" pitchFamily="2" charset="-122"/>
              </a:rPr>
              <a:t>第一步：建表 </a:t>
            </a:r>
          </a:p>
          <a:p>
            <a:pPr marL="720000" marR="77760" indent="0">
              <a:buNone/>
            </a:pPr>
            <a:r>
              <a:rPr lang="en-US" altLang="zh-CN" sz="2400" b="1" dirty="0">
                <a:solidFill>
                  <a:srgbClr val="000000"/>
                </a:solidFill>
                <a:latin typeface="Arial" panose="020B0604020202020204" pitchFamily="34" charset="0"/>
              </a:rPr>
              <a:t>CREATE TABLE </a:t>
            </a:r>
            <a:r>
              <a:rPr lang="en-US" altLang="zh-CN" sz="2400" b="1" dirty="0" err="1">
                <a:solidFill>
                  <a:srgbClr val="000000"/>
                </a:solidFill>
                <a:latin typeface="Arial" panose="020B0604020202020204" pitchFamily="34" charset="0"/>
              </a:rPr>
              <a:t>Dept_age</a:t>
            </a:r>
            <a:r>
              <a:rPr lang="en-US" altLang="zh-CN" sz="2400" b="1" dirty="0">
                <a:solidFill>
                  <a:srgbClr val="000000"/>
                </a:solidFill>
                <a:latin typeface="Arial" panose="020B0604020202020204" pitchFamily="34" charset="0"/>
              </a:rPr>
              <a:t> </a:t>
            </a:r>
          </a:p>
          <a:p>
            <a:pPr marL="720000" marR="52310" indent="0">
              <a:buNone/>
            </a:pPr>
            <a:r>
              <a:rPr lang="en-US" altLang="zh-CN" sz="2400" b="1" dirty="0">
                <a:solidFill>
                  <a:srgbClr val="000000"/>
                </a:solidFill>
                <a:latin typeface="Arial" panose="020B0604020202020204" pitchFamily="34" charset="0"/>
              </a:rPr>
              <a:t>    ( </a:t>
            </a:r>
            <a:r>
              <a:rPr lang="en-US" altLang="zh-CN" sz="2400" b="1" dirty="0" err="1">
                <a:solidFill>
                  <a:srgbClr val="000000"/>
                </a:solidFill>
                <a:latin typeface="Arial" panose="020B0604020202020204" pitchFamily="34" charset="0"/>
              </a:rPr>
              <a:t>Sdept</a:t>
            </a:r>
            <a:r>
              <a:rPr lang="en-US" altLang="zh-CN" sz="2400" b="1" dirty="0">
                <a:solidFill>
                  <a:srgbClr val="000000"/>
                </a:solidFill>
                <a:latin typeface="Arial" panose="020B0604020202020204" pitchFamily="34" charset="0"/>
              </a:rPr>
              <a:t> CHAR(15)                 /*</a:t>
            </a:r>
            <a:r>
              <a:rPr lang="zh-CN" altLang="en-US" sz="2400" b="1" dirty="0">
                <a:solidFill>
                  <a:srgbClr val="000000"/>
                </a:solidFill>
                <a:latin typeface="宋体" panose="02010600030101010101" pitchFamily="2" charset="-122"/>
              </a:rPr>
              <a:t>系名</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a:p>
            <a:pPr marL="720000" marR="36060" indent="0">
              <a:buNone/>
            </a:pPr>
            <a:r>
              <a:rPr lang="en-US" altLang="zh-CN" sz="2400" b="1" dirty="0">
                <a:solidFill>
                  <a:srgbClr val="000000"/>
                </a:solidFill>
                <a:latin typeface="Arial" panose="020B0604020202020204" pitchFamily="34" charset="0"/>
              </a:rPr>
              <a:t>        </a:t>
            </a:r>
            <a:r>
              <a:rPr lang="en-US" altLang="zh-CN" sz="2400" b="1" dirty="0" err="1">
                <a:solidFill>
                  <a:srgbClr val="000000"/>
                </a:solidFill>
                <a:latin typeface="Arial" panose="020B0604020202020204" pitchFamily="34" charset="0"/>
              </a:rPr>
              <a:t>Avg_age</a:t>
            </a:r>
            <a:r>
              <a:rPr lang="en-US" altLang="zh-CN" sz="2400" b="1" dirty="0">
                <a:solidFill>
                  <a:srgbClr val="000000"/>
                </a:solidFill>
                <a:latin typeface="Arial" panose="020B0604020202020204" pitchFamily="34" charset="0"/>
              </a:rPr>
              <a:t> SMALLINT);      /*</a:t>
            </a:r>
            <a:r>
              <a:rPr lang="zh-CN" altLang="en-US" sz="2400" b="1" dirty="0">
                <a:solidFill>
                  <a:srgbClr val="000000"/>
                </a:solidFill>
                <a:latin typeface="宋体" panose="02010600030101010101" pitchFamily="2" charset="-122"/>
              </a:rPr>
              <a:t>学生平均年龄</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a:p>
            <a:pPr marL="0" marR="98690" indent="0">
              <a:buNone/>
            </a:pPr>
            <a:r>
              <a:rPr lang="zh-CN" altLang="en-US" sz="2400" b="1" dirty="0">
                <a:solidFill>
                  <a:srgbClr val="000000"/>
                </a:solidFill>
                <a:latin typeface="宋体" panose="02010600030101010101" pitchFamily="2" charset="-122"/>
              </a:rPr>
              <a:t>第二步：插入数据 </a:t>
            </a:r>
          </a:p>
          <a:p>
            <a:pPr marL="720000" marR="49360" indent="0">
              <a:buNone/>
            </a:pPr>
            <a:r>
              <a:rPr lang="en-US" altLang="zh-CN" sz="2400" b="1" dirty="0">
                <a:solidFill>
                  <a:srgbClr val="000000"/>
                </a:solidFill>
                <a:latin typeface="Arial" panose="020B0604020202020204" pitchFamily="34" charset="0"/>
              </a:rPr>
              <a:t>INSERT INTO </a:t>
            </a:r>
            <a:r>
              <a:rPr lang="en-US" altLang="zh-CN" sz="2400" b="1" dirty="0" err="1">
                <a:solidFill>
                  <a:srgbClr val="000000"/>
                </a:solidFill>
                <a:latin typeface="Arial" panose="020B0604020202020204" pitchFamily="34" charset="0"/>
              </a:rPr>
              <a:t>Dept_age</a:t>
            </a:r>
            <a:r>
              <a:rPr lang="en-US" altLang="zh-CN" sz="2400" b="1" dirty="0">
                <a:solidFill>
                  <a:srgbClr val="000000"/>
                </a:solidFill>
                <a:latin typeface="Arial" panose="020B0604020202020204" pitchFamily="34" charset="0"/>
              </a:rPr>
              <a:t>(</a:t>
            </a:r>
            <a:r>
              <a:rPr lang="en-US" altLang="zh-CN" sz="2400" b="1" dirty="0" err="1">
                <a:solidFill>
                  <a:srgbClr val="000000"/>
                </a:solidFill>
                <a:latin typeface="Arial" panose="020B0604020202020204" pitchFamily="34" charset="0"/>
              </a:rPr>
              <a:t>Sdept,Avg_age</a:t>
            </a:r>
            <a:r>
              <a:rPr lang="en-US" altLang="zh-CN" sz="2400" b="1" dirty="0">
                <a:solidFill>
                  <a:srgbClr val="000000"/>
                </a:solidFill>
                <a:latin typeface="Arial" panose="020B0604020202020204" pitchFamily="34" charset="0"/>
              </a:rPr>
              <a:t>) </a:t>
            </a:r>
          </a:p>
          <a:p>
            <a:pPr marL="720000" marR="68040" indent="0">
              <a:buNone/>
            </a:pPr>
            <a:r>
              <a:rPr lang="en-US" altLang="zh-CN" sz="2400" b="1" dirty="0">
                <a:solidFill>
                  <a:srgbClr val="000000"/>
                </a:solidFill>
                <a:latin typeface="Arial" panose="020B0604020202020204" pitchFamily="34" charset="0"/>
              </a:rPr>
              <a:t>    SELECT </a:t>
            </a:r>
            <a:r>
              <a:rPr lang="en-US" altLang="zh-CN" sz="2400" b="1" dirty="0" err="1">
                <a:solidFill>
                  <a:srgbClr val="000000"/>
                </a:solidFill>
                <a:latin typeface="Arial" panose="020B0604020202020204" pitchFamily="34" charset="0"/>
              </a:rPr>
              <a:t>Sdept</a:t>
            </a:r>
            <a:r>
              <a:rPr lang="zh-CN" altLang="en-US" sz="2400" b="1" dirty="0">
                <a:solidFill>
                  <a:srgbClr val="000000"/>
                </a:solidFill>
                <a:latin typeface="宋体" panose="02010600030101010101" pitchFamily="2" charset="-122"/>
              </a:rPr>
              <a:t>，</a:t>
            </a:r>
            <a:r>
              <a:rPr lang="en-US" altLang="zh-CN" sz="2400" b="1" dirty="0">
                <a:solidFill>
                  <a:srgbClr val="000000"/>
                </a:solidFill>
                <a:latin typeface="Arial" panose="020B0604020202020204" pitchFamily="34" charset="0"/>
              </a:rPr>
              <a:t>AVG(Sage) </a:t>
            </a:r>
          </a:p>
          <a:p>
            <a:pPr marL="720000" marR="89940" indent="0">
              <a:buNone/>
            </a:pPr>
            <a:r>
              <a:rPr lang="en-US" altLang="zh-CN" sz="2400" b="1" dirty="0">
                <a:solidFill>
                  <a:srgbClr val="000000"/>
                </a:solidFill>
                <a:latin typeface="Arial" panose="020B0604020202020204" pitchFamily="34" charset="0"/>
              </a:rPr>
              <a:t>    FROM Student </a:t>
            </a:r>
          </a:p>
          <a:p>
            <a:pPr marL="720000" marR="87210" indent="0">
              <a:buNone/>
            </a:pPr>
            <a:r>
              <a:rPr lang="en-US" altLang="zh-CN" sz="2400" b="1" dirty="0">
                <a:solidFill>
                  <a:srgbClr val="000000"/>
                </a:solidFill>
                <a:latin typeface="Arial" panose="020B0604020202020204" pitchFamily="34" charset="0"/>
              </a:rPr>
              <a:t>    GROUP BY </a:t>
            </a:r>
            <a:r>
              <a:rPr lang="en-US" altLang="zh-CN" sz="2400" b="1" dirty="0" err="1">
                <a:solidFill>
                  <a:srgbClr val="000000"/>
                </a:solidFill>
                <a:latin typeface="Arial" panose="020B0604020202020204" pitchFamily="34" charset="0"/>
              </a:rPr>
              <a:t>Sdept</a:t>
            </a:r>
            <a:r>
              <a:rPr lang="en-US" altLang="zh-CN" sz="2400" b="1" dirty="0">
                <a:solidFill>
                  <a:srgbClr val="000000"/>
                </a:solidFill>
                <a:latin typeface="Arial" panose="020B0604020202020204" pitchFamily="34" charset="0"/>
              </a:rPr>
              <a:t>; </a:t>
            </a: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插入子查询结果（续）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982945082"/>
      </p:ext>
    </p:extLst>
  </p:cSld>
  <p:clrMapOvr>
    <a:masterClrMapping/>
  </p:clrMapOvr>
  <p:transition>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95760" indent="0">
              <a:lnSpc>
                <a:spcPct val="150000"/>
              </a:lnSpc>
              <a:buNone/>
            </a:pPr>
            <a:r>
              <a:rPr lang="zh-CN" altLang="en-US" dirty="0">
                <a:solidFill>
                  <a:srgbClr val="000000"/>
                </a:solidFill>
                <a:latin typeface="Wingdings" panose="05000000000000000000" pitchFamily="2" charset="2"/>
              </a:rPr>
              <a:t></a:t>
            </a:r>
            <a:r>
              <a:rPr lang="zh-CN" altLang="en-US" b="1" dirty="0">
                <a:solidFill>
                  <a:srgbClr val="000000"/>
                </a:solidFill>
                <a:latin typeface="宋体g猀嬇..."/>
              </a:rPr>
              <a:t>关系数据库管理系统在执行插入语句时会检查所插元组是否破坏表上已定义的完整性规则</a:t>
            </a:r>
            <a:endParaRPr lang="en-US" altLang="zh-CN" b="1" dirty="0">
              <a:solidFill>
                <a:srgbClr val="000000"/>
              </a:solidFill>
              <a:latin typeface="宋体g猀嬇..."/>
            </a:endParaRPr>
          </a:p>
          <a:p>
            <a:pPr marL="540000" marR="95760" indent="0">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实体完整性 </a:t>
            </a:r>
          </a:p>
          <a:p>
            <a:pPr marL="540000" marR="95760" indent="0">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参照完整性 </a:t>
            </a:r>
            <a:endParaRPr lang="en-US" altLang="zh-CN" sz="2400" b="1" dirty="0">
              <a:solidFill>
                <a:srgbClr val="000000"/>
              </a:solidFill>
              <a:latin typeface="宋体g猀嬇..."/>
            </a:endParaRPr>
          </a:p>
          <a:p>
            <a:pPr marL="540000" marR="95760" indent="0">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用户定义的完整性</a:t>
            </a:r>
            <a:endParaRPr lang="en-US" altLang="zh-CN" sz="2400" b="1" dirty="0">
              <a:solidFill>
                <a:srgbClr val="000000"/>
              </a:solidFill>
              <a:latin typeface="宋体g猀嬇..."/>
            </a:endParaRPr>
          </a:p>
          <a:p>
            <a:pPr marL="900000" marR="82560" lvl="1" indent="0">
              <a:spcBef>
                <a:spcPts val="1000"/>
              </a:spcBef>
              <a:buNone/>
            </a:pPr>
            <a:r>
              <a:rPr lang="zh-CN" altLang="en-US" b="1" dirty="0">
                <a:solidFill>
                  <a:srgbClr val="000000"/>
                </a:solidFill>
                <a:latin typeface="Wingdings" panose="05000000000000000000" pitchFamily="2" charset="2"/>
              </a:rPr>
              <a:t></a:t>
            </a:r>
            <a:r>
              <a:rPr lang="en-US" altLang="zh-CN" b="1" dirty="0">
                <a:solidFill>
                  <a:srgbClr val="000000"/>
                </a:solidFill>
                <a:latin typeface="Arial" panose="020B0604020202020204" pitchFamily="34" charset="0"/>
              </a:rPr>
              <a:t>NOT NULL</a:t>
            </a:r>
            <a:r>
              <a:rPr lang="zh-CN" altLang="en-US" b="1" dirty="0">
                <a:solidFill>
                  <a:srgbClr val="000000"/>
                </a:solidFill>
                <a:latin typeface="宋体g猀嬇..."/>
              </a:rPr>
              <a:t>约束 </a:t>
            </a:r>
            <a:endParaRPr lang="zh-CN" altLang="en-US" b="1" dirty="0">
              <a:solidFill>
                <a:srgbClr val="000000"/>
              </a:solidFill>
              <a:latin typeface="Wingdings" panose="05000000000000000000" pitchFamily="2" charset="2"/>
            </a:endParaRPr>
          </a:p>
          <a:p>
            <a:pPr marL="900000" marR="87740" lvl="1" indent="0">
              <a:spcBef>
                <a:spcPts val="1000"/>
              </a:spcBef>
              <a:buNone/>
            </a:pPr>
            <a:r>
              <a:rPr lang="en-US" altLang="zh-CN" b="1" dirty="0">
                <a:solidFill>
                  <a:srgbClr val="000000"/>
                </a:solidFill>
                <a:latin typeface="Wingdings" panose="05000000000000000000" pitchFamily="2" charset="2"/>
              </a:rPr>
              <a:t></a:t>
            </a:r>
            <a:r>
              <a:rPr lang="en-US" altLang="zh-CN" b="1" dirty="0">
                <a:solidFill>
                  <a:srgbClr val="000000"/>
                </a:solidFill>
                <a:latin typeface="Arial" panose="020B0604020202020204" pitchFamily="34" charset="0"/>
              </a:rPr>
              <a:t>UNIQUE</a:t>
            </a:r>
            <a:r>
              <a:rPr lang="zh-CN" altLang="en-US" b="1" dirty="0">
                <a:solidFill>
                  <a:srgbClr val="000000"/>
                </a:solidFill>
                <a:latin typeface="宋体g猀嬇..."/>
              </a:rPr>
              <a:t>约束 </a:t>
            </a:r>
            <a:endParaRPr lang="zh-CN" altLang="en-US" b="1" dirty="0">
              <a:solidFill>
                <a:srgbClr val="000000"/>
              </a:solidFill>
              <a:latin typeface="Wingdings" panose="05000000000000000000" pitchFamily="2" charset="2"/>
            </a:endParaRPr>
          </a:p>
          <a:p>
            <a:pPr marL="900000" marR="97210" lvl="1" indent="0">
              <a:spcBef>
                <a:spcPts val="1000"/>
              </a:spcBef>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嬇..."/>
              </a:rPr>
              <a:t>值域约束 </a:t>
            </a: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插入子查询结果（续）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93189435"/>
      </p:ext>
    </p:extLst>
  </p:cSld>
  <p:clrMapOvr>
    <a:masterClrMapping/>
  </p:clrMapOvr>
  <p:transition>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solidFill>
                  <a:srgbClr val="000000"/>
                </a:solidFill>
                <a:latin typeface="Arial" panose="020B0604020202020204" pitchFamily="34" charset="0"/>
              </a:rPr>
              <a:t>3.4.1 </a:t>
            </a:r>
            <a:r>
              <a:rPr lang="zh-CN" altLang="en-US" sz="3200" dirty="0">
                <a:solidFill>
                  <a:srgbClr val="000000"/>
                </a:solidFill>
                <a:latin typeface="黑体" panose="02010609060101010101" pitchFamily="49" charset="-122"/>
                <a:ea typeface="宋体e眠副浡渀."/>
                <a:cs typeface="宋体e眠副浡渀."/>
              </a:rPr>
              <a:t>插入数据</a:t>
            </a:r>
            <a:endParaRPr lang="zh-CN" altLang="zh-CN" sz="3200" b="1" dirty="0">
              <a:solidFill>
                <a:srgbClr val="000000"/>
              </a:solidFill>
              <a:latin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solidFill>
                  <a:srgbClr val="00B050"/>
                </a:solidFill>
                <a:latin typeface="Arial" panose="020B0604020202020204" pitchFamily="34" charset="0"/>
                <a:ea typeface="黑体" panose="02010609060101010101" pitchFamily="49" charset="-122"/>
              </a:rPr>
              <a:t>3.4.2 </a:t>
            </a:r>
            <a:r>
              <a:rPr lang="zh-CN" altLang="en-US" sz="3200" b="1" dirty="0">
                <a:solidFill>
                  <a:srgbClr val="00B050"/>
                </a:solidFill>
                <a:latin typeface="Arial" panose="020B0604020202020204" pitchFamily="34" charset="0"/>
                <a:ea typeface="黑体" panose="02010609060101010101" pitchFamily="49" charset="-122"/>
              </a:rPr>
              <a:t>修改数据</a:t>
            </a:r>
            <a:endParaRPr lang="en-US" altLang="zh-CN" sz="3200" b="1" dirty="0">
              <a:solidFill>
                <a:srgbClr val="00B050"/>
              </a:solidFill>
              <a:latin typeface="Arial" panose="020B0604020202020204" pitchFamily="34" charset="0"/>
              <a:ea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3.4.3 </a:t>
            </a:r>
            <a:r>
              <a:rPr lang="zh-CN" altLang="en-US" sz="3200" dirty="0">
                <a:solidFill>
                  <a:srgbClr val="000000"/>
                </a:solidFill>
                <a:latin typeface="黑体" panose="02010609060101010101" pitchFamily="49" charset="-122"/>
                <a:ea typeface="宋体e眠副浡渀."/>
                <a:cs typeface="宋体e眠副浡渀."/>
              </a:rPr>
              <a:t>删除数据</a:t>
            </a:r>
            <a:r>
              <a:rPr lang="zh-CN" altLang="zh-CN" sz="3200" b="1" dirty="0">
                <a:solidFill>
                  <a:srgbClr val="000000"/>
                </a:solidFill>
                <a:latin typeface="黑体" panose="02010609060101010101" pitchFamily="49" charset="-122"/>
                <a:ea typeface="Arial" panose="020B0604020202020204" pitchFamily="34" charset="0"/>
                <a:cs typeface="黑体" panose="02010609060101010101" pitchFamily="49" charset="-122"/>
              </a:rPr>
              <a:t> </a:t>
            </a:r>
            <a:endParaRPr lang="zh-CN" altLang="zh-CN" sz="32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81271232"/>
      </p:ext>
    </p:extLst>
  </p:cSld>
  <p:clrMapOvr>
    <a:masterClrMapping/>
  </p:clrMapOvr>
  <p:transition>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103490" indent="0">
              <a:lnSpc>
                <a:spcPct val="125000"/>
              </a:lnSpc>
              <a:buNone/>
            </a:pPr>
            <a:r>
              <a:rPr lang="zh-CN" altLang="en-US" sz="3200" dirty="0">
                <a:solidFill>
                  <a:srgbClr val="000000"/>
                </a:solidFill>
                <a:latin typeface="Wingdings" panose="05000000000000000000" pitchFamily="2" charset="2"/>
              </a:rPr>
              <a:t></a:t>
            </a:r>
            <a:r>
              <a:rPr lang="zh-CN" altLang="en-US" sz="3200" b="1" dirty="0">
                <a:solidFill>
                  <a:srgbClr val="000000"/>
                </a:solidFill>
                <a:latin typeface="宋体g猀縇..."/>
              </a:rPr>
              <a:t>语句格式 </a:t>
            </a:r>
          </a:p>
          <a:p>
            <a:pPr marL="720000" marR="89310" indent="0">
              <a:lnSpc>
                <a:spcPct val="125000"/>
              </a:lnSpc>
              <a:buNone/>
            </a:pPr>
            <a:r>
              <a:rPr lang="en-US" altLang="zh-CN" sz="2400" b="1" dirty="0">
                <a:solidFill>
                  <a:srgbClr val="000000"/>
                </a:solidFill>
                <a:latin typeface="Arial" panose="020B0604020202020204" pitchFamily="34" charset="0"/>
              </a:rPr>
              <a:t>UPDATE &lt;</a:t>
            </a:r>
            <a:r>
              <a:rPr lang="zh-CN" altLang="en-US" sz="2400" b="1" dirty="0">
                <a:solidFill>
                  <a:srgbClr val="000000"/>
                </a:solidFill>
                <a:latin typeface="宋体g猀縇..."/>
              </a:rPr>
              <a:t>表名</a:t>
            </a:r>
            <a:r>
              <a:rPr lang="en-US" altLang="zh-CN" sz="2400" b="1" dirty="0">
                <a:solidFill>
                  <a:srgbClr val="000000"/>
                </a:solidFill>
                <a:latin typeface="Arial" panose="020B0604020202020204" pitchFamily="34" charset="0"/>
              </a:rPr>
              <a:t>&gt; </a:t>
            </a:r>
            <a:endParaRPr lang="zh-CN" altLang="en-US" sz="2400" b="1" dirty="0">
              <a:solidFill>
                <a:srgbClr val="000000"/>
              </a:solidFill>
              <a:latin typeface="Arial" panose="020B0604020202020204" pitchFamily="34" charset="0"/>
            </a:endParaRPr>
          </a:p>
          <a:p>
            <a:pPr marL="720000" marR="28760" indent="0">
              <a:lnSpc>
                <a:spcPct val="125000"/>
              </a:lnSpc>
              <a:buNone/>
            </a:pPr>
            <a:r>
              <a:rPr lang="en-US" altLang="zh-CN" sz="2400" b="1" dirty="0">
                <a:solidFill>
                  <a:srgbClr val="000000"/>
                </a:solidFill>
                <a:latin typeface="Arial" panose="020B0604020202020204" pitchFamily="34" charset="0"/>
              </a:rPr>
              <a:t>SET &lt;</a:t>
            </a:r>
            <a:r>
              <a:rPr lang="zh-CN" altLang="en-US" sz="2400" b="1" dirty="0">
                <a:solidFill>
                  <a:srgbClr val="000000"/>
                </a:solidFill>
                <a:latin typeface="宋体g猀縇..."/>
              </a:rPr>
              <a:t>列名</a:t>
            </a:r>
            <a:r>
              <a:rPr lang="en-US" altLang="zh-CN" sz="2400" b="1" dirty="0">
                <a:solidFill>
                  <a:srgbClr val="000000"/>
                </a:solidFill>
                <a:latin typeface="Arial" panose="020B0604020202020204" pitchFamily="34" charset="0"/>
              </a:rPr>
              <a:t>&gt;=&lt;</a:t>
            </a:r>
            <a:r>
              <a:rPr lang="zh-CN" altLang="en-US" sz="2400" b="1" dirty="0">
                <a:solidFill>
                  <a:srgbClr val="000000"/>
                </a:solidFill>
                <a:latin typeface="宋体g猀縇..."/>
              </a:rPr>
              <a:t>表达式</a:t>
            </a:r>
            <a:r>
              <a:rPr lang="en-US" altLang="zh-CN" sz="2400" b="1" dirty="0">
                <a:solidFill>
                  <a:srgbClr val="000000"/>
                </a:solidFill>
                <a:latin typeface="Arial" panose="020B0604020202020204" pitchFamily="34" charset="0"/>
              </a:rPr>
              <a:t>&gt;[,&lt;</a:t>
            </a:r>
            <a:r>
              <a:rPr lang="zh-CN" altLang="en-US" sz="2400" b="1" dirty="0">
                <a:solidFill>
                  <a:srgbClr val="000000"/>
                </a:solidFill>
                <a:latin typeface="宋体g猀縇..."/>
              </a:rPr>
              <a:t>列名</a:t>
            </a:r>
            <a:r>
              <a:rPr lang="en-US" altLang="zh-CN" sz="2400" b="1" dirty="0">
                <a:solidFill>
                  <a:srgbClr val="000000"/>
                </a:solidFill>
                <a:latin typeface="Arial" panose="020B0604020202020204" pitchFamily="34" charset="0"/>
              </a:rPr>
              <a:t>&gt;=&lt;</a:t>
            </a:r>
            <a:r>
              <a:rPr lang="zh-CN" altLang="en-US" sz="2400" b="1" dirty="0">
                <a:solidFill>
                  <a:srgbClr val="000000"/>
                </a:solidFill>
                <a:latin typeface="宋体g猀縇..."/>
              </a:rPr>
              <a:t>表达式</a:t>
            </a:r>
            <a:r>
              <a:rPr lang="en-US" altLang="zh-CN" sz="2400" b="1" dirty="0">
                <a:solidFill>
                  <a:srgbClr val="000000"/>
                </a:solidFill>
                <a:latin typeface="Arial" panose="020B0604020202020204" pitchFamily="34" charset="0"/>
              </a:rPr>
              <a:t>&gt;]… </a:t>
            </a:r>
            <a:endParaRPr lang="zh-CN" altLang="en-US" sz="2400" b="1" dirty="0">
              <a:solidFill>
                <a:srgbClr val="000000"/>
              </a:solidFill>
              <a:latin typeface="Arial" panose="020B0604020202020204" pitchFamily="34" charset="0"/>
            </a:endParaRPr>
          </a:p>
          <a:p>
            <a:pPr marL="720000" marR="87060" indent="0">
              <a:lnSpc>
                <a:spcPct val="125000"/>
              </a:lnSpc>
              <a:buNone/>
            </a:pPr>
            <a:r>
              <a:rPr lang="en-US" altLang="zh-CN" sz="2400" b="1" dirty="0">
                <a:solidFill>
                  <a:srgbClr val="000000"/>
                </a:solidFill>
                <a:latin typeface="Arial" panose="020B0604020202020204" pitchFamily="34" charset="0"/>
              </a:rPr>
              <a:t>[WHERE &lt;</a:t>
            </a:r>
            <a:r>
              <a:rPr lang="zh-CN" altLang="en-US" sz="2400" b="1" dirty="0">
                <a:solidFill>
                  <a:srgbClr val="000000"/>
                </a:solidFill>
                <a:latin typeface="宋体g猀縇..."/>
              </a:rPr>
              <a:t>条件</a:t>
            </a:r>
            <a:r>
              <a:rPr lang="en-US" altLang="zh-CN" sz="2400" b="1" dirty="0">
                <a:solidFill>
                  <a:srgbClr val="000000"/>
                </a:solidFill>
                <a:latin typeface="Arial" panose="020B0604020202020204" pitchFamily="34" charset="0"/>
              </a:rPr>
              <a:t>&gt;]; </a:t>
            </a:r>
            <a:endParaRPr lang="zh-CN" altLang="en-US" sz="2400" b="1" dirty="0">
              <a:solidFill>
                <a:srgbClr val="000000"/>
              </a:solidFill>
              <a:latin typeface="Arial" panose="020B0604020202020204" pitchFamily="34" charset="0"/>
            </a:endParaRPr>
          </a:p>
          <a:p>
            <a:pPr marL="0" indent="0">
              <a:lnSpc>
                <a:spcPct val="125000"/>
              </a:lnSpc>
              <a:buNone/>
            </a:pPr>
            <a:r>
              <a:rPr lang="zh-CN" altLang="en-US" sz="3200" b="1" dirty="0">
                <a:solidFill>
                  <a:srgbClr val="000000"/>
                </a:solidFill>
                <a:latin typeface="Wingdings" panose="05000000000000000000" pitchFamily="2" charset="2"/>
              </a:rPr>
              <a:t>功能 </a:t>
            </a:r>
            <a:endParaRPr lang="en-US" altLang="zh-CN" sz="3200" b="1" dirty="0">
              <a:solidFill>
                <a:srgbClr val="000000"/>
              </a:solidFill>
              <a:latin typeface="Wingdings" panose="05000000000000000000" pitchFamily="2" charset="2"/>
            </a:endParaRPr>
          </a:p>
          <a:p>
            <a:pPr marL="720000" indent="0">
              <a:lnSpc>
                <a:spcPct val="125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縇..."/>
              </a:rPr>
              <a:t>修改指定表中满足</a:t>
            </a:r>
            <a:r>
              <a:rPr lang="en-US" altLang="zh-CN" sz="2400" b="1" dirty="0">
                <a:solidFill>
                  <a:srgbClr val="000000"/>
                </a:solidFill>
                <a:latin typeface="Arial" panose="020B0604020202020204" pitchFamily="34" charset="0"/>
              </a:rPr>
              <a:t>WHERE</a:t>
            </a:r>
            <a:r>
              <a:rPr lang="zh-CN" altLang="en-US" sz="2400" b="1" dirty="0">
                <a:solidFill>
                  <a:srgbClr val="000000"/>
                </a:solidFill>
                <a:latin typeface="宋体g猀縇..."/>
              </a:rPr>
              <a:t>子句条件的元组 </a:t>
            </a:r>
            <a:endParaRPr lang="zh-CN" altLang="en-US" sz="2400" b="1" dirty="0">
              <a:solidFill>
                <a:srgbClr val="000000"/>
              </a:solidFill>
              <a:latin typeface="Wingdings" panose="05000000000000000000" pitchFamily="2" charset="2"/>
            </a:endParaRPr>
          </a:p>
          <a:p>
            <a:pPr marL="720000" indent="0">
              <a:lnSpc>
                <a:spcPct val="125000"/>
              </a:lnSpc>
              <a:buNone/>
            </a:pPr>
            <a:r>
              <a:rPr lang="zh-CN" altLang="en-US" sz="2400" b="1" dirty="0">
                <a:solidFill>
                  <a:srgbClr val="000000"/>
                </a:solidFill>
                <a:latin typeface="Wingdings" panose="05000000000000000000" pitchFamily="2" charset="2"/>
              </a:rPr>
              <a:t></a:t>
            </a:r>
            <a:r>
              <a:rPr lang="en-US" altLang="zh-CN" sz="2400" b="1" dirty="0">
                <a:solidFill>
                  <a:srgbClr val="000000"/>
                </a:solidFill>
                <a:latin typeface="Arial" panose="020B0604020202020204" pitchFamily="34" charset="0"/>
              </a:rPr>
              <a:t>SET</a:t>
            </a:r>
            <a:r>
              <a:rPr lang="zh-CN" altLang="en-US" sz="2400" b="1" dirty="0">
                <a:solidFill>
                  <a:srgbClr val="000000"/>
                </a:solidFill>
                <a:latin typeface="宋体g猀縇..."/>
              </a:rPr>
              <a:t>子句给出</a:t>
            </a:r>
            <a:r>
              <a:rPr lang="en-US" altLang="zh-CN" sz="2400" b="1" dirty="0">
                <a:solidFill>
                  <a:srgbClr val="000000"/>
                </a:solidFill>
                <a:latin typeface="Arial" panose="020B0604020202020204" pitchFamily="34" charset="0"/>
              </a:rPr>
              <a:t>&lt;</a:t>
            </a:r>
            <a:r>
              <a:rPr lang="zh-CN" altLang="en-US" sz="2400" b="1" dirty="0">
                <a:solidFill>
                  <a:srgbClr val="000000"/>
                </a:solidFill>
                <a:latin typeface="宋体g猀縇..."/>
              </a:rPr>
              <a:t>表达式</a:t>
            </a:r>
            <a:r>
              <a:rPr lang="en-US" altLang="zh-CN" sz="2400" b="1" dirty="0">
                <a:solidFill>
                  <a:srgbClr val="000000"/>
                </a:solidFill>
                <a:latin typeface="Arial" panose="020B0604020202020204" pitchFamily="34" charset="0"/>
              </a:rPr>
              <a:t>&gt;</a:t>
            </a:r>
            <a:r>
              <a:rPr lang="zh-CN" altLang="en-US" sz="2400" b="1" dirty="0">
                <a:solidFill>
                  <a:srgbClr val="000000"/>
                </a:solidFill>
                <a:latin typeface="宋体g猀縇..."/>
              </a:rPr>
              <a:t>的值用于取代相应的属性列 </a:t>
            </a:r>
            <a:endParaRPr lang="zh-CN" altLang="en-US" sz="2400" b="1" dirty="0">
              <a:solidFill>
                <a:srgbClr val="000000"/>
              </a:solidFill>
              <a:latin typeface="Wingdings" panose="05000000000000000000" pitchFamily="2" charset="2"/>
            </a:endParaRPr>
          </a:p>
          <a:p>
            <a:pPr marL="720000" indent="0">
              <a:lnSpc>
                <a:spcPct val="125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縇..."/>
              </a:rPr>
              <a:t>如果省略</a:t>
            </a:r>
            <a:r>
              <a:rPr lang="en-US" altLang="zh-CN" sz="2400" b="1" dirty="0">
                <a:solidFill>
                  <a:srgbClr val="000000"/>
                </a:solidFill>
                <a:latin typeface="Arial" panose="020B0604020202020204" pitchFamily="34" charset="0"/>
              </a:rPr>
              <a:t>WHERE</a:t>
            </a:r>
            <a:r>
              <a:rPr lang="zh-CN" altLang="en-US" sz="2400" b="1" dirty="0">
                <a:solidFill>
                  <a:srgbClr val="000000"/>
                </a:solidFill>
                <a:latin typeface="宋体g猀縇..."/>
              </a:rPr>
              <a:t>子句，表示要修改表中的所有元组 </a:t>
            </a:r>
            <a:endParaRPr lang="zh-CN" altLang="en-US" sz="2400" b="1"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修改数据</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525829204"/>
      </p:ext>
    </p:extLst>
  </p:cSld>
  <p:clrMapOvr>
    <a:masterClrMapping/>
  </p:clrMapOvr>
  <p:transition>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789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三种修改方式 </a:t>
            </a:r>
            <a:endParaRPr lang="en-US" altLang="zh-CN" b="1" dirty="0">
              <a:solidFill>
                <a:srgbClr val="000000"/>
              </a:solidFill>
              <a:latin typeface="宋体g猀...."/>
            </a:endParaRPr>
          </a:p>
          <a:p>
            <a:pPr marL="540000" marR="789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修改某一个元组的值 </a:t>
            </a:r>
          </a:p>
          <a:p>
            <a:pPr marL="540000" marR="82410" indent="0">
              <a:lnSpc>
                <a:spcPct val="150000"/>
              </a:lnSpc>
              <a:buNone/>
            </a:pPr>
            <a:r>
              <a:rPr lang="zh-CN" altLang="en-US" sz="2400" b="1" dirty="0">
                <a:solidFill>
                  <a:srgbClr val="000000"/>
                </a:solidFill>
                <a:latin typeface="Wingdings" panose="05000000000000000000" pitchFamily="2" charset="2"/>
              </a:rPr>
              <a:t>修改多个元组的值 </a:t>
            </a:r>
          </a:p>
          <a:p>
            <a:pPr marL="540000" marR="78910" indent="0">
              <a:lnSpc>
                <a:spcPct val="150000"/>
              </a:lnSpc>
              <a:buNone/>
            </a:pPr>
            <a:r>
              <a:rPr lang="zh-CN" altLang="en-US" sz="2400" b="1" dirty="0">
                <a:solidFill>
                  <a:srgbClr val="000000"/>
                </a:solidFill>
                <a:latin typeface="Wingdings" panose="05000000000000000000" pitchFamily="2" charset="2"/>
              </a:rPr>
              <a:t>带子查询的修改语句 </a:t>
            </a: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修改数据（续）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527622954"/>
      </p:ext>
    </p:extLst>
  </p:cSld>
  <p:clrMapOvr>
    <a:masterClrMapping/>
  </p:clrMapOvr>
  <p:transition>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35860" indent="0" algn="just">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Arial" panose="020B0604020202020204" pitchFamily="34" charset="0"/>
                <a:ea typeface="黑体" panose="02010609060101010101" pitchFamily="49" charset="-122"/>
              </a:rPr>
              <a:t>3.73] </a:t>
            </a:r>
            <a:r>
              <a:rPr lang="zh-CN" altLang="en-US" b="1" dirty="0">
                <a:solidFill>
                  <a:srgbClr val="000000"/>
                </a:solidFill>
                <a:latin typeface="宋体" panose="02010600030101010101" pitchFamily="2" charset="-122"/>
              </a:rPr>
              <a:t>将学生</a:t>
            </a:r>
            <a:r>
              <a:rPr lang="en-US" altLang="zh-CN" b="1" dirty="0">
                <a:solidFill>
                  <a:srgbClr val="000000"/>
                </a:solidFill>
                <a:latin typeface="Arial" panose="020B0604020202020204" pitchFamily="34" charset="0"/>
              </a:rPr>
              <a:t>201215121</a:t>
            </a:r>
            <a:r>
              <a:rPr lang="zh-CN" altLang="en-US" b="1" dirty="0">
                <a:solidFill>
                  <a:srgbClr val="000000"/>
                </a:solidFill>
                <a:latin typeface="宋体" panose="02010600030101010101" pitchFamily="2" charset="-122"/>
              </a:rPr>
              <a:t>的年龄改为</a:t>
            </a:r>
            <a:r>
              <a:rPr lang="en-US" altLang="zh-CN" b="1" dirty="0">
                <a:solidFill>
                  <a:srgbClr val="000000"/>
                </a:solidFill>
                <a:latin typeface="Arial" panose="020B0604020202020204" pitchFamily="34" charset="0"/>
              </a:rPr>
              <a:t>22</a:t>
            </a:r>
            <a:r>
              <a:rPr lang="zh-CN" altLang="en-US" b="1" dirty="0">
                <a:solidFill>
                  <a:srgbClr val="000000"/>
                </a:solidFill>
                <a:latin typeface="宋体" panose="02010600030101010101" pitchFamily="2" charset="-122"/>
              </a:rPr>
              <a:t>岁 </a:t>
            </a:r>
            <a:endParaRPr lang="zh-CN" altLang="en-US" b="1" dirty="0">
              <a:solidFill>
                <a:srgbClr val="000000"/>
              </a:solidFill>
              <a:latin typeface="Arial" panose="020B0604020202020204" pitchFamily="34" charset="0"/>
            </a:endParaRPr>
          </a:p>
          <a:p>
            <a:pPr marL="720000" marR="91840" indent="0" algn="just">
              <a:lnSpc>
                <a:spcPct val="150000"/>
              </a:lnSpc>
              <a:buNone/>
            </a:pPr>
            <a:r>
              <a:rPr lang="en-US" altLang="zh-CN" b="1" dirty="0">
                <a:solidFill>
                  <a:srgbClr val="000000"/>
                </a:solidFill>
                <a:latin typeface="Arial" panose="020B0604020202020204" pitchFamily="34" charset="0"/>
              </a:rPr>
              <a:t>UPDATE Student </a:t>
            </a:r>
          </a:p>
          <a:p>
            <a:pPr marL="720000" marR="57340" indent="0" algn="just">
              <a:lnSpc>
                <a:spcPct val="150000"/>
              </a:lnSpc>
              <a:buNone/>
            </a:pPr>
            <a:r>
              <a:rPr lang="en-US" altLang="zh-CN" b="1" dirty="0">
                <a:solidFill>
                  <a:srgbClr val="000000"/>
                </a:solidFill>
                <a:latin typeface="Arial" panose="020B0604020202020204" pitchFamily="34" charset="0"/>
              </a:rPr>
              <a:t>SET Sage=22 </a:t>
            </a:r>
          </a:p>
          <a:p>
            <a:pPr marL="720000" indent="0">
              <a:lnSpc>
                <a:spcPct val="150000"/>
              </a:lnSpc>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201215121 '; </a:t>
            </a: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1. </a:t>
            </a:r>
            <a:r>
              <a:rPr lang="zh-CN" altLang="en-US" sz="2800" b="1" dirty="0">
                <a:solidFill>
                  <a:srgbClr val="6E2E9F"/>
                </a:solidFill>
                <a:ea typeface="宋体e眠副浡渀."/>
                <a:cs typeface="宋体e眠副浡渀."/>
              </a:rPr>
              <a:t>修改某一个元组的值</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312630443"/>
      </p:ext>
    </p:extLst>
  </p:cSld>
  <p:clrMapOvr>
    <a:masterClrMapping/>
  </p:clrMapOvr>
  <p:transition>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47440" indent="0" algn="just">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Arial" panose="020B0604020202020204" pitchFamily="34" charset="0"/>
                <a:ea typeface="黑体" panose="02010609060101010101" pitchFamily="49" charset="-122"/>
              </a:rPr>
              <a:t>3.74] </a:t>
            </a:r>
            <a:r>
              <a:rPr lang="zh-CN" altLang="en-US" b="1" dirty="0">
                <a:solidFill>
                  <a:srgbClr val="000000"/>
                </a:solidFill>
                <a:latin typeface="宋体" panose="02010600030101010101" pitchFamily="2" charset="-122"/>
              </a:rPr>
              <a:t>将所有学生的年龄增加</a:t>
            </a:r>
            <a:r>
              <a:rPr lang="en-US" altLang="zh-CN" b="1" dirty="0">
                <a:solidFill>
                  <a:srgbClr val="000000"/>
                </a:solidFill>
                <a:latin typeface="Arial" panose="020B0604020202020204" pitchFamily="34" charset="0"/>
              </a:rPr>
              <a:t>1</a:t>
            </a:r>
            <a:r>
              <a:rPr lang="zh-CN" altLang="en-US" b="1" dirty="0">
                <a:solidFill>
                  <a:srgbClr val="000000"/>
                </a:solidFill>
                <a:latin typeface="宋体" panose="02010600030101010101" pitchFamily="2" charset="-122"/>
              </a:rPr>
              <a:t>岁。</a:t>
            </a:r>
            <a:endParaRPr lang="en-US" altLang="zh-CN" b="1" dirty="0">
              <a:solidFill>
                <a:srgbClr val="000000"/>
              </a:solidFill>
              <a:latin typeface="宋体" panose="02010600030101010101" pitchFamily="2" charset="-122"/>
            </a:endParaRPr>
          </a:p>
          <a:p>
            <a:pPr marL="0" marR="47440" indent="0" algn="just">
              <a:lnSpc>
                <a:spcPct val="150000"/>
              </a:lnSpc>
              <a:buNone/>
            </a:pP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1080000" marR="60440" indent="0" algn="just">
              <a:lnSpc>
                <a:spcPct val="150000"/>
              </a:lnSpc>
              <a:buNone/>
            </a:pPr>
            <a:r>
              <a:rPr lang="en-US" altLang="zh-CN" b="1" dirty="0">
                <a:solidFill>
                  <a:srgbClr val="000000"/>
                </a:solidFill>
                <a:latin typeface="Arial" panose="020B0604020202020204" pitchFamily="34" charset="0"/>
              </a:rPr>
              <a:t>UPDATE Student </a:t>
            </a:r>
          </a:p>
          <a:p>
            <a:pPr marL="1080000" indent="0">
              <a:lnSpc>
                <a:spcPct val="150000"/>
              </a:lnSpc>
              <a:buNone/>
            </a:pPr>
            <a:r>
              <a:rPr lang="en-US" altLang="zh-CN" b="1" dirty="0">
                <a:solidFill>
                  <a:srgbClr val="000000"/>
                </a:solidFill>
                <a:latin typeface="Arial" panose="020B0604020202020204" pitchFamily="34" charset="0"/>
              </a:rPr>
              <a:t>SET Sage= Sage+1; </a:t>
            </a: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2. </a:t>
            </a:r>
            <a:r>
              <a:rPr lang="zh-CN" altLang="en-US" sz="2800" b="1" dirty="0">
                <a:solidFill>
                  <a:srgbClr val="6E2E9F"/>
                </a:solidFill>
                <a:ea typeface="宋体e眠副浡渀."/>
                <a:cs typeface="宋体e眠副浡渀."/>
              </a:rPr>
              <a:t>修改多个元组的值</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99411898"/>
      </p:ext>
    </p:extLst>
  </p:cSld>
  <p:clrMapOvr>
    <a:masterClrMapping/>
  </p:clrMapOvr>
  <p:transition>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28010" indent="0" algn="just">
              <a:buNone/>
            </a:pPr>
            <a:r>
              <a:rPr lang="en-US" altLang="zh-CN" b="1" dirty="0">
                <a:solidFill>
                  <a:srgbClr val="000000"/>
                </a:solidFill>
                <a:latin typeface="Arial" panose="020B0604020202020204" pitchFamily="34" charset="0"/>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Arial" panose="020B0604020202020204" pitchFamily="34" charset="0"/>
                <a:ea typeface="黑体" panose="02010609060101010101" pitchFamily="49" charset="-122"/>
              </a:rPr>
              <a:t>3.75] </a:t>
            </a:r>
            <a:r>
              <a:rPr lang="zh-CN" altLang="en-US" b="1" dirty="0">
                <a:solidFill>
                  <a:srgbClr val="000000"/>
                </a:solidFill>
                <a:latin typeface="宋体" panose="02010600030101010101" pitchFamily="2" charset="-122"/>
              </a:rPr>
              <a:t>将计算机科学系全体学生的成绩置零。</a:t>
            </a:r>
            <a:endParaRPr lang="en-US" altLang="zh-CN" b="1" dirty="0">
              <a:solidFill>
                <a:srgbClr val="000000"/>
              </a:solidFill>
              <a:latin typeface="宋体" panose="02010600030101010101" pitchFamily="2" charset="-122"/>
            </a:endParaRPr>
          </a:p>
          <a:p>
            <a:pPr marL="0" marR="28010" indent="0" algn="just">
              <a:buNone/>
            </a:pP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360000" marR="95690" indent="0">
              <a:buNone/>
            </a:pPr>
            <a:r>
              <a:rPr lang="en-US" altLang="zh-CN" b="1" dirty="0">
                <a:solidFill>
                  <a:srgbClr val="000000"/>
                </a:solidFill>
                <a:latin typeface="Arial" panose="020B0604020202020204" pitchFamily="34" charset="0"/>
              </a:rPr>
              <a:t>UPDATE SC </a:t>
            </a:r>
          </a:p>
          <a:p>
            <a:pPr marL="360000" marR="88140" indent="0">
              <a:buNone/>
            </a:pPr>
            <a:r>
              <a:rPr lang="en-US" altLang="zh-CN" b="1" dirty="0">
                <a:solidFill>
                  <a:srgbClr val="000000"/>
                </a:solidFill>
                <a:latin typeface="Arial" panose="020B0604020202020204" pitchFamily="34" charset="0"/>
              </a:rPr>
              <a:t>SET  Grade=0 </a:t>
            </a:r>
          </a:p>
          <a:p>
            <a:pPr marL="360000" marR="8774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IN </a:t>
            </a:r>
          </a:p>
          <a:p>
            <a:pPr marL="360000" marR="83540" indent="0">
              <a:buNone/>
            </a:pPr>
            <a:r>
              <a:rPr lang="en-US" altLang="zh-CN" b="1" dirty="0">
                <a:solidFill>
                  <a:srgbClr val="000000"/>
                </a:solidFill>
                <a:latin typeface="Arial" panose="020B0604020202020204" pitchFamily="34" charset="0"/>
              </a:rPr>
              <a:t>      (SELETE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a:t>
            </a:r>
          </a:p>
          <a:p>
            <a:pPr marL="360000" marR="74240" indent="0">
              <a:buNone/>
            </a:pPr>
            <a:r>
              <a:rPr lang="en-US" altLang="zh-CN" b="1" dirty="0">
                <a:solidFill>
                  <a:srgbClr val="000000"/>
                </a:solidFill>
                <a:latin typeface="Arial" panose="020B0604020202020204" pitchFamily="34" charset="0"/>
              </a:rPr>
              <a:t>        FROM Student </a:t>
            </a:r>
          </a:p>
          <a:p>
            <a:pPr marL="360000" marR="62690" indent="0">
              <a:buNone/>
            </a:pPr>
            <a:r>
              <a:rPr lang="en-US" altLang="zh-CN" b="1" dirty="0">
                <a:solidFill>
                  <a:srgbClr val="000000"/>
                </a:solidFill>
                <a:latin typeface="Arial" panose="020B0604020202020204" pitchFamily="34" charset="0"/>
              </a:rPr>
              <a:t>        WHERE </a:t>
            </a:r>
            <a:r>
              <a:rPr lang="en-US" altLang="zh-CN" b="1" dirty="0" err="1">
                <a:solidFill>
                  <a:srgbClr val="000000"/>
                </a:solidFill>
                <a:latin typeface="Arial" panose="020B0604020202020204" pitchFamily="34" charset="0"/>
              </a:rPr>
              <a:t>Sdept</a:t>
            </a:r>
            <a:r>
              <a:rPr lang="en-US" altLang="zh-CN" b="1" dirty="0">
                <a:solidFill>
                  <a:srgbClr val="000000"/>
                </a:solidFill>
                <a:latin typeface="Arial" panose="020B0604020202020204" pitchFamily="34" charset="0"/>
              </a:rPr>
              <a:t>= 'CS' ); </a:t>
            </a: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3. </a:t>
            </a:r>
            <a:r>
              <a:rPr lang="zh-CN" altLang="en-US" sz="3200" b="1" dirty="0">
                <a:solidFill>
                  <a:srgbClr val="6E2E9F"/>
                </a:solidFill>
                <a:latin typeface="+mn-lt"/>
                <a:ea typeface="宋体e眠副浡渀."/>
                <a:cs typeface="宋体e眠副浡渀."/>
              </a:rPr>
              <a:t>带子查询的修改语句</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2064945486"/>
      </p:ext>
    </p:extLst>
  </p:cSld>
  <p:clrMapOvr>
    <a:masterClrMapping/>
  </p:clrMapOvr>
  <p:transition>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98210" indent="0">
              <a:lnSpc>
                <a:spcPct val="125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关系数据库管理系统在执行修改语句时会检查修改操作是否破坏表上已定义的完整性规则 </a:t>
            </a:r>
            <a:endParaRPr lang="en-US" altLang="zh-CN" b="1" dirty="0">
              <a:solidFill>
                <a:srgbClr val="000000"/>
              </a:solidFill>
              <a:latin typeface="宋体g猀...."/>
            </a:endParaRPr>
          </a:p>
          <a:p>
            <a:pPr marL="540000" marR="98210" indent="0">
              <a:lnSpc>
                <a:spcPct val="125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实体完整性 </a:t>
            </a:r>
          </a:p>
          <a:p>
            <a:pPr marL="540000" marR="88560" indent="0">
              <a:lnSpc>
                <a:spcPct val="125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主码不允许修改 </a:t>
            </a:r>
            <a:endParaRPr lang="en-US" altLang="zh-CN" sz="2400" b="1" dirty="0">
              <a:solidFill>
                <a:srgbClr val="000000"/>
              </a:solidFill>
              <a:latin typeface="宋体g猀...."/>
            </a:endParaRPr>
          </a:p>
          <a:p>
            <a:pPr marL="540000" marR="88560" indent="0">
              <a:lnSpc>
                <a:spcPct val="125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用户定义的完整性 </a:t>
            </a:r>
            <a:endParaRPr lang="en-US" altLang="zh-CN" sz="2400" b="1" dirty="0">
              <a:solidFill>
                <a:srgbClr val="000000"/>
              </a:solidFill>
              <a:latin typeface="宋体g猀...."/>
            </a:endParaRPr>
          </a:p>
          <a:p>
            <a:pPr marL="900000" marR="88560" indent="0">
              <a:lnSpc>
                <a:spcPct val="125000"/>
              </a:lnSpc>
              <a:buNone/>
            </a:pPr>
            <a:r>
              <a:rPr lang="zh-CN" altLang="en-US" sz="2400" b="1" dirty="0">
                <a:solidFill>
                  <a:srgbClr val="000000"/>
                </a:solidFill>
                <a:latin typeface="Wingdings" panose="05000000000000000000" pitchFamily="2" charset="2"/>
              </a:rPr>
              <a:t> </a:t>
            </a:r>
            <a:r>
              <a:rPr lang="en-US" altLang="zh-CN" sz="2400" b="1" dirty="0">
                <a:solidFill>
                  <a:srgbClr val="000000"/>
                </a:solidFill>
                <a:latin typeface="Arial" panose="020B0604020202020204" pitchFamily="34" charset="0"/>
              </a:rPr>
              <a:t>NOT NULL</a:t>
            </a:r>
            <a:r>
              <a:rPr lang="zh-CN" altLang="en-US" sz="2400" b="1" dirty="0">
                <a:solidFill>
                  <a:srgbClr val="000000"/>
                </a:solidFill>
                <a:latin typeface="宋体g猀...."/>
              </a:rPr>
              <a:t>约束 </a:t>
            </a:r>
            <a:endParaRPr lang="zh-CN" altLang="en-US" sz="2400" b="1" dirty="0">
              <a:solidFill>
                <a:srgbClr val="000000"/>
              </a:solidFill>
              <a:latin typeface="Wingdings" panose="05000000000000000000" pitchFamily="2" charset="2"/>
            </a:endParaRPr>
          </a:p>
          <a:p>
            <a:pPr marL="900000" marR="88960" lvl="1" indent="0">
              <a:lnSpc>
                <a:spcPct val="125000"/>
              </a:lnSpc>
              <a:spcBef>
                <a:spcPts val="1000"/>
              </a:spcBef>
              <a:buNone/>
            </a:pPr>
            <a:r>
              <a:rPr lang="en-US" altLang="zh-CN" b="1" dirty="0">
                <a:solidFill>
                  <a:srgbClr val="000000"/>
                </a:solidFill>
                <a:latin typeface="Wingdings" panose="05000000000000000000" pitchFamily="2" charset="2"/>
              </a:rPr>
              <a:t> </a:t>
            </a:r>
            <a:r>
              <a:rPr lang="en-US" altLang="zh-CN" b="1" dirty="0">
                <a:solidFill>
                  <a:srgbClr val="000000"/>
                </a:solidFill>
                <a:latin typeface="Arial" panose="020B0604020202020204" pitchFamily="34" charset="0"/>
              </a:rPr>
              <a:t>UNIQUE</a:t>
            </a:r>
            <a:r>
              <a:rPr lang="zh-CN" altLang="en-US" b="1" dirty="0">
                <a:solidFill>
                  <a:srgbClr val="000000"/>
                </a:solidFill>
                <a:latin typeface="宋体g猀...."/>
              </a:rPr>
              <a:t>约束 </a:t>
            </a:r>
            <a:endParaRPr lang="zh-CN" altLang="en-US" b="1" dirty="0">
              <a:solidFill>
                <a:srgbClr val="000000"/>
              </a:solidFill>
              <a:latin typeface="Wingdings" panose="05000000000000000000" pitchFamily="2" charset="2"/>
            </a:endParaRPr>
          </a:p>
          <a:p>
            <a:pPr marL="900000" marR="98440" lvl="1" indent="0">
              <a:lnSpc>
                <a:spcPct val="125000"/>
              </a:lnSpc>
              <a:spcBef>
                <a:spcPts val="1000"/>
              </a:spcBef>
              <a:buNone/>
            </a:pPr>
            <a:r>
              <a:rPr lang="zh-CN" altLang="en-US" b="1" dirty="0">
                <a:solidFill>
                  <a:srgbClr val="000000"/>
                </a:solidFill>
                <a:latin typeface="Wingdings" panose="05000000000000000000" pitchFamily="2" charset="2"/>
              </a:rPr>
              <a:t> 值域约束 </a:t>
            </a:r>
          </a:p>
          <a:p>
            <a:pPr marL="900000" indent="0">
              <a:buNone/>
            </a:pPr>
            <a:endParaRPr lang="zh-CN" altLang="en-US" b="1"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3200" b="1" dirty="0">
                <a:solidFill>
                  <a:srgbClr val="6E2E9F"/>
                </a:solidFill>
                <a:latin typeface="+mn-lt"/>
                <a:ea typeface="宋体e眠副浡渀."/>
                <a:cs typeface="宋体e眠副浡渀."/>
              </a:rPr>
              <a:t>修改数据（续）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862875640"/>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Course</a:t>
            </a:r>
            <a:r>
              <a:rPr lang="zh-CN" altLang="en-US" sz="3600" b="1" dirty="0">
                <a:solidFill>
                  <a:srgbClr val="000000"/>
                </a:solidFill>
                <a:latin typeface="华文细黑" charset="-122"/>
                <a:ea typeface="华文细黑" charset="-122"/>
              </a:rPr>
              <a:t>表</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graphicFrame>
        <p:nvGraphicFramePr>
          <p:cNvPr id="2" name="表格 1">
            <a:extLst>
              <a:ext uri="{FF2B5EF4-FFF2-40B4-BE49-F238E27FC236}">
                <a16:creationId xmlns:a16="http://schemas.microsoft.com/office/drawing/2014/main" id="{1C40F1C1-1B56-4491-8BAE-5B392B197C4E}"/>
              </a:ext>
            </a:extLst>
          </p:cNvPr>
          <p:cNvGraphicFramePr>
            <a:graphicFrameLocks noGrp="1"/>
          </p:cNvGraphicFramePr>
          <p:nvPr/>
        </p:nvGraphicFramePr>
        <p:xfrm>
          <a:off x="762000" y="2454434"/>
          <a:ext cx="7620000" cy="3093720"/>
        </p:xfrm>
        <a:graphic>
          <a:graphicData uri="http://schemas.openxmlformats.org/drawingml/2006/table">
            <a:tbl>
              <a:tblPr/>
              <a:tblGrid>
                <a:gridCol w="1905000">
                  <a:extLst>
                    <a:ext uri="{9D8B030D-6E8A-4147-A177-3AD203B41FA5}">
                      <a16:colId xmlns:a16="http://schemas.microsoft.com/office/drawing/2014/main" val="2795397770"/>
                    </a:ext>
                  </a:extLst>
                </a:gridCol>
                <a:gridCol w="1905000">
                  <a:extLst>
                    <a:ext uri="{9D8B030D-6E8A-4147-A177-3AD203B41FA5}">
                      <a16:colId xmlns:a16="http://schemas.microsoft.com/office/drawing/2014/main" val="71542715"/>
                    </a:ext>
                  </a:extLst>
                </a:gridCol>
                <a:gridCol w="1905000">
                  <a:extLst>
                    <a:ext uri="{9D8B030D-6E8A-4147-A177-3AD203B41FA5}">
                      <a16:colId xmlns:a16="http://schemas.microsoft.com/office/drawing/2014/main" val="3770651973"/>
                    </a:ext>
                  </a:extLst>
                </a:gridCol>
                <a:gridCol w="1905000">
                  <a:extLst>
                    <a:ext uri="{9D8B030D-6E8A-4147-A177-3AD203B41FA5}">
                      <a16:colId xmlns:a16="http://schemas.microsoft.com/office/drawing/2014/main" val="2251317393"/>
                    </a:ext>
                  </a:extLst>
                </a:gridCol>
              </a:tblGrid>
              <a:tr h="0">
                <a:tc>
                  <a:txBody>
                    <a:bodyPr/>
                    <a:lstStyle/>
                    <a:p>
                      <a:r>
                        <a:rPr lang="zh-CN" altLang="en-US" sz="1700" b="0" i="0">
                          <a:solidFill>
                            <a:srgbClr val="000000"/>
                          </a:solidFill>
                          <a:effectLst/>
                          <a:latin typeface="SimSun" panose="02010600030101010101" pitchFamily="2" charset="-122"/>
                          <a:ea typeface="SimSun" panose="02010600030101010101" pitchFamily="2" charset="-122"/>
                        </a:rPr>
                        <a:t>课程号</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Cno</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课程名</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Cname</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先行课</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Cpno</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学分</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Ccredit</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170645"/>
                  </a:ext>
                </a:extLst>
              </a:tr>
              <a:tr h="0">
                <a:tc>
                  <a:txBody>
                    <a:bodyPr/>
                    <a:lstStyle/>
                    <a:p>
                      <a:r>
                        <a:rPr lang="en-US" altLang="zh-CN" sz="1700" b="1" i="0">
                          <a:solidFill>
                            <a:srgbClr val="000000"/>
                          </a:solidFill>
                          <a:effectLst/>
                          <a:latin typeface="Arial-BoldMT"/>
                        </a:rPr>
                        <a:t>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数据库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5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4</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5127993"/>
                  </a:ext>
                </a:extLst>
              </a:tr>
              <a:tr h="0">
                <a:tc>
                  <a:txBody>
                    <a:bodyPr/>
                    <a:lstStyle/>
                    <a:p>
                      <a:r>
                        <a:rPr lang="en-US" altLang="zh-CN" sz="1700" b="1" i="0">
                          <a:solidFill>
                            <a:srgbClr val="000000"/>
                          </a:solidFill>
                          <a:effectLst/>
                          <a:latin typeface="Arial-BoldMT"/>
                        </a:rPr>
                        <a:t>2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数学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2</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791634"/>
                  </a:ext>
                </a:extLst>
              </a:tr>
              <a:tr h="0">
                <a:tc>
                  <a:txBody>
                    <a:bodyPr/>
                    <a:lstStyle/>
                    <a:p>
                      <a:r>
                        <a:rPr lang="en-US" altLang="zh-CN" sz="1700" b="1" i="0">
                          <a:solidFill>
                            <a:srgbClr val="000000"/>
                          </a:solidFill>
                          <a:effectLst/>
                          <a:latin typeface="Arial-BoldMT"/>
                        </a:rPr>
                        <a:t>3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信息系统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4</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807439"/>
                  </a:ext>
                </a:extLst>
              </a:tr>
              <a:tr h="0">
                <a:tc>
                  <a:txBody>
                    <a:bodyPr/>
                    <a:lstStyle/>
                    <a:p>
                      <a:r>
                        <a:rPr lang="en-US" altLang="zh-CN" sz="1700" b="1" i="0">
                          <a:solidFill>
                            <a:srgbClr val="000000"/>
                          </a:solidFill>
                          <a:effectLst/>
                          <a:latin typeface="Arial-BoldMT"/>
                        </a:rPr>
                        <a:t>4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操作系统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6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3</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919294"/>
                  </a:ext>
                </a:extLst>
              </a:tr>
              <a:tr h="0">
                <a:tc>
                  <a:txBody>
                    <a:bodyPr/>
                    <a:lstStyle/>
                    <a:p>
                      <a:r>
                        <a:rPr lang="en-US" altLang="zh-CN" sz="1700" b="1" i="0">
                          <a:solidFill>
                            <a:srgbClr val="000000"/>
                          </a:solidFill>
                          <a:effectLst/>
                          <a:latin typeface="Arial-BoldMT"/>
                        </a:rPr>
                        <a:t>5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数据结构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7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4</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263837"/>
                  </a:ext>
                </a:extLst>
              </a:tr>
              <a:tr h="0">
                <a:tc>
                  <a:txBody>
                    <a:bodyPr/>
                    <a:lstStyle/>
                    <a:p>
                      <a:r>
                        <a:rPr lang="en-US" altLang="zh-CN" sz="1700" b="1" i="0">
                          <a:solidFill>
                            <a:srgbClr val="000000"/>
                          </a:solidFill>
                          <a:effectLst/>
                          <a:latin typeface="Arial-BoldMT"/>
                        </a:rPr>
                        <a:t>6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数据处理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2</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38290"/>
                  </a:ext>
                </a:extLst>
              </a:tr>
              <a:tr h="0">
                <a:tc>
                  <a:txBody>
                    <a:bodyPr/>
                    <a:lstStyle/>
                    <a:p>
                      <a:r>
                        <a:rPr lang="en-US" altLang="zh-CN" sz="1700" b="1" i="0">
                          <a:solidFill>
                            <a:srgbClr val="000000"/>
                          </a:solidFill>
                          <a:effectLst/>
                          <a:latin typeface="Arial-BoldMT"/>
                        </a:rPr>
                        <a:t>7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700" b="1" i="0">
                          <a:solidFill>
                            <a:srgbClr val="000000"/>
                          </a:solidFill>
                          <a:effectLst/>
                          <a:latin typeface="Arial-BoldMT"/>
                        </a:rPr>
                        <a:t>PASCAL</a:t>
                      </a:r>
                      <a:r>
                        <a:rPr lang="zh-CN" altLang="en-US" sz="1700" b="0" i="0">
                          <a:solidFill>
                            <a:srgbClr val="000000"/>
                          </a:solidFill>
                          <a:effectLst/>
                          <a:latin typeface="SimSun" panose="02010600030101010101" pitchFamily="2" charset="-122"/>
                          <a:ea typeface="SimSun" panose="02010600030101010101" pitchFamily="2" charset="-122"/>
                        </a:rPr>
                        <a:t>语言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6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4</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81839"/>
                  </a:ext>
                </a:extLst>
              </a:tr>
            </a:tbl>
          </a:graphicData>
        </a:graphic>
      </p:graphicFrame>
    </p:spTree>
    <p:extLst>
      <p:ext uri="{BB962C8B-B14F-4D97-AF65-F5344CB8AC3E}">
        <p14:creationId xmlns:p14="http://schemas.microsoft.com/office/powerpoint/2010/main" val="2753600017"/>
      </p:ext>
    </p:extLst>
  </p:cSld>
  <p:clrMapOvr>
    <a:masterClrMapping/>
  </p:clrMapOvr>
  <p:transition>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solidFill>
                  <a:srgbClr val="000000"/>
                </a:solidFill>
                <a:latin typeface="Arial" panose="020B0604020202020204" pitchFamily="34" charset="0"/>
              </a:rPr>
              <a:t>3.4.1 </a:t>
            </a:r>
            <a:r>
              <a:rPr lang="zh-CN" altLang="en-US" sz="3200" dirty="0">
                <a:solidFill>
                  <a:srgbClr val="000000"/>
                </a:solidFill>
                <a:latin typeface="黑体" panose="02010609060101010101" pitchFamily="49" charset="-122"/>
                <a:ea typeface="宋体e眠副浡渀."/>
                <a:cs typeface="宋体e眠副浡渀."/>
              </a:rPr>
              <a:t>插入数据</a:t>
            </a:r>
            <a:endParaRPr lang="zh-CN" altLang="zh-CN" sz="3200" b="1" dirty="0">
              <a:solidFill>
                <a:srgbClr val="000000"/>
              </a:solidFill>
              <a:latin typeface="黑体" panose="02010609060101010101" pitchFamily="49" charset="-122"/>
            </a:endParaRPr>
          </a:p>
          <a:p>
            <a:pPr marL="548640" marR="4692015">
              <a:lnSpc>
                <a:spcPct val="150000"/>
              </a:lnSpc>
              <a:spcBef>
                <a:spcPts val="1000"/>
              </a:spcBef>
              <a:spcAft>
                <a:spcPts val="0"/>
              </a:spcAft>
            </a:pPr>
            <a:r>
              <a:rPr lang="en-US" altLang="zh-CN" sz="3200" b="1" dirty="0">
                <a:latin typeface="Arial" panose="020B0604020202020204" pitchFamily="34" charset="0"/>
                <a:ea typeface="宋体e眠副浡渀."/>
                <a:cs typeface="黑体" panose="02010609060101010101" pitchFamily="49" charset="-122"/>
              </a:rPr>
              <a:t> </a:t>
            </a:r>
            <a:r>
              <a:rPr lang="en-US" altLang="zh-CN" sz="3200" b="1" dirty="0">
                <a:latin typeface="Arial" panose="020B0604020202020204" pitchFamily="34" charset="0"/>
                <a:ea typeface="黑体" panose="02010609060101010101" pitchFamily="49" charset="-122"/>
              </a:rPr>
              <a:t>3.4.2 </a:t>
            </a:r>
            <a:r>
              <a:rPr lang="zh-CN" altLang="en-US" sz="3200" b="1" dirty="0">
                <a:solidFill>
                  <a:srgbClr val="000000"/>
                </a:solidFill>
                <a:latin typeface="黑体" panose="02010609060101010101" pitchFamily="49" charset="-122"/>
              </a:rPr>
              <a:t>修改数据</a:t>
            </a:r>
            <a:endParaRPr lang="en-US" altLang="zh-CN" sz="3200" b="1" dirty="0">
              <a:solidFill>
                <a:srgbClr val="000000"/>
              </a:solidFill>
              <a:latin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B050"/>
                </a:solidFill>
                <a:latin typeface="Arial" panose="020B0604020202020204" pitchFamily="34" charset="0"/>
                <a:ea typeface="宋体e眠副浡渀."/>
                <a:cs typeface="黑体" panose="02010609060101010101" pitchFamily="49" charset="-122"/>
              </a:rPr>
              <a:t> 3.4.3 </a:t>
            </a:r>
            <a:r>
              <a:rPr lang="zh-CN" altLang="en-US" sz="3200" dirty="0">
                <a:solidFill>
                  <a:srgbClr val="00B050"/>
                </a:solidFill>
                <a:latin typeface="黑体" panose="02010609060101010101" pitchFamily="49" charset="-122"/>
                <a:ea typeface="宋体e眠副浡渀."/>
                <a:cs typeface="宋体e眠副浡渀."/>
              </a:rPr>
              <a:t>删除数据</a:t>
            </a:r>
            <a:r>
              <a:rPr lang="zh-CN" altLang="zh-CN" sz="3200" b="1" dirty="0">
                <a:solidFill>
                  <a:srgbClr val="00B050"/>
                </a:solidFill>
                <a:latin typeface="黑体" panose="02010609060101010101" pitchFamily="49" charset="-122"/>
                <a:ea typeface="Arial" panose="020B0604020202020204" pitchFamily="34" charset="0"/>
                <a:cs typeface="黑体" panose="02010609060101010101" pitchFamily="49" charset="-122"/>
              </a:rPr>
              <a:t> </a:t>
            </a:r>
            <a:endParaRPr lang="zh-CN" altLang="zh-CN" sz="3200" dirty="0">
              <a:solidFill>
                <a:srgbClr val="00B050"/>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356684278"/>
      </p:ext>
    </p:extLst>
  </p:cSld>
  <p:clrMapOvr>
    <a:masterClrMapping/>
  </p:clrMapOvr>
  <p:transition>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102110" indent="0" algn="just">
              <a:lnSpc>
                <a:spcPct val="125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语句格式 </a:t>
            </a:r>
          </a:p>
          <a:p>
            <a:pPr marL="720000" marR="63690" indent="0" algn="just">
              <a:lnSpc>
                <a:spcPct val="125000"/>
              </a:lnSpc>
              <a:buNone/>
            </a:pPr>
            <a:r>
              <a:rPr lang="en-US" altLang="zh-CN" b="1" dirty="0">
                <a:solidFill>
                  <a:srgbClr val="000000"/>
                </a:solidFill>
                <a:latin typeface="Arial" panose="020B0604020202020204" pitchFamily="34" charset="0"/>
              </a:rPr>
              <a:t>DELETE FROM &lt;</a:t>
            </a:r>
            <a:r>
              <a:rPr lang="zh-CN" altLang="en-US" b="1" dirty="0">
                <a:solidFill>
                  <a:srgbClr val="000000"/>
                </a:solidFill>
                <a:latin typeface="宋体g猀...."/>
              </a:rPr>
              <a:t>表名</a:t>
            </a:r>
            <a:r>
              <a:rPr lang="en-US" altLang="zh-CN" b="1" dirty="0">
                <a:solidFill>
                  <a:srgbClr val="000000"/>
                </a:solidFill>
                <a:latin typeface="Arial" panose="020B0604020202020204" pitchFamily="34" charset="0"/>
              </a:rPr>
              <a:t>&gt; </a:t>
            </a:r>
            <a:endParaRPr lang="zh-CN" altLang="en-US" b="1" dirty="0">
              <a:solidFill>
                <a:srgbClr val="000000"/>
              </a:solidFill>
              <a:latin typeface="Arial" panose="020B0604020202020204" pitchFamily="34" charset="0"/>
            </a:endParaRPr>
          </a:p>
          <a:p>
            <a:pPr marL="720000" marR="81710" indent="0" algn="just">
              <a:lnSpc>
                <a:spcPct val="125000"/>
              </a:lnSpc>
              <a:buNone/>
            </a:pPr>
            <a:r>
              <a:rPr lang="en-US" altLang="zh-CN" b="1" dirty="0">
                <a:solidFill>
                  <a:srgbClr val="000000"/>
                </a:solidFill>
                <a:latin typeface="Arial" panose="020B0604020202020204" pitchFamily="34" charset="0"/>
              </a:rPr>
              <a:t>[WHERE &lt;</a:t>
            </a:r>
            <a:r>
              <a:rPr lang="zh-CN" altLang="en-US" b="1" dirty="0">
                <a:solidFill>
                  <a:srgbClr val="000000"/>
                </a:solidFill>
                <a:latin typeface="宋体g猀...."/>
              </a:rPr>
              <a:t>条件</a:t>
            </a:r>
            <a:r>
              <a:rPr lang="en-US" altLang="zh-CN" b="1" dirty="0">
                <a:solidFill>
                  <a:srgbClr val="000000"/>
                </a:solidFill>
                <a:latin typeface="Arial" panose="020B0604020202020204" pitchFamily="34" charset="0"/>
              </a:rPr>
              <a:t>&gt;]; </a:t>
            </a:r>
            <a:endParaRPr lang="en-US" altLang="zh-CN" sz="2400" b="1" dirty="0">
              <a:solidFill>
                <a:srgbClr val="000000"/>
              </a:solidFill>
              <a:latin typeface="Arial" panose="020B0604020202020204" pitchFamily="34" charset="0"/>
            </a:endParaRPr>
          </a:p>
          <a:p>
            <a:pPr marL="0" marR="81710" indent="0" algn="just">
              <a:lnSpc>
                <a:spcPct val="125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功能 </a:t>
            </a:r>
            <a:endParaRPr lang="en-US" altLang="zh-CN" sz="2800" b="1" dirty="0">
              <a:solidFill>
                <a:srgbClr val="000000"/>
              </a:solidFill>
              <a:latin typeface="宋体g猀...."/>
            </a:endParaRPr>
          </a:p>
          <a:p>
            <a:pPr marL="720000" marR="81710" indent="0" algn="just">
              <a:lnSpc>
                <a:spcPct val="125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删除指定表中满足</a:t>
            </a:r>
            <a:r>
              <a:rPr lang="en-US" altLang="zh-CN" b="1" dirty="0">
                <a:solidFill>
                  <a:srgbClr val="000000"/>
                </a:solidFill>
                <a:latin typeface="Arial" panose="020B0604020202020204" pitchFamily="34" charset="0"/>
              </a:rPr>
              <a:t>WHERE</a:t>
            </a:r>
            <a:r>
              <a:rPr lang="zh-CN" altLang="en-US" b="1" dirty="0">
                <a:solidFill>
                  <a:srgbClr val="000000"/>
                </a:solidFill>
                <a:latin typeface="宋体g猀...."/>
              </a:rPr>
              <a:t>子句条件的元组 </a:t>
            </a:r>
            <a:endParaRPr lang="zh-CN" altLang="en-US" b="1" dirty="0">
              <a:solidFill>
                <a:srgbClr val="000000"/>
              </a:solidFill>
              <a:latin typeface="Wingdings" panose="05000000000000000000" pitchFamily="2" charset="2"/>
            </a:endParaRPr>
          </a:p>
          <a:p>
            <a:pPr marL="0" marR="79940" lvl="1" indent="0" algn="just">
              <a:lnSpc>
                <a:spcPct val="125000"/>
              </a:lnSpc>
              <a:buNone/>
            </a:pPr>
            <a:r>
              <a:rPr lang="en-US" altLang="zh-CN" sz="2800" b="1" dirty="0">
                <a:solidFill>
                  <a:srgbClr val="000000"/>
                </a:solidFill>
                <a:latin typeface="Wingdings" panose="05000000000000000000" pitchFamily="2" charset="2"/>
              </a:rPr>
              <a:t></a:t>
            </a:r>
            <a:r>
              <a:rPr lang="en-US" altLang="zh-CN" sz="2800" b="1" dirty="0">
                <a:solidFill>
                  <a:srgbClr val="000000"/>
                </a:solidFill>
                <a:latin typeface="Arial" panose="020B0604020202020204" pitchFamily="34" charset="0"/>
              </a:rPr>
              <a:t>WHERE</a:t>
            </a:r>
            <a:r>
              <a:rPr lang="zh-CN" altLang="en-US" sz="2800" b="1" dirty="0">
                <a:solidFill>
                  <a:srgbClr val="000000"/>
                </a:solidFill>
                <a:latin typeface="宋体g猀...."/>
              </a:rPr>
              <a:t>子句</a:t>
            </a:r>
            <a:endParaRPr lang="en-US" altLang="zh-CN" sz="2800" b="1" dirty="0">
              <a:solidFill>
                <a:srgbClr val="000000"/>
              </a:solidFill>
              <a:latin typeface="宋体g猀...."/>
            </a:endParaRPr>
          </a:p>
          <a:p>
            <a:pPr marL="720000" marR="79940" lvl="1" indent="0" algn="just">
              <a:lnSpc>
                <a:spcPct val="125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指定要删除的元组 </a:t>
            </a:r>
            <a:endParaRPr lang="en-US" altLang="zh-CN" b="1" dirty="0">
              <a:solidFill>
                <a:srgbClr val="000000"/>
              </a:solidFill>
              <a:latin typeface="宋体g猀...."/>
            </a:endParaRPr>
          </a:p>
          <a:p>
            <a:pPr marL="720000" marR="79940" lvl="1" indent="0" algn="just">
              <a:lnSpc>
                <a:spcPct val="125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无该子句将会删除表中的全部元组 </a:t>
            </a: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3200" b="1" dirty="0">
                <a:solidFill>
                  <a:srgbClr val="6E2E9F"/>
                </a:solidFill>
                <a:latin typeface="+mn-lt"/>
                <a:ea typeface="宋体e眠副浡渀."/>
                <a:cs typeface="宋体e眠副浡渀."/>
              </a:rPr>
              <a:t>删除数据</a:t>
            </a:r>
            <a:endParaRPr lang="zh-CN" altLang="en-US" sz="2800" b="1" dirty="0">
              <a:solidFill>
                <a:srgbClr val="000000"/>
              </a:solidFill>
              <a:latin typeface="华文细黑" charset="-122"/>
              <a:ea typeface="华文细黑" charset="-122"/>
            </a:endParaRPr>
          </a:p>
        </p:txBody>
      </p:sp>
      <p:sp>
        <p:nvSpPr>
          <p:cNvPr id="9"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022089159"/>
      </p:ext>
    </p:extLst>
  </p:cSld>
  <p:clrMapOvr>
    <a:masterClrMapping/>
  </p:clrMapOvr>
  <p:transition>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76810" indent="0">
              <a:lnSpc>
                <a:spcPct val="150000"/>
              </a:lnSpc>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焇..."/>
              </a:rPr>
              <a:t>三种删除方式 </a:t>
            </a:r>
            <a:endParaRPr lang="en-US" altLang="zh-CN" sz="3200" b="1" dirty="0">
              <a:solidFill>
                <a:srgbClr val="000000"/>
              </a:solidFill>
              <a:latin typeface="宋体g猀焇..."/>
            </a:endParaRPr>
          </a:p>
          <a:p>
            <a:pPr marL="540000" marR="768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焇..."/>
              </a:rPr>
              <a:t>删除某一个元组的值 </a:t>
            </a:r>
          </a:p>
          <a:p>
            <a:pPr marL="540000" marR="80310" indent="0">
              <a:lnSpc>
                <a:spcPct val="150000"/>
              </a:lnSpc>
              <a:buNone/>
            </a:pPr>
            <a:r>
              <a:rPr lang="zh-CN" altLang="en-US" b="1" dirty="0">
                <a:solidFill>
                  <a:srgbClr val="000000"/>
                </a:solidFill>
                <a:latin typeface="Wingdings" panose="05000000000000000000" pitchFamily="2" charset="2"/>
              </a:rPr>
              <a:t>删除多个元组的值 </a:t>
            </a:r>
          </a:p>
          <a:p>
            <a:pPr marL="540000" marR="781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焇..."/>
              </a:rPr>
              <a:t>带子查询的删除语句 </a:t>
            </a:r>
          </a:p>
          <a:p>
            <a:pPr marL="0" indent="0">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3200" b="1" dirty="0">
                <a:solidFill>
                  <a:srgbClr val="6E2E9F"/>
                </a:solidFill>
                <a:latin typeface="+mn-lt"/>
                <a:ea typeface="宋体e眠副浡渀."/>
                <a:cs typeface="宋体e眠副浡渀."/>
              </a:rPr>
              <a:t>删除数据（续）</a:t>
            </a:r>
            <a:endParaRPr lang="zh-CN" altLang="en-US" sz="2800" b="1" dirty="0">
              <a:solidFill>
                <a:srgbClr val="000000"/>
              </a:solidFill>
              <a:latin typeface="华文细黑" charset="-122"/>
              <a:ea typeface="华文细黑" charset="-122"/>
            </a:endParaRPr>
          </a:p>
        </p:txBody>
      </p:sp>
      <p:sp>
        <p:nvSpPr>
          <p:cNvPr id="8"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626250262"/>
      </p:ext>
    </p:extLst>
  </p:cSld>
  <p:clrMapOvr>
    <a:masterClrMapping/>
  </p:clrMapOvr>
  <p:transition>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2831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3.76] </a:t>
            </a:r>
            <a:r>
              <a:rPr lang="zh-CN" altLang="en-US" b="1" dirty="0">
                <a:solidFill>
                  <a:srgbClr val="000000"/>
                </a:solidFill>
                <a:latin typeface="宋体" panose="02010600030101010101" pitchFamily="2" charset="-122"/>
              </a:rPr>
              <a:t>删除学号为</a:t>
            </a:r>
            <a:r>
              <a:rPr lang="en-US" altLang="zh-CN" b="1" dirty="0">
                <a:solidFill>
                  <a:srgbClr val="000000"/>
                </a:solidFill>
                <a:latin typeface="Arial" panose="020B0604020202020204" pitchFamily="34" charset="0"/>
              </a:rPr>
              <a:t>201215128</a:t>
            </a:r>
            <a:r>
              <a:rPr lang="zh-CN" altLang="en-US" b="1" dirty="0">
                <a:solidFill>
                  <a:srgbClr val="000000"/>
                </a:solidFill>
                <a:latin typeface="宋体" panose="02010600030101010101" pitchFamily="2" charset="-122"/>
              </a:rPr>
              <a:t>的学生记录。 </a:t>
            </a:r>
            <a:endParaRPr lang="zh-CN" altLang="en-US" b="1" dirty="0">
              <a:solidFill>
                <a:srgbClr val="000000"/>
              </a:solidFill>
              <a:latin typeface="Arial" panose="020B0604020202020204" pitchFamily="34" charset="0"/>
            </a:endParaRPr>
          </a:p>
          <a:p>
            <a:pPr marL="720000" marR="63510" indent="0">
              <a:lnSpc>
                <a:spcPct val="150000"/>
              </a:lnSpc>
              <a:buNone/>
            </a:pPr>
            <a:r>
              <a:rPr lang="en-US" altLang="zh-CN" b="1" dirty="0">
                <a:solidFill>
                  <a:srgbClr val="000000"/>
                </a:solidFill>
                <a:latin typeface="Arial" panose="020B0604020202020204" pitchFamily="34" charset="0"/>
              </a:rPr>
              <a:t>DELETE FROM Student </a:t>
            </a:r>
          </a:p>
          <a:p>
            <a:pPr marL="720000" marR="58340" indent="0">
              <a:lnSpc>
                <a:spcPct val="150000"/>
              </a:lnSpc>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201215128 '; </a:t>
            </a:r>
          </a:p>
          <a:p>
            <a:pPr marL="0" indent="0">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600" b="1" dirty="0">
                <a:solidFill>
                  <a:srgbClr val="6E2E9F"/>
                </a:solidFill>
                <a:latin typeface="+mn-lt"/>
                <a:ea typeface="宋体e眠副浡渀."/>
                <a:cs typeface="宋体e眠副浡渀."/>
              </a:rPr>
              <a:t>1. </a:t>
            </a:r>
            <a:r>
              <a:rPr lang="zh-CN" altLang="en-US" sz="3200" b="1" dirty="0">
                <a:solidFill>
                  <a:srgbClr val="6E2E9F"/>
                </a:solidFill>
                <a:latin typeface="+mn-lt"/>
                <a:ea typeface="宋体e眠副浡渀."/>
                <a:cs typeface="宋体e眠副浡渀."/>
              </a:rPr>
              <a:t>删除某一个元组的值</a:t>
            </a:r>
            <a:endParaRPr lang="zh-CN" altLang="en-US" sz="2800" b="1" dirty="0">
              <a:solidFill>
                <a:srgbClr val="000000"/>
              </a:solidFill>
              <a:latin typeface="华文细黑" charset="-122"/>
              <a:ea typeface="华文细黑" charset="-122"/>
            </a:endParaRPr>
          </a:p>
        </p:txBody>
      </p:sp>
      <p:sp>
        <p:nvSpPr>
          <p:cNvPr id="9"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669679262"/>
      </p:ext>
    </p:extLst>
  </p:cSld>
  <p:clrMapOvr>
    <a:masterClrMapping/>
  </p:clrMapOvr>
  <p:transition>
    <p:wip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4756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Arial" panose="020B0604020202020204" pitchFamily="34" charset="0"/>
              </a:rPr>
              <a:t>例</a:t>
            </a:r>
            <a:r>
              <a:rPr lang="en-US" altLang="zh-CN" b="1" dirty="0">
                <a:solidFill>
                  <a:srgbClr val="000000"/>
                </a:solidFill>
                <a:latin typeface="Arial" panose="020B0604020202020204" pitchFamily="34" charset="0"/>
              </a:rPr>
              <a:t>3.77] </a:t>
            </a:r>
            <a:r>
              <a:rPr lang="zh-CN" altLang="en-US" b="1" dirty="0">
                <a:solidFill>
                  <a:srgbClr val="000000"/>
                </a:solidFill>
                <a:latin typeface="Arial" panose="020B0604020202020204" pitchFamily="34" charset="0"/>
              </a:rPr>
              <a:t>删除所有的学生选课记录。 </a:t>
            </a:r>
            <a:endParaRPr lang="zh-CN" altLang="en-US" dirty="0">
              <a:solidFill>
                <a:srgbClr val="000000"/>
              </a:solidFill>
              <a:latin typeface="Arial" panose="020B0604020202020204" pitchFamily="34" charset="0"/>
            </a:endParaRPr>
          </a:p>
          <a:p>
            <a:pPr marL="0" marR="77540" indent="0">
              <a:lnSpc>
                <a:spcPct val="150000"/>
              </a:lnSpc>
              <a:buNone/>
            </a:pPr>
            <a:r>
              <a:rPr lang="en-US" altLang="zh-CN" b="1" dirty="0">
                <a:solidFill>
                  <a:srgbClr val="000000"/>
                </a:solidFill>
                <a:latin typeface="Arial" panose="020B0604020202020204" pitchFamily="34" charset="0"/>
              </a:rPr>
              <a:t>       DELETE FROM SC; </a:t>
            </a:r>
            <a:endParaRPr lang="en-US" altLang="zh-CN" dirty="0">
              <a:solidFill>
                <a:srgbClr val="000000"/>
              </a:solidFill>
              <a:latin typeface="Arial" panose="020B0604020202020204" pitchFamily="34" charset="0"/>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600" b="1" dirty="0">
                <a:solidFill>
                  <a:srgbClr val="6E2E9F"/>
                </a:solidFill>
                <a:latin typeface="+mn-lt"/>
                <a:ea typeface="宋体e眠副浡渀."/>
                <a:cs typeface="宋体e眠副浡渀."/>
              </a:rPr>
              <a:t>2. </a:t>
            </a:r>
            <a:r>
              <a:rPr lang="zh-CN" altLang="en-US" sz="3200" b="1" dirty="0">
                <a:solidFill>
                  <a:srgbClr val="6E2E9F"/>
                </a:solidFill>
                <a:latin typeface="+mn-lt"/>
                <a:ea typeface="宋体e眠副浡渀."/>
                <a:cs typeface="宋体e眠副浡渀."/>
              </a:rPr>
              <a:t>删除多个元组的值</a:t>
            </a:r>
            <a:endParaRPr lang="zh-CN" altLang="en-US" sz="2800" b="1" dirty="0">
              <a:solidFill>
                <a:srgbClr val="000000"/>
              </a:solidFill>
              <a:latin typeface="华文细黑" charset="-122"/>
              <a:ea typeface="华文细黑" charset="-122"/>
            </a:endParaRPr>
          </a:p>
        </p:txBody>
      </p:sp>
      <p:sp>
        <p:nvSpPr>
          <p:cNvPr id="9"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4989683"/>
      </p:ext>
    </p:extLst>
  </p:cSld>
  <p:clrMapOvr>
    <a:masterClrMapping/>
  </p:clrMapOvr>
  <p:transition>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5" y="1689893"/>
            <a:ext cx="8805557" cy="5118894"/>
          </a:xfrm>
        </p:spPr>
        <p:txBody>
          <a:bodyPr/>
          <a:lstStyle/>
          <a:p>
            <a:pPr marL="0" marR="21860" indent="0">
              <a:spcBef>
                <a:spcPts val="1200"/>
              </a:spcBef>
              <a:buNone/>
            </a:pPr>
            <a:r>
              <a:rPr lang="en-US" altLang="zh-CN" b="1" dirty="0">
                <a:solidFill>
                  <a:srgbClr val="000000"/>
                </a:solidFill>
                <a:latin typeface="Arial" panose="020B0604020202020204" pitchFamily="34" charset="0"/>
              </a:rPr>
              <a:t>[</a:t>
            </a:r>
            <a:r>
              <a:rPr lang="zh-CN" altLang="en-US" b="1" dirty="0">
                <a:solidFill>
                  <a:srgbClr val="000000"/>
                </a:solidFill>
                <a:latin typeface="Arial" panose="020B0604020202020204" pitchFamily="34" charset="0"/>
              </a:rPr>
              <a:t>例</a:t>
            </a:r>
            <a:r>
              <a:rPr lang="en-US" altLang="zh-CN" b="1" dirty="0">
                <a:solidFill>
                  <a:srgbClr val="000000"/>
                </a:solidFill>
                <a:latin typeface="Arial" panose="020B0604020202020204" pitchFamily="34" charset="0"/>
              </a:rPr>
              <a:t>3.78] </a:t>
            </a:r>
            <a:r>
              <a:rPr lang="zh-CN" altLang="en-US" b="1" dirty="0">
                <a:solidFill>
                  <a:srgbClr val="000000"/>
                </a:solidFill>
                <a:latin typeface="Arial" panose="020B0604020202020204" pitchFamily="34" charset="0"/>
              </a:rPr>
              <a:t>删除计算机科学系所有学生的选课记录。 </a:t>
            </a:r>
            <a:endParaRPr lang="zh-CN" altLang="en-US" dirty="0">
              <a:solidFill>
                <a:srgbClr val="000000"/>
              </a:solidFill>
              <a:latin typeface="Arial" panose="020B0604020202020204" pitchFamily="34" charset="0"/>
            </a:endParaRPr>
          </a:p>
          <a:p>
            <a:pPr marL="540000" marR="100710" indent="0">
              <a:spcBef>
                <a:spcPts val="1200"/>
              </a:spcBef>
              <a:buNone/>
            </a:pPr>
            <a:r>
              <a:rPr lang="en-US" altLang="zh-CN" b="1" dirty="0">
                <a:solidFill>
                  <a:srgbClr val="000000"/>
                </a:solidFill>
                <a:latin typeface="Arial" panose="020B0604020202020204" pitchFamily="34" charset="0"/>
              </a:rPr>
              <a:t>DELETE </a:t>
            </a:r>
            <a:endParaRPr lang="en-US" altLang="zh-CN" dirty="0">
              <a:solidFill>
                <a:srgbClr val="000000"/>
              </a:solidFill>
              <a:latin typeface="Arial" panose="020B0604020202020204" pitchFamily="34" charset="0"/>
            </a:endParaRPr>
          </a:p>
          <a:p>
            <a:pPr marL="540000" marR="96190" indent="0">
              <a:spcBef>
                <a:spcPts val="1200"/>
              </a:spcBef>
              <a:buNone/>
            </a:pPr>
            <a:r>
              <a:rPr lang="en-US" altLang="zh-CN" b="1" dirty="0">
                <a:solidFill>
                  <a:srgbClr val="000000"/>
                </a:solidFill>
                <a:latin typeface="Arial" panose="020B0604020202020204" pitchFamily="34" charset="0"/>
              </a:rPr>
              <a:t>FROM SC </a:t>
            </a:r>
            <a:endParaRPr lang="en-US" altLang="zh-CN" dirty="0">
              <a:solidFill>
                <a:srgbClr val="000000"/>
              </a:solidFill>
              <a:latin typeface="Arial" panose="020B0604020202020204" pitchFamily="34" charset="0"/>
            </a:endParaRPr>
          </a:p>
          <a:p>
            <a:pPr marL="540000" marR="82610" indent="0">
              <a:spcBef>
                <a:spcPts val="1200"/>
              </a:spcBef>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IN </a:t>
            </a:r>
            <a:endParaRPr lang="en-US" altLang="zh-CN" dirty="0">
              <a:solidFill>
                <a:srgbClr val="000000"/>
              </a:solidFill>
              <a:latin typeface="Arial" panose="020B0604020202020204" pitchFamily="34" charset="0"/>
            </a:endParaRPr>
          </a:p>
          <a:p>
            <a:pPr marL="1440000" marR="73290" indent="0">
              <a:spcBef>
                <a:spcPts val="1200"/>
              </a:spcBef>
              <a:buNone/>
            </a:pPr>
            <a:r>
              <a:rPr lang="en-US" altLang="zh-CN" b="1" dirty="0">
                <a:solidFill>
                  <a:srgbClr val="000000"/>
                </a:solidFill>
                <a:latin typeface="Arial" panose="020B0604020202020204" pitchFamily="34" charset="0"/>
              </a:rPr>
              <a:t>(SELETE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a:t>
            </a:r>
            <a:endParaRPr lang="en-US" altLang="zh-CN" dirty="0">
              <a:solidFill>
                <a:srgbClr val="000000"/>
              </a:solidFill>
              <a:latin typeface="Arial" panose="020B0604020202020204" pitchFamily="34" charset="0"/>
            </a:endParaRPr>
          </a:p>
          <a:p>
            <a:pPr marL="1440000" marR="67790" indent="0">
              <a:spcBef>
                <a:spcPts val="1200"/>
              </a:spcBef>
              <a:buNone/>
            </a:pPr>
            <a:r>
              <a:rPr lang="en-US" altLang="zh-CN" b="1" dirty="0">
                <a:solidFill>
                  <a:srgbClr val="000000"/>
                </a:solidFill>
                <a:latin typeface="Arial" panose="020B0604020202020204" pitchFamily="34" charset="0"/>
              </a:rPr>
              <a:t>FROM Student </a:t>
            </a:r>
            <a:endParaRPr lang="en-US" altLang="zh-CN" dirty="0">
              <a:solidFill>
                <a:srgbClr val="000000"/>
              </a:solidFill>
              <a:latin typeface="Arial" panose="020B0604020202020204" pitchFamily="34" charset="0"/>
            </a:endParaRPr>
          </a:p>
          <a:p>
            <a:pPr marL="1440000" marR="52260" indent="0">
              <a:spcBef>
                <a:spcPts val="1200"/>
              </a:spcBef>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Sdept</a:t>
            </a:r>
            <a:r>
              <a:rPr lang="en-US" altLang="zh-CN" b="1" dirty="0">
                <a:solidFill>
                  <a:srgbClr val="000000"/>
                </a:solidFill>
                <a:latin typeface="Arial" panose="020B0604020202020204" pitchFamily="34" charset="0"/>
              </a:rPr>
              <a:t>= 'CS') ; </a:t>
            </a:r>
            <a:endParaRPr lang="en-US" altLang="zh-CN" dirty="0">
              <a:solidFill>
                <a:srgbClr val="000000"/>
              </a:solidFill>
              <a:latin typeface="Arial" panose="020B0604020202020204" pitchFamily="34" charset="0"/>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600" b="1" dirty="0">
                <a:solidFill>
                  <a:srgbClr val="6E2E9F"/>
                </a:solidFill>
                <a:latin typeface="+mn-lt"/>
                <a:ea typeface="宋体e眠副浡渀."/>
                <a:cs typeface="宋体e眠副浡渀."/>
              </a:rPr>
              <a:t>3. </a:t>
            </a:r>
            <a:r>
              <a:rPr lang="zh-CN" altLang="en-US" sz="3200" b="1" dirty="0">
                <a:solidFill>
                  <a:srgbClr val="6E2E9F"/>
                </a:solidFill>
                <a:latin typeface="+mn-lt"/>
                <a:ea typeface="宋体e眠副浡渀."/>
                <a:cs typeface="宋体e眠副浡渀."/>
              </a:rPr>
              <a:t>带子查询的删除语句</a:t>
            </a:r>
            <a:endParaRPr lang="zh-CN" altLang="en-US" sz="2800" b="1" dirty="0">
              <a:solidFill>
                <a:srgbClr val="000000"/>
              </a:solidFill>
              <a:latin typeface="华文细黑" charset="-122"/>
              <a:ea typeface="华文细黑" charset="-122"/>
            </a:endParaRPr>
          </a:p>
        </p:txBody>
      </p:sp>
      <p:sp>
        <p:nvSpPr>
          <p:cNvPr id="9"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3.4 </a:t>
            </a:r>
            <a:r>
              <a:rPr lang="zh-CN" altLang="en-US" sz="2400" dirty="0">
                <a:solidFill>
                  <a:schemeClr val="bg1"/>
                </a:solidFill>
              </a:rPr>
              <a:t>数据更新</a:t>
            </a:r>
          </a:p>
        </p:txBody>
      </p:sp>
    </p:spTree>
    <p:extLst>
      <p:ext uri="{BB962C8B-B14F-4D97-AF65-F5344CB8AC3E}">
        <p14:creationId xmlns:p14="http://schemas.microsoft.com/office/powerpoint/2010/main" val="1242561041"/>
      </p:ext>
    </p:extLst>
  </p:cSld>
  <p:clrMapOvr>
    <a:masterClrMapping/>
  </p:clrMapOvr>
  <p:transition>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marR="7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空值就是“不知道</a:t>
            </a:r>
            <a:r>
              <a:rPr lang="zh-CN" altLang="en-US" b="1" dirty="0">
                <a:solidFill>
                  <a:srgbClr val="000000"/>
                </a:solidFill>
                <a:latin typeface="Arial" panose="020B0604020202020204" pitchFamily="34" charset="0"/>
              </a:rPr>
              <a:t>”</a:t>
            </a:r>
            <a:r>
              <a:rPr lang="zh-CN" altLang="en-US" b="1" dirty="0">
                <a:solidFill>
                  <a:srgbClr val="000000"/>
                </a:solidFill>
                <a:latin typeface="宋体g猀..."/>
              </a:rPr>
              <a:t>或“不存在</a:t>
            </a:r>
            <a:r>
              <a:rPr lang="zh-CN" altLang="en-US" b="1" dirty="0">
                <a:solidFill>
                  <a:srgbClr val="000000"/>
                </a:solidFill>
                <a:latin typeface="Arial" panose="020B0604020202020204" pitchFamily="34" charset="0"/>
              </a:rPr>
              <a:t>”</a:t>
            </a:r>
            <a:r>
              <a:rPr lang="zh-CN" altLang="en-US" b="1" dirty="0">
                <a:solidFill>
                  <a:srgbClr val="000000"/>
                </a:solidFill>
                <a:latin typeface="宋体g猀..."/>
              </a:rPr>
              <a:t>或“无意义</a:t>
            </a:r>
            <a:r>
              <a:rPr lang="zh-CN" altLang="en-US" b="1" dirty="0">
                <a:solidFill>
                  <a:srgbClr val="000000"/>
                </a:solidFill>
                <a:latin typeface="Arial" panose="020B0604020202020204" pitchFamily="34" charset="0"/>
              </a:rPr>
              <a:t>”</a:t>
            </a:r>
            <a:r>
              <a:rPr lang="zh-CN" altLang="en-US" b="1" dirty="0">
                <a:solidFill>
                  <a:srgbClr val="000000"/>
                </a:solidFill>
                <a:latin typeface="宋体g猀..."/>
              </a:rPr>
              <a:t>的值。 </a:t>
            </a:r>
            <a:endParaRPr lang="zh-CN" altLang="en-US" b="1" dirty="0">
              <a:solidFill>
                <a:srgbClr val="000000"/>
              </a:solidFill>
              <a:latin typeface="Wingdings" panose="05000000000000000000" pitchFamily="2" charset="2"/>
            </a:endParaRPr>
          </a:p>
          <a:p>
            <a:pPr marL="0" marR="198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一般有以下几种情况： </a:t>
            </a:r>
            <a:endParaRPr lang="en-US" altLang="zh-CN" b="1" dirty="0">
              <a:solidFill>
                <a:srgbClr val="000000"/>
              </a:solidFill>
              <a:latin typeface="宋体g猀..."/>
            </a:endParaRPr>
          </a:p>
          <a:p>
            <a:pPr marL="720000" marR="198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该属性应该有一个值，但目前不知道它的具体值 </a:t>
            </a:r>
          </a:p>
          <a:p>
            <a:pPr marL="720000" marR="826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该属性不应该有值 </a:t>
            </a:r>
          </a:p>
          <a:p>
            <a:pPr marL="720000" marR="6946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由于某种原因不便于填写 </a:t>
            </a: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latin typeface="+mn-lt"/>
                <a:ea typeface="宋体e眠副浡渀."/>
                <a:cs typeface="宋体e眠副浡渀."/>
              </a:rPr>
              <a:t>空值的处理</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597141723"/>
      </p:ext>
    </p:extLst>
  </p:cSld>
  <p:clrMapOvr>
    <a:masterClrMapping/>
  </p:clrMapOvr>
  <p:transition>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marR="62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空值是一个很特殊的值，含有不确定性。对关系运算带来特殊的问题，需要做特殊的处理。 </a:t>
            </a:r>
            <a:endParaRPr lang="zh-CN" altLang="en-US" b="1" dirty="0">
              <a:solidFill>
                <a:srgbClr val="000000"/>
              </a:solidFill>
              <a:latin typeface="Wingdings" panose="05000000000000000000" pitchFamily="2" charset="2"/>
            </a:endParaRPr>
          </a:p>
          <a:p>
            <a:pPr marL="0" marR="652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空值的产生有其实际需求 </a:t>
            </a:r>
          </a:p>
          <a:p>
            <a:pPr marL="540000" marR="3290" indent="0">
              <a:lnSpc>
                <a:spcPct val="150000"/>
              </a:lnSpc>
              <a:buNone/>
            </a:pPr>
            <a:r>
              <a:rPr lang="zh-CN" altLang="en-US" sz="2400" b="1" dirty="0">
                <a:solidFill>
                  <a:srgbClr val="000000"/>
                </a:solidFill>
                <a:latin typeface="宋体g猀...."/>
              </a:rPr>
              <a:t>学生在选课后，产生选课表，但是还没有成绩。这时候成绩部分就为空值，它和</a:t>
            </a:r>
            <a:r>
              <a:rPr lang="en-US" altLang="zh-CN" sz="2400" b="1" dirty="0">
                <a:solidFill>
                  <a:srgbClr val="000000"/>
                </a:solidFill>
                <a:latin typeface="Arial" panose="020B0604020202020204" pitchFamily="34" charset="0"/>
              </a:rPr>
              <a:t>0</a:t>
            </a:r>
            <a:r>
              <a:rPr lang="zh-CN" altLang="en-US" sz="2400" b="1" dirty="0">
                <a:solidFill>
                  <a:srgbClr val="000000"/>
                </a:solidFill>
                <a:latin typeface="宋体g猀...."/>
              </a:rPr>
              <a:t>不一样（不是</a:t>
            </a:r>
            <a:r>
              <a:rPr lang="en-US" altLang="zh-CN" sz="2400" b="1" dirty="0">
                <a:solidFill>
                  <a:srgbClr val="000000"/>
                </a:solidFill>
                <a:latin typeface="Arial" panose="020B0604020202020204" pitchFamily="34" charset="0"/>
              </a:rPr>
              <a:t>0</a:t>
            </a:r>
            <a:r>
              <a:rPr lang="zh-CN" altLang="en-US" sz="2400" b="1" dirty="0">
                <a:solidFill>
                  <a:srgbClr val="000000"/>
                </a:solidFill>
                <a:latin typeface="宋体g猀...."/>
              </a:rPr>
              <a:t>分） </a:t>
            </a:r>
            <a:endParaRPr lang="zh-CN" altLang="en-US" sz="2400" b="1" dirty="0">
              <a:solidFill>
                <a:srgbClr val="000000"/>
              </a:solidFill>
              <a:latin typeface="Wingdings" panose="05000000000000000000" pitchFamily="2" charset="2"/>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6E2E9F"/>
                </a:solidFill>
                <a:latin typeface="+mn-lt"/>
                <a:ea typeface="宋体e眠副浡渀."/>
                <a:cs typeface="宋体e眠副浡渀."/>
              </a:rPr>
              <a:t>1.</a:t>
            </a:r>
            <a:r>
              <a:rPr lang="zh-CN" altLang="en-US" sz="2800" b="1" dirty="0">
                <a:solidFill>
                  <a:srgbClr val="6E2E9F"/>
                </a:solidFill>
                <a:latin typeface="+mn-lt"/>
                <a:ea typeface="宋体e眠副浡渀."/>
                <a:cs typeface="宋体e眠副浡渀."/>
              </a:rPr>
              <a:t> 空值的产生</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981208324"/>
      </p:ext>
    </p:extLst>
  </p:cSld>
  <p:clrMapOvr>
    <a:masterClrMapping/>
  </p:clrMapOvr>
  <p:transition>
    <p:wip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marR="113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判断一个属性的值是否为空值，用</a:t>
            </a:r>
            <a:r>
              <a:rPr lang="en-US" altLang="zh-CN" b="1" dirty="0">
                <a:solidFill>
                  <a:srgbClr val="000000"/>
                </a:solidFill>
                <a:latin typeface="Arial" panose="020B0604020202020204" pitchFamily="34" charset="0"/>
              </a:rPr>
              <a:t>IS NULL</a:t>
            </a:r>
            <a:r>
              <a:rPr lang="zh-CN" altLang="en-US" b="1" dirty="0">
                <a:solidFill>
                  <a:srgbClr val="000000"/>
                </a:solidFill>
                <a:latin typeface="宋体g猀...."/>
              </a:rPr>
              <a:t>或</a:t>
            </a:r>
            <a:r>
              <a:rPr lang="en-US" altLang="zh-CN" b="1" dirty="0">
                <a:solidFill>
                  <a:srgbClr val="000000"/>
                </a:solidFill>
                <a:latin typeface="Arial" panose="020B0604020202020204" pitchFamily="34" charset="0"/>
              </a:rPr>
              <a:t>IS NOT NULL</a:t>
            </a:r>
            <a:r>
              <a:rPr lang="zh-CN" altLang="en-US" b="1" dirty="0">
                <a:solidFill>
                  <a:srgbClr val="000000"/>
                </a:solidFill>
                <a:latin typeface="宋体g猀...."/>
              </a:rPr>
              <a:t>来表示。 </a:t>
            </a:r>
            <a:endParaRPr lang="zh-CN" altLang="en-US" b="1" dirty="0">
              <a:solidFill>
                <a:srgbClr val="000000"/>
              </a:solidFill>
              <a:latin typeface="Wingdings" panose="05000000000000000000" pitchFamily="2" charset="2"/>
            </a:endParaRPr>
          </a:p>
          <a:p>
            <a:pPr marL="0" marR="34160" indent="0">
              <a:lnSpc>
                <a:spcPct val="150000"/>
              </a:lnSpc>
              <a:buNone/>
            </a:pPr>
            <a:r>
              <a:rPr lang="en-US" altLang="zh-CN" sz="2400" b="1" dirty="0">
                <a:solidFill>
                  <a:srgbClr val="000000"/>
                </a:solidFill>
                <a:latin typeface="Arial" panose="020B0604020202020204" pitchFamily="34" charset="0"/>
              </a:rPr>
              <a:t>[</a:t>
            </a:r>
            <a:r>
              <a:rPr lang="zh-CN" altLang="en-US" sz="2400" b="1" dirty="0">
                <a:solidFill>
                  <a:srgbClr val="000000"/>
                </a:solidFill>
                <a:latin typeface="Arial" panose="020B0604020202020204" pitchFamily="34" charset="0"/>
              </a:rPr>
              <a:t>例 </a:t>
            </a:r>
            <a:r>
              <a:rPr lang="en-US" altLang="zh-CN" sz="2400" b="1" dirty="0">
                <a:solidFill>
                  <a:srgbClr val="000000"/>
                </a:solidFill>
                <a:latin typeface="Arial" panose="020B0604020202020204" pitchFamily="34" charset="0"/>
              </a:rPr>
              <a:t>3.81] </a:t>
            </a:r>
            <a:r>
              <a:rPr lang="zh-CN" altLang="en-US" sz="2400" b="1" dirty="0">
                <a:solidFill>
                  <a:srgbClr val="000000"/>
                </a:solidFill>
                <a:latin typeface="Arial" panose="020B0604020202020204" pitchFamily="34" charset="0"/>
              </a:rPr>
              <a:t>找出漏填了性别或者年龄信息的记录 </a:t>
            </a:r>
          </a:p>
          <a:p>
            <a:pPr marL="540000" marR="105190" indent="0">
              <a:lnSpc>
                <a:spcPct val="150000"/>
              </a:lnSpc>
              <a:buNone/>
            </a:pPr>
            <a:r>
              <a:rPr lang="en-US" altLang="zh-CN" sz="2400" b="1" dirty="0">
                <a:solidFill>
                  <a:srgbClr val="000000"/>
                </a:solidFill>
                <a:latin typeface="Arial" panose="020B0604020202020204" pitchFamily="34" charset="0"/>
              </a:rPr>
              <a:t>SELECT * </a:t>
            </a:r>
          </a:p>
          <a:p>
            <a:pPr marL="540000" marR="95340" indent="0">
              <a:lnSpc>
                <a:spcPct val="150000"/>
              </a:lnSpc>
              <a:buNone/>
            </a:pPr>
            <a:r>
              <a:rPr lang="en-US" altLang="zh-CN" sz="2400" b="1" dirty="0">
                <a:solidFill>
                  <a:srgbClr val="000000"/>
                </a:solidFill>
                <a:latin typeface="Arial" panose="020B0604020202020204" pitchFamily="34" charset="0"/>
              </a:rPr>
              <a:t>FROM Student </a:t>
            </a:r>
          </a:p>
          <a:p>
            <a:pPr marL="540000" marR="30790" indent="0">
              <a:lnSpc>
                <a:spcPct val="150000"/>
              </a:lnSpc>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Ssex</a:t>
            </a:r>
            <a:r>
              <a:rPr lang="en-US" altLang="zh-CN" sz="2400" b="1" dirty="0">
                <a:solidFill>
                  <a:srgbClr val="000000"/>
                </a:solidFill>
                <a:latin typeface="Arial" panose="020B0604020202020204" pitchFamily="34" charset="0"/>
              </a:rPr>
              <a:t> IS NULL OR Sage IS NULL </a:t>
            </a:r>
            <a:r>
              <a:rPr lang="zh-CN" altLang="en-US" sz="2400" b="1" dirty="0">
                <a:solidFill>
                  <a:srgbClr val="000000"/>
                </a:solidFill>
                <a:latin typeface="Arial" panose="020B0604020202020204" pitchFamily="34" charset="0"/>
              </a:rPr>
              <a:t>； </a:t>
            </a:r>
            <a:endParaRPr lang="en-US" altLang="zh-CN" sz="2400" b="1" dirty="0">
              <a:solidFill>
                <a:srgbClr val="000000"/>
              </a:solidFill>
              <a:latin typeface="Arial" panose="020B0604020202020204" pitchFamily="34" charset="0"/>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2. </a:t>
            </a:r>
            <a:r>
              <a:rPr lang="zh-CN" altLang="en-US" sz="2800" b="1" dirty="0">
                <a:solidFill>
                  <a:srgbClr val="6E2E9F"/>
                </a:solidFill>
                <a:latin typeface="+mn-lt"/>
                <a:ea typeface="宋体e眠副浡渀."/>
                <a:cs typeface="宋体e眠副浡渀."/>
              </a:rPr>
              <a:t>空值的判断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07026272"/>
      </p:ext>
    </p:extLst>
  </p:cSld>
  <p:clrMapOvr>
    <a:masterClrMapping/>
  </p:clrMapOvr>
  <p:transition>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marR="45010" indent="0">
              <a:lnSpc>
                <a:spcPct val="150000"/>
              </a:lnSpc>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
              </a:rPr>
              <a:t>属性定义（或者域定义）中 </a:t>
            </a:r>
            <a:endParaRPr lang="en-US" altLang="zh-CN" sz="3200" b="1" dirty="0">
              <a:solidFill>
                <a:srgbClr val="000000"/>
              </a:solidFill>
              <a:latin typeface="宋体g猀...."/>
            </a:endParaRPr>
          </a:p>
          <a:p>
            <a:pPr marL="540000" marR="450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有</a:t>
            </a:r>
            <a:r>
              <a:rPr lang="en-US" altLang="zh-CN" b="1" dirty="0">
                <a:solidFill>
                  <a:srgbClr val="000000"/>
                </a:solidFill>
                <a:latin typeface="Arial" panose="020B0604020202020204" pitchFamily="34" charset="0"/>
              </a:rPr>
              <a:t>NOT NULL</a:t>
            </a:r>
            <a:r>
              <a:rPr lang="zh-CN" altLang="en-US" b="1" dirty="0">
                <a:solidFill>
                  <a:srgbClr val="000000"/>
                </a:solidFill>
                <a:latin typeface="宋体g猀...."/>
              </a:rPr>
              <a:t>约束条件的不能取空值 </a:t>
            </a:r>
            <a:endParaRPr lang="zh-CN" altLang="en-US" b="1" dirty="0">
              <a:solidFill>
                <a:srgbClr val="000000"/>
              </a:solidFill>
              <a:latin typeface="Wingdings" panose="05000000000000000000" pitchFamily="2" charset="2"/>
            </a:endParaRPr>
          </a:p>
          <a:p>
            <a:pPr marL="540000" marR="457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加了</a:t>
            </a:r>
            <a:r>
              <a:rPr lang="en-US" altLang="zh-CN" b="1" dirty="0">
                <a:solidFill>
                  <a:srgbClr val="000000"/>
                </a:solidFill>
                <a:latin typeface="Arial" panose="020B0604020202020204" pitchFamily="34" charset="0"/>
              </a:rPr>
              <a:t>UNIQUE</a:t>
            </a:r>
            <a:r>
              <a:rPr lang="zh-CN" altLang="en-US" b="1" dirty="0">
                <a:solidFill>
                  <a:srgbClr val="000000"/>
                </a:solidFill>
                <a:latin typeface="宋体g猀...."/>
              </a:rPr>
              <a:t>限制的属性不能取空值 </a:t>
            </a:r>
            <a:endParaRPr lang="zh-CN" altLang="en-US" b="1" dirty="0">
              <a:solidFill>
                <a:srgbClr val="000000"/>
              </a:solidFill>
              <a:latin typeface="Wingdings" panose="05000000000000000000" pitchFamily="2" charset="2"/>
            </a:endParaRPr>
          </a:p>
          <a:p>
            <a:pPr marL="540000" marR="850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码属性不能取空值 </a:t>
            </a:r>
          </a:p>
          <a:p>
            <a:pPr marL="0" indent="0">
              <a:lnSpc>
                <a:spcPct val="150000"/>
              </a:lnSpc>
              <a:buNone/>
            </a:pPr>
            <a:endParaRPr lang="zh-CN" altLang="en-US" dirty="0">
              <a:solidFill>
                <a:srgbClr val="000000"/>
              </a:solidFill>
              <a:latin typeface="宋体g猀...."/>
            </a:endParaRPr>
          </a:p>
          <a:p>
            <a:pPr marL="0" indent="0">
              <a:lnSpc>
                <a:spcPct val="150000"/>
              </a:lnSpc>
              <a:buNone/>
            </a:pPr>
            <a:endParaRPr lang="zh-CN" altLang="en-US" dirty="0">
              <a:solidFill>
                <a:srgbClr val="000000"/>
              </a:solidFill>
              <a:latin typeface="宋体g猀...."/>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3. </a:t>
            </a:r>
            <a:r>
              <a:rPr lang="zh-CN" altLang="en-US" sz="2800" b="1" dirty="0">
                <a:solidFill>
                  <a:srgbClr val="6E2E9F"/>
                </a:solidFill>
                <a:latin typeface="+mn-lt"/>
                <a:ea typeface="宋体e眠副浡渀."/>
                <a:cs typeface="宋体e眠副浡渀."/>
              </a:rPr>
              <a:t>空值的约束条件</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691449122"/>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SC</a:t>
            </a:r>
            <a:r>
              <a:rPr lang="zh-CN" altLang="en-US" sz="3600" b="1" dirty="0">
                <a:solidFill>
                  <a:srgbClr val="000000"/>
                </a:solidFill>
                <a:latin typeface="华文细黑" charset="-122"/>
                <a:ea typeface="华文细黑" charset="-122"/>
              </a:rPr>
              <a:t>表</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6" name="Rectangle 1">
            <a:extLst>
              <a:ext uri="{FF2B5EF4-FFF2-40B4-BE49-F238E27FC236}">
                <a16:creationId xmlns:a16="http://schemas.microsoft.com/office/drawing/2014/main" id="{4658D2AC-DB95-41F4-B97B-CF4AB74DDBAB}"/>
              </a:ext>
            </a:extLst>
          </p:cNvPr>
          <p:cNvSpPr>
            <a:spLocks noChangeArrowheads="1"/>
          </p:cNvSpPr>
          <p:nvPr/>
        </p:nvSpPr>
        <p:spPr bwMode="auto">
          <a:xfrm>
            <a:off x="762000" y="2454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6FB186-7EA9-4AC7-BF56-C94B07B2EF7F}"/>
              </a:ext>
            </a:extLst>
          </p:cNvPr>
          <p:cNvGraphicFramePr>
            <a:graphicFrameLocks noGrp="1"/>
          </p:cNvGraphicFramePr>
          <p:nvPr/>
        </p:nvGraphicFramePr>
        <p:xfrm>
          <a:off x="1714500" y="2820194"/>
          <a:ext cx="5715000" cy="2362200"/>
        </p:xfrm>
        <a:graphic>
          <a:graphicData uri="http://schemas.openxmlformats.org/drawingml/2006/table">
            <a:tbl>
              <a:tblPr/>
              <a:tblGrid>
                <a:gridCol w="1905000">
                  <a:extLst>
                    <a:ext uri="{9D8B030D-6E8A-4147-A177-3AD203B41FA5}">
                      <a16:colId xmlns:a16="http://schemas.microsoft.com/office/drawing/2014/main" val="2789969630"/>
                    </a:ext>
                  </a:extLst>
                </a:gridCol>
                <a:gridCol w="1905000">
                  <a:extLst>
                    <a:ext uri="{9D8B030D-6E8A-4147-A177-3AD203B41FA5}">
                      <a16:colId xmlns:a16="http://schemas.microsoft.com/office/drawing/2014/main" val="3117425214"/>
                    </a:ext>
                  </a:extLst>
                </a:gridCol>
                <a:gridCol w="1905000">
                  <a:extLst>
                    <a:ext uri="{9D8B030D-6E8A-4147-A177-3AD203B41FA5}">
                      <a16:colId xmlns:a16="http://schemas.microsoft.com/office/drawing/2014/main" val="1046807697"/>
                    </a:ext>
                  </a:extLst>
                </a:gridCol>
              </a:tblGrid>
              <a:tr h="0">
                <a:tc>
                  <a:txBody>
                    <a:bodyPr/>
                    <a:lstStyle/>
                    <a:p>
                      <a:r>
                        <a:rPr lang="zh-CN" altLang="en-US" sz="1700" b="0" i="0">
                          <a:solidFill>
                            <a:srgbClr val="000000"/>
                          </a:solidFill>
                          <a:effectLst/>
                          <a:latin typeface="SimSun" panose="02010600030101010101" pitchFamily="2" charset="-122"/>
                          <a:ea typeface="SimSun" panose="02010600030101010101" pitchFamily="2" charset="-122"/>
                        </a:rPr>
                        <a:t>学 号</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Sno</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课程号</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Cno</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700" b="0" i="0">
                          <a:solidFill>
                            <a:srgbClr val="000000"/>
                          </a:solidFill>
                          <a:effectLst/>
                          <a:latin typeface="SimSun" panose="02010600030101010101" pitchFamily="2" charset="-122"/>
                          <a:ea typeface="SimSun" panose="02010600030101010101" pitchFamily="2" charset="-122"/>
                        </a:rPr>
                        <a:t>成绩</a:t>
                      </a:r>
                      <a:br>
                        <a:rPr lang="zh-CN" altLang="en-US" sz="1700" b="0" i="0">
                          <a:solidFill>
                            <a:srgbClr val="000000"/>
                          </a:solidFill>
                          <a:effectLst/>
                          <a:latin typeface="SimSun" panose="02010600030101010101" pitchFamily="2" charset="-122"/>
                          <a:ea typeface="SimSun" panose="02010600030101010101" pitchFamily="2" charset="-122"/>
                        </a:rPr>
                      </a:br>
                      <a:r>
                        <a:rPr lang="en-US" sz="1700" b="1" i="0">
                          <a:solidFill>
                            <a:srgbClr val="000000"/>
                          </a:solidFill>
                          <a:effectLst/>
                          <a:latin typeface="Arial-BoldMT"/>
                        </a:rPr>
                        <a:t>Grade</a:t>
                      </a:r>
                      <a:endParaRPr 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635221"/>
                  </a:ext>
                </a:extLst>
              </a:tr>
              <a:tr h="0">
                <a:tc>
                  <a:txBody>
                    <a:bodyPr/>
                    <a:lstStyle/>
                    <a:p>
                      <a:r>
                        <a:rPr lang="en-US" altLang="zh-CN" sz="1700" b="1" i="0">
                          <a:solidFill>
                            <a:srgbClr val="000000"/>
                          </a:solidFill>
                          <a:effectLst/>
                          <a:latin typeface="Arial-BoldMT"/>
                        </a:rPr>
                        <a:t>201215121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92</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229104"/>
                  </a:ext>
                </a:extLst>
              </a:tr>
              <a:tr h="0">
                <a:tc>
                  <a:txBody>
                    <a:bodyPr/>
                    <a:lstStyle/>
                    <a:p>
                      <a:r>
                        <a:rPr lang="en-US" altLang="zh-CN" sz="1700" b="1" i="0">
                          <a:solidFill>
                            <a:srgbClr val="000000"/>
                          </a:solidFill>
                          <a:effectLst/>
                          <a:latin typeface="Arial-BoldMT"/>
                        </a:rPr>
                        <a:t>201215121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2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85</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7031037"/>
                  </a:ext>
                </a:extLst>
              </a:tr>
              <a:tr h="0">
                <a:tc>
                  <a:txBody>
                    <a:bodyPr/>
                    <a:lstStyle/>
                    <a:p>
                      <a:r>
                        <a:rPr lang="en-US" altLang="zh-CN" sz="1700" b="1" i="0">
                          <a:solidFill>
                            <a:srgbClr val="000000"/>
                          </a:solidFill>
                          <a:effectLst/>
                          <a:latin typeface="Arial-BoldMT"/>
                        </a:rPr>
                        <a:t>201215121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3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88</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896235"/>
                  </a:ext>
                </a:extLst>
              </a:tr>
              <a:tr h="0">
                <a:tc>
                  <a:txBody>
                    <a:bodyPr/>
                    <a:lstStyle/>
                    <a:p>
                      <a:r>
                        <a:rPr lang="en-US" altLang="zh-CN" sz="1700" b="1" i="0">
                          <a:solidFill>
                            <a:srgbClr val="000000"/>
                          </a:solidFill>
                          <a:effectLst/>
                          <a:latin typeface="Arial-BoldMT"/>
                        </a:rPr>
                        <a:t>201215122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2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90</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936474"/>
                  </a:ext>
                </a:extLst>
              </a:tr>
              <a:tr h="0">
                <a:tc>
                  <a:txBody>
                    <a:bodyPr/>
                    <a:lstStyle/>
                    <a:p>
                      <a:r>
                        <a:rPr lang="en-US" altLang="zh-CN" sz="1700" b="1" i="0">
                          <a:solidFill>
                            <a:srgbClr val="000000"/>
                          </a:solidFill>
                          <a:effectLst/>
                          <a:latin typeface="Arial-BoldMT"/>
                        </a:rPr>
                        <a:t>201215122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a:solidFill>
                            <a:srgbClr val="000000"/>
                          </a:solidFill>
                          <a:effectLst/>
                          <a:latin typeface="Arial-BoldMT"/>
                        </a:rPr>
                        <a:t>3 </a:t>
                      </a:r>
                      <a:endParaRPr lang="zh-CN" altLang="en-US">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700" b="1" i="0" dirty="0">
                          <a:solidFill>
                            <a:srgbClr val="000000"/>
                          </a:solidFill>
                          <a:effectLst/>
                          <a:latin typeface="Arial-BoldMT"/>
                        </a:rPr>
                        <a:t>80</a:t>
                      </a:r>
                      <a:endParaRPr lang="zh-CN" altLang="en-US"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726689"/>
                  </a:ext>
                </a:extLst>
              </a:tr>
            </a:tbl>
          </a:graphicData>
        </a:graphic>
      </p:graphicFrame>
      <p:sp>
        <p:nvSpPr>
          <p:cNvPr id="9" name="Rectangle 2">
            <a:extLst>
              <a:ext uri="{FF2B5EF4-FFF2-40B4-BE49-F238E27FC236}">
                <a16:creationId xmlns:a16="http://schemas.microsoft.com/office/drawing/2014/main" id="{FE53A62C-9951-4427-BBB6-D9225530CCFF}"/>
              </a:ext>
            </a:extLst>
          </p:cNvPr>
          <p:cNvSpPr>
            <a:spLocks noChangeArrowheads="1"/>
          </p:cNvSpPr>
          <p:nvPr/>
        </p:nvSpPr>
        <p:spPr bwMode="auto">
          <a:xfrm>
            <a:off x="1714500" y="282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8443811"/>
      </p:ext>
    </p:extLst>
  </p:cSld>
  <p:clrMapOvr>
    <a:masterClrMapping/>
  </p:clrMapOvr>
  <p:transition>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marR="103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騇..."/>
              </a:rPr>
              <a:t>空值与另一个值（包括另一个空值）的算术运算的结果为空值 </a:t>
            </a:r>
            <a:endParaRPr lang="zh-CN" altLang="en-US" sz="2400" b="1" dirty="0">
              <a:solidFill>
                <a:srgbClr val="000000"/>
              </a:solidFill>
              <a:latin typeface="Wingdings" panose="05000000000000000000" pitchFamily="2" charset="2"/>
            </a:endParaRPr>
          </a:p>
          <a:p>
            <a:pPr marL="0" marR="103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騇..."/>
              </a:rPr>
              <a:t>空值与另一个值（包括另一个空值）的比较运算的结果为</a:t>
            </a:r>
            <a:r>
              <a:rPr lang="en-US" altLang="zh-CN" sz="2400" b="1" dirty="0">
                <a:solidFill>
                  <a:srgbClr val="000000"/>
                </a:solidFill>
                <a:latin typeface="Arial" panose="020B0604020202020204" pitchFamily="34" charset="0"/>
              </a:rPr>
              <a:t>UNKNOWN</a:t>
            </a:r>
            <a:r>
              <a:rPr lang="zh-CN" altLang="en-US" sz="2400" b="1" dirty="0">
                <a:solidFill>
                  <a:srgbClr val="000000"/>
                </a:solidFill>
                <a:latin typeface="宋体g猀騇..."/>
              </a:rPr>
              <a:t>。 </a:t>
            </a:r>
            <a:endParaRPr lang="zh-CN" altLang="en-US" sz="2400" b="1" dirty="0">
              <a:solidFill>
                <a:srgbClr val="000000"/>
              </a:solidFill>
              <a:latin typeface="Wingdings" panose="05000000000000000000" pitchFamily="2" charset="2"/>
            </a:endParaRPr>
          </a:p>
          <a:p>
            <a:pPr marL="0" marR="896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騇..."/>
              </a:rPr>
              <a:t>有</a:t>
            </a:r>
            <a:r>
              <a:rPr lang="en-US" altLang="zh-CN" sz="2400" b="1" dirty="0">
                <a:solidFill>
                  <a:srgbClr val="000000"/>
                </a:solidFill>
                <a:latin typeface="Arial" panose="020B0604020202020204" pitchFamily="34" charset="0"/>
              </a:rPr>
              <a:t>UNKNOWN</a:t>
            </a:r>
            <a:r>
              <a:rPr lang="zh-CN" altLang="en-US" sz="2400" b="1" dirty="0">
                <a:solidFill>
                  <a:srgbClr val="000000"/>
                </a:solidFill>
                <a:latin typeface="宋体g猀騇..."/>
              </a:rPr>
              <a:t>后，传统二值（</a:t>
            </a:r>
            <a:r>
              <a:rPr lang="en-US" altLang="zh-CN" sz="2400" b="1" dirty="0">
                <a:solidFill>
                  <a:srgbClr val="000000"/>
                </a:solidFill>
                <a:latin typeface="Arial" panose="020B0604020202020204" pitchFamily="34" charset="0"/>
              </a:rPr>
              <a:t>TRUE</a:t>
            </a:r>
            <a:r>
              <a:rPr lang="zh-CN" altLang="en-US" sz="2400" b="1" dirty="0">
                <a:solidFill>
                  <a:srgbClr val="000000"/>
                </a:solidFill>
                <a:latin typeface="宋体g猀騇..."/>
              </a:rPr>
              <a:t>，</a:t>
            </a:r>
            <a:r>
              <a:rPr lang="en-US" altLang="zh-CN" sz="2400" b="1" dirty="0">
                <a:solidFill>
                  <a:srgbClr val="000000"/>
                </a:solidFill>
                <a:latin typeface="Arial" panose="020B0604020202020204" pitchFamily="34" charset="0"/>
              </a:rPr>
              <a:t>FALSE</a:t>
            </a:r>
            <a:r>
              <a:rPr lang="zh-CN" altLang="en-US" sz="2400" b="1" dirty="0">
                <a:solidFill>
                  <a:srgbClr val="000000"/>
                </a:solidFill>
                <a:latin typeface="宋体g猀騇..."/>
              </a:rPr>
              <a:t>）逻辑就扩展成了三值逻辑 </a:t>
            </a: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dirty="0">
              <a:solidFill>
                <a:srgbClr val="000000"/>
              </a:solidFill>
              <a:latin typeface="Wingdings" panose="05000000000000000000" pitchFamily="2" charset="2"/>
            </a:endParaRPr>
          </a:p>
          <a:p>
            <a:pPr marL="0" indent="0">
              <a:lnSpc>
                <a:spcPct val="150000"/>
              </a:lnSpc>
              <a:buNone/>
            </a:pPr>
            <a:endParaRPr lang="zh-CN" altLang="en-US" dirty="0">
              <a:solidFill>
                <a:srgbClr val="000000"/>
              </a:solidFill>
              <a:latin typeface="宋体g猀...."/>
            </a:endParaRPr>
          </a:p>
          <a:p>
            <a:pPr marL="0" indent="0">
              <a:lnSpc>
                <a:spcPct val="150000"/>
              </a:lnSpc>
              <a:buNone/>
            </a:pPr>
            <a:endParaRPr lang="zh-CN" altLang="en-US" dirty="0">
              <a:solidFill>
                <a:srgbClr val="000000"/>
              </a:solidFill>
              <a:latin typeface="宋体g猀...."/>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3200" b="1" dirty="0">
                <a:solidFill>
                  <a:srgbClr val="6E2E9F"/>
                </a:solidFill>
                <a:latin typeface="+mn-lt"/>
                <a:ea typeface="宋体e眠副浡渀."/>
                <a:cs typeface="宋体e眠副浡渀."/>
              </a:rPr>
              <a:t>4. </a:t>
            </a:r>
            <a:r>
              <a:rPr lang="zh-CN" altLang="en-US" sz="2800" b="1" dirty="0">
                <a:solidFill>
                  <a:srgbClr val="6E2E9F"/>
                </a:solidFill>
                <a:latin typeface="+mn-lt"/>
                <a:ea typeface="宋体e眠副浡渀."/>
                <a:cs typeface="宋体e眠副浡渀."/>
              </a:rPr>
              <a:t>空值的算术运算、比较运算和逻辑运算</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032454154"/>
      </p:ext>
    </p:extLst>
  </p:cSld>
  <p:clrMapOvr>
    <a:masterClrMapping/>
  </p:clrMapOvr>
  <p:transition>
    <p:wip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indent="0">
              <a:lnSpc>
                <a:spcPct val="150000"/>
              </a:lnSpc>
              <a:buNone/>
            </a:pPr>
            <a:endParaRPr lang="zh-CN" altLang="en-US" dirty="0">
              <a:solidFill>
                <a:srgbClr val="000000"/>
              </a:solidFill>
              <a:latin typeface="Wingdings" panose="05000000000000000000" pitchFamily="2" charset="2"/>
            </a:endParaRPr>
          </a:p>
          <a:p>
            <a:pPr marL="0" indent="0">
              <a:lnSpc>
                <a:spcPct val="150000"/>
              </a:lnSpc>
              <a:buNone/>
            </a:pPr>
            <a:endParaRPr lang="zh-CN" altLang="en-US" dirty="0">
              <a:solidFill>
                <a:srgbClr val="000000"/>
              </a:solidFill>
              <a:latin typeface="宋体g猀...."/>
            </a:endParaRPr>
          </a:p>
          <a:p>
            <a:pPr marL="0" indent="0">
              <a:lnSpc>
                <a:spcPct val="150000"/>
              </a:lnSpc>
              <a:buNone/>
            </a:pPr>
            <a:endParaRPr lang="zh-CN" altLang="en-US" dirty="0">
              <a:solidFill>
                <a:srgbClr val="000000"/>
              </a:solidFill>
              <a:latin typeface="宋体g猀...."/>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latin typeface="+mn-lt"/>
                <a:ea typeface="宋体e眠副浡渀."/>
                <a:cs typeface="宋体e眠副浡渀."/>
              </a:rPr>
              <a:t>空值的算术运算、比较运算和逻辑运算（续）</a:t>
            </a:r>
            <a:endParaRPr lang="zh-CN" altLang="en-US" sz="2800" b="1" dirty="0">
              <a:solidFill>
                <a:srgbClr val="000000"/>
              </a:solidFill>
              <a:latin typeface="华文细黑" charset="-122"/>
              <a:ea typeface="华文细黑" charset="-122"/>
            </a:endParaRPr>
          </a:p>
        </p:txBody>
      </p:sp>
      <p:pic>
        <p:nvPicPr>
          <p:cNvPr id="2" name="图片 1">
            <a:extLst>
              <a:ext uri="{FF2B5EF4-FFF2-40B4-BE49-F238E27FC236}">
                <a16:creationId xmlns:a16="http://schemas.microsoft.com/office/drawing/2014/main" id="{1F0F7543-BE90-4D3E-AB4A-26AB963F9FB1}"/>
              </a:ext>
            </a:extLst>
          </p:cNvPr>
          <p:cNvPicPr>
            <a:picLocks noChangeAspect="1"/>
          </p:cNvPicPr>
          <p:nvPr/>
        </p:nvPicPr>
        <p:blipFill>
          <a:blip r:embed="rId2"/>
          <a:stretch>
            <a:fillRect/>
          </a:stretch>
        </p:blipFill>
        <p:spPr>
          <a:xfrm>
            <a:off x="438456" y="1642118"/>
            <a:ext cx="7979988" cy="4268366"/>
          </a:xfrm>
          <a:prstGeom prst="rect">
            <a:avLst/>
          </a:prstGeom>
        </p:spPr>
      </p:pic>
    </p:spTree>
    <p:extLst>
      <p:ext uri="{BB962C8B-B14F-4D97-AF65-F5344CB8AC3E}">
        <p14:creationId xmlns:p14="http://schemas.microsoft.com/office/powerpoint/2010/main" val="217927335"/>
      </p:ext>
    </p:extLst>
  </p:cSld>
  <p:clrMapOvr>
    <a:masterClrMapping/>
  </p:clrMapOvr>
  <p:transition>
    <p:wip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indent="0">
              <a:lnSpc>
                <a:spcPct val="150000"/>
              </a:lnSpc>
              <a:buNone/>
            </a:pPr>
            <a:endParaRPr lang="zh-CN" altLang="en-US" dirty="0">
              <a:solidFill>
                <a:srgbClr val="000000"/>
              </a:solidFill>
              <a:latin typeface="Wingdings" panose="05000000000000000000" pitchFamily="2" charset="2"/>
            </a:endParaRPr>
          </a:p>
          <a:p>
            <a:pPr marL="0" indent="0">
              <a:lnSpc>
                <a:spcPct val="150000"/>
              </a:lnSpc>
              <a:buNone/>
            </a:pPr>
            <a:endParaRPr lang="zh-CN" altLang="en-US" dirty="0">
              <a:solidFill>
                <a:srgbClr val="000000"/>
              </a:solidFill>
              <a:latin typeface="宋体g猀...."/>
            </a:endParaRPr>
          </a:p>
          <a:p>
            <a:pPr marL="0" indent="0">
              <a:lnSpc>
                <a:spcPct val="150000"/>
              </a:lnSpc>
              <a:buNone/>
            </a:pPr>
            <a:endParaRPr lang="zh-CN" altLang="en-US" dirty="0">
              <a:solidFill>
                <a:srgbClr val="000000"/>
              </a:solidFill>
              <a:latin typeface="宋体g猀...."/>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latin typeface="+mn-lt"/>
                <a:ea typeface="宋体e眠副浡渀."/>
                <a:cs typeface="宋体e眠副浡渀."/>
              </a:rPr>
              <a:t>空值的算术运算、比较运算和逻辑运算（续）</a:t>
            </a:r>
            <a:endParaRPr lang="zh-CN" altLang="en-US" sz="2800" b="1" dirty="0">
              <a:solidFill>
                <a:srgbClr val="000000"/>
              </a:solidFill>
              <a:latin typeface="华文细黑" charset="-122"/>
              <a:ea typeface="华文细黑" charset="-122"/>
            </a:endParaRPr>
          </a:p>
        </p:txBody>
      </p:sp>
      <p:sp>
        <p:nvSpPr>
          <p:cNvPr id="8" name="Rectangle 3">
            <a:extLst>
              <a:ext uri="{FF2B5EF4-FFF2-40B4-BE49-F238E27FC236}">
                <a16:creationId xmlns:a16="http://schemas.microsoft.com/office/drawing/2014/main" id="{25BEE23D-DF1C-452F-A812-32798FF21B83}"/>
              </a:ext>
            </a:extLst>
          </p:cNvPr>
          <p:cNvSpPr txBox="1">
            <a:spLocks noChangeArrowheads="1"/>
          </p:cNvSpPr>
          <p:nvPr/>
        </p:nvSpPr>
        <p:spPr bwMode="auto">
          <a:xfrm>
            <a:off x="487364" y="1842293"/>
            <a:ext cx="8509000" cy="511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5710" indent="0">
              <a:spcBef>
                <a:spcPts val="1300"/>
              </a:spcBef>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3.82] </a:t>
            </a:r>
            <a:r>
              <a:rPr lang="zh-CN" altLang="en-US" b="1" dirty="0">
                <a:solidFill>
                  <a:srgbClr val="000000"/>
                </a:solidFill>
                <a:latin typeface="宋体" panose="02010600030101010101" pitchFamily="2" charset="-122"/>
              </a:rPr>
              <a:t>找出选修</a:t>
            </a:r>
            <a:r>
              <a:rPr lang="en-US" altLang="zh-CN" b="1" dirty="0">
                <a:solidFill>
                  <a:srgbClr val="000000"/>
                </a:solidFill>
                <a:latin typeface="Arial" panose="020B0604020202020204" pitchFamily="34" charset="0"/>
              </a:rPr>
              <a:t>1</a:t>
            </a:r>
            <a:r>
              <a:rPr lang="zh-CN" altLang="en-US" b="1" dirty="0">
                <a:solidFill>
                  <a:srgbClr val="000000"/>
                </a:solidFill>
                <a:latin typeface="宋体" panose="02010600030101010101" pitchFamily="2" charset="-122"/>
              </a:rPr>
              <a:t>号课程的不及格的学生。 </a:t>
            </a:r>
            <a:endParaRPr lang="zh-CN" altLang="en-US" b="1" dirty="0">
              <a:solidFill>
                <a:srgbClr val="000000"/>
              </a:solidFill>
              <a:latin typeface="Arial" panose="020B0604020202020204" pitchFamily="34" charset="0"/>
            </a:endParaRPr>
          </a:p>
          <a:p>
            <a:pPr marL="540000" marR="96840" indent="0">
              <a:spcBef>
                <a:spcPts val="1300"/>
              </a:spcBef>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t>
            </a:r>
            <a:r>
              <a:rPr lang="en-US" altLang="zh-CN" sz="2400" b="1" dirty="0">
                <a:solidFill>
                  <a:srgbClr val="000000"/>
                </a:solidFill>
                <a:latin typeface="Arial" panose="020B0604020202020204" pitchFamily="34" charset="0"/>
              </a:rPr>
              <a:t> </a:t>
            </a:r>
          </a:p>
          <a:p>
            <a:pPr marL="540000" marR="104690" indent="0">
              <a:spcBef>
                <a:spcPts val="1300"/>
              </a:spcBef>
              <a:buNone/>
            </a:pPr>
            <a:r>
              <a:rPr lang="en-US" altLang="zh-CN" sz="2400" b="1" dirty="0">
                <a:solidFill>
                  <a:srgbClr val="000000"/>
                </a:solidFill>
                <a:latin typeface="Arial" panose="020B0604020202020204" pitchFamily="34" charset="0"/>
              </a:rPr>
              <a:t>FROM SC </a:t>
            </a:r>
          </a:p>
          <a:p>
            <a:pPr marL="540000" marR="51160" indent="0">
              <a:spcBef>
                <a:spcPts val="1300"/>
              </a:spcBef>
              <a:buNone/>
            </a:pPr>
            <a:r>
              <a:rPr lang="en-US" altLang="zh-CN" sz="2400" b="1" dirty="0">
                <a:solidFill>
                  <a:srgbClr val="000000"/>
                </a:solidFill>
                <a:latin typeface="Arial" panose="020B0604020202020204" pitchFamily="34" charset="0"/>
              </a:rPr>
              <a:t>WHERE Grade &lt; 60 AND </a:t>
            </a:r>
            <a:r>
              <a:rPr lang="en-US" altLang="zh-CN" sz="2400" b="1" dirty="0" err="1">
                <a:solidFill>
                  <a:srgbClr val="000000"/>
                </a:solidFill>
                <a:latin typeface="Arial" panose="020B0604020202020204" pitchFamily="34" charset="0"/>
              </a:rPr>
              <a:t>Cno</a:t>
            </a:r>
            <a:r>
              <a:rPr lang="en-US" altLang="zh-CN" sz="2400" b="1" dirty="0">
                <a:solidFill>
                  <a:srgbClr val="000000"/>
                </a:solidFill>
                <a:latin typeface="Arial" panose="020B0604020202020204" pitchFamily="34" charset="0"/>
              </a:rPr>
              <a:t>='1’; </a:t>
            </a:r>
          </a:p>
          <a:p>
            <a:pPr marL="540000" marR="51160" indent="0">
              <a:spcBef>
                <a:spcPts val="1300"/>
              </a:spcBef>
              <a:buNone/>
            </a:pPr>
            <a:endParaRPr lang="en-US" altLang="zh-CN" sz="2400" b="1" dirty="0">
              <a:solidFill>
                <a:srgbClr val="000000"/>
              </a:solidFill>
              <a:latin typeface="Arial" panose="020B0604020202020204" pitchFamily="34" charset="0"/>
            </a:endParaRPr>
          </a:p>
          <a:p>
            <a:pPr marL="540000" marR="116140" indent="0">
              <a:spcBef>
                <a:spcPts val="1300"/>
              </a:spcBef>
              <a:buNone/>
            </a:pPr>
            <a:r>
              <a:rPr lang="zh-CN" altLang="en-US" sz="2400" b="1" dirty="0">
                <a:solidFill>
                  <a:srgbClr val="000000"/>
                </a:solidFill>
                <a:latin typeface="宋体" panose="02010600030101010101" pitchFamily="2" charset="-122"/>
              </a:rPr>
              <a:t>查询结果不包括缺考的学生，因为他们的</a:t>
            </a:r>
            <a:r>
              <a:rPr lang="en-US" altLang="zh-CN" sz="2400" b="1" dirty="0">
                <a:solidFill>
                  <a:srgbClr val="000000"/>
                </a:solidFill>
                <a:latin typeface="Arial" panose="020B0604020202020204" pitchFamily="34" charset="0"/>
              </a:rPr>
              <a:t>Grade</a:t>
            </a:r>
            <a:r>
              <a:rPr lang="zh-CN" altLang="en-US" sz="2400" b="1" dirty="0">
                <a:solidFill>
                  <a:srgbClr val="000000"/>
                </a:solidFill>
                <a:latin typeface="宋体" panose="02010600030101010101" pitchFamily="2" charset="-122"/>
              </a:rPr>
              <a:t>值为 </a:t>
            </a:r>
            <a:endParaRPr lang="zh-CN" altLang="en-US" sz="2400" b="1" dirty="0">
              <a:solidFill>
                <a:srgbClr val="000000"/>
              </a:solidFill>
              <a:latin typeface="Arial" panose="020B0604020202020204" pitchFamily="34" charset="0"/>
            </a:endParaRPr>
          </a:p>
          <a:p>
            <a:pPr marL="540000" indent="0">
              <a:spcBef>
                <a:spcPts val="1300"/>
              </a:spcBef>
              <a:buNone/>
            </a:pPr>
            <a:r>
              <a:rPr lang="en-US" altLang="zh-CN" sz="2400" b="1" dirty="0">
                <a:solidFill>
                  <a:srgbClr val="000000"/>
                </a:solidFill>
                <a:latin typeface="Arial" panose="020B0604020202020204" pitchFamily="34" charset="0"/>
              </a:rPr>
              <a:t>null</a:t>
            </a:r>
            <a:r>
              <a:rPr lang="zh-CN" altLang="en-US" sz="2400" b="1" dirty="0">
                <a:solidFill>
                  <a:srgbClr val="000000"/>
                </a:solidFill>
                <a:latin typeface="Arial" panose="020B0604020202020204" pitchFamily="34" charset="0"/>
              </a:rPr>
              <a:t>。 </a:t>
            </a:r>
            <a:endParaRPr lang="en-US" altLang="zh-CN" sz="2400" b="1" dirty="0">
              <a:solidFill>
                <a:srgbClr val="000000"/>
              </a:solidFill>
              <a:latin typeface="Arial" panose="020B0604020202020204" pitchFamily="34" charset="0"/>
            </a:endParaRPr>
          </a:p>
          <a:p>
            <a:pPr marL="0" indent="0">
              <a:lnSpc>
                <a:spcPct val="150000"/>
              </a:lnSpc>
              <a:buFont typeface="Arial" charset="0"/>
              <a:buNone/>
            </a:pPr>
            <a:endParaRPr lang="zh-CN" altLang="en-US" dirty="0">
              <a:solidFill>
                <a:srgbClr val="000000"/>
              </a:solidFill>
              <a:latin typeface="Wingdings" panose="05000000000000000000" pitchFamily="2" charset="2"/>
            </a:endParaRPr>
          </a:p>
          <a:p>
            <a:pPr marL="0" indent="0">
              <a:lnSpc>
                <a:spcPct val="150000"/>
              </a:lnSpc>
              <a:buFont typeface="Arial" charset="0"/>
              <a:buNone/>
            </a:pPr>
            <a:endParaRPr lang="zh-CN" altLang="en-US" dirty="0">
              <a:solidFill>
                <a:srgbClr val="000000"/>
              </a:solidFill>
              <a:latin typeface="宋体g猀...."/>
            </a:endParaRPr>
          </a:p>
          <a:p>
            <a:pPr marL="0" indent="0">
              <a:lnSpc>
                <a:spcPct val="150000"/>
              </a:lnSpc>
              <a:buFont typeface="Arial" charset="0"/>
              <a:buNone/>
            </a:pPr>
            <a:endParaRPr lang="zh-CN" altLang="en-US" dirty="0">
              <a:solidFill>
                <a:srgbClr val="000000"/>
              </a:solidFill>
              <a:latin typeface="宋体g猀...."/>
            </a:endParaRPr>
          </a:p>
          <a:p>
            <a:pPr marL="0" indent="0">
              <a:buFont typeface="Arial" charset="0"/>
              <a:buNone/>
            </a:pPr>
            <a:endParaRPr lang="zh-CN" altLang="en-US" b="1" dirty="0">
              <a:solidFill>
                <a:srgbClr val="000000"/>
              </a:solidFill>
              <a:latin typeface="宋体g猀..."/>
            </a:endParaRPr>
          </a:p>
          <a:p>
            <a:pPr marL="0" indent="0">
              <a:buFont typeface="Arial" charset="0"/>
              <a:buNone/>
            </a:pPr>
            <a:endParaRPr lang="zh-CN" altLang="en-US" b="1" dirty="0">
              <a:solidFill>
                <a:srgbClr val="000000"/>
              </a:solidFill>
              <a:latin typeface="宋体g猀..."/>
            </a:endParaRPr>
          </a:p>
          <a:p>
            <a:pPr marL="0" indent="0">
              <a:lnSpc>
                <a:spcPct val="150000"/>
              </a:lnSpc>
              <a:buFont typeface="Arial" charset="0"/>
              <a:buNone/>
            </a:pPr>
            <a:endParaRPr lang="zh-CN" altLang="en-US" dirty="0">
              <a:solidFill>
                <a:srgbClr val="000000"/>
              </a:solidFill>
              <a:latin typeface="宋体g猀焇..."/>
            </a:endParaRPr>
          </a:p>
          <a:p>
            <a:pPr marL="0" indent="0">
              <a:lnSpc>
                <a:spcPct val="150000"/>
              </a:lnSpc>
              <a:buFont typeface="Arial" charset="0"/>
              <a:buNone/>
            </a:pPr>
            <a:endParaRPr lang="zh-CN" altLang="en-US" dirty="0">
              <a:solidFill>
                <a:srgbClr val="000000"/>
              </a:solidFill>
              <a:latin typeface="宋体g猀焇..."/>
            </a:endParaRPr>
          </a:p>
          <a:p>
            <a:pPr marL="0" indent="0">
              <a:buFont typeface="Arial" charset="0"/>
              <a:buNone/>
            </a:pPr>
            <a:endParaRPr lang="zh-CN" altLang="en-US" dirty="0">
              <a:solidFill>
                <a:srgbClr val="000000"/>
              </a:solidFill>
              <a:latin typeface="宋体g猀...."/>
            </a:endParaRPr>
          </a:p>
          <a:p>
            <a:pPr marL="0" indent="0">
              <a:buFont typeface="Arial" charse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Font typeface="Arial" charse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Font typeface="Arial" charset="0"/>
              <a:buNone/>
            </a:pPr>
            <a:endParaRPr lang="zh-CN" altLang="en-US" dirty="0">
              <a:solidFill>
                <a:srgbClr val="000000"/>
              </a:solidFill>
              <a:latin typeface="Wingdings" panose="05000000000000000000" pitchFamily="2" charset="2"/>
            </a:endParaRPr>
          </a:p>
          <a:p>
            <a:pPr marL="0" indent="0">
              <a:buFont typeface="Arial" charse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Tree>
    <p:extLst>
      <p:ext uri="{BB962C8B-B14F-4D97-AF65-F5344CB8AC3E}">
        <p14:creationId xmlns:p14="http://schemas.microsoft.com/office/powerpoint/2010/main" val="590335821"/>
      </p:ext>
    </p:extLst>
  </p:cSld>
  <p:clrMapOvr>
    <a:masterClrMapping/>
  </p:clrMapOvr>
  <p:transition>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4" y="1689893"/>
            <a:ext cx="8509000" cy="5118894"/>
          </a:xfrm>
        </p:spPr>
        <p:txBody>
          <a:bodyPr/>
          <a:lstStyle/>
          <a:p>
            <a:pPr marL="0" indent="0">
              <a:lnSpc>
                <a:spcPct val="150000"/>
              </a:lnSpc>
              <a:buNone/>
            </a:pPr>
            <a:endParaRPr lang="zh-CN" altLang="en-US" dirty="0">
              <a:solidFill>
                <a:srgbClr val="000000"/>
              </a:solidFill>
              <a:latin typeface="Wingdings" panose="05000000000000000000" pitchFamily="2" charset="2"/>
            </a:endParaRPr>
          </a:p>
          <a:p>
            <a:pPr marL="0" indent="0">
              <a:lnSpc>
                <a:spcPct val="150000"/>
              </a:lnSpc>
              <a:buNone/>
            </a:pPr>
            <a:endParaRPr lang="zh-CN" altLang="en-US" dirty="0">
              <a:solidFill>
                <a:srgbClr val="000000"/>
              </a:solidFill>
              <a:latin typeface="宋体g猀...."/>
            </a:endParaRPr>
          </a:p>
          <a:p>
            <a:pPr marL="0" indent="0">
              <a:lnSpc>
                <a:spcPct val="150000"/>
              </a:lnSpc>
              <a:buNone/>
            </a:pPr>
            <a:endParaRPr lang="zh-CN" altLang="en-US" dirty="0">
              <a:solidFill>
                <a:srgbClr val="000000"/>
              </a:solidFill>
              <a:latin typeface="宋体g猀...."/>
            </a:endParaRPr>
          </a:p>
          <a:p>
            <a:pPr marL="0" indent="0">
              <a:buNone/>
            </a:pPr>
            <a:endParaRPr lang="zh-CN" altLang="en-US" b="1" dirty="0">
              <a:solidFill>
                <a:srgbClr val="000000"/>
              </a:solidFill>
              <a:latin typeface="宋体g猀..."/>
            </a:endParaRPr>
          </a:p>
          <a:p>
            <a:pPr marL="0" indent="0">
              <a:buNone/>
            </a:pPr>
            <a:endParaRPr lang="zh-CN" altLang="en-US" b="1" dirty="0">
              <a:solidFill>
                <a:srgbClr val="000000"/>
              </a:solidFill>
              <a:latin typeface="宋体g猀..."/>
            </a:endParaRPr>
          </a:p>
          <a:p>
            <a:pPr marL="0" indent="0">
              <a:lnSpc>
                <a:spcPct val="150000"/>
              </a:lnSpc>
              <a:buNone/>
            </a:pPr>
            <a:endParaRPr lang="zh-CN" altLang="en-US" dirty="0">
              <a:solidFill>
                <a:srgbClr val="000000"/>
              </a:solidFill>
              <a:latin typeface="宋体g猀焇..."/>
            </a:endParaRPr>
          </a:p>
          <a:p>
            <a:pPr marL="0" indent="0">
              <a:lnSpc>
                <a:spcPct val="150000"/>
              </a:lnSpc>
              <a:buNone/>
            </a:pPr>
            <a:endParaRPr lang="zh-CN" altLang="en-US" dirty="0">
              <a:solidFill>
                <a:srgbClr val="000000"/>
              </a:solidFill>
              <a:latin typeface="宋体g猀焇..."/>
            </a:endParaRPr>
          </a:p>
          <a:p>
            <a:pPr marL="0" indent="0">
              <a:buNone/>
            </a:pPr>
            <a:endParaRPr lang="zh-CN" altLang="en-US"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空值处理</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latin typeface="+mn-lt"/>
                <a:ea typeface="宋体e眠副浡渀."/>
                <a:cs typeface="宋体e眠副浡渀."/>
              </a:rPr>
              <a:t>空值的算术运算、比较运算和逻辑运算（续）</a:t>
            </a:r>
            <a:endParaRPr lang="zh-CN" altLang="en-US" sz="2800" b="1" dirty="0">
              <a:solidFill>
                <a:srgbClr val="000000"/>
              </a:solidFill>
              <a:latin typeface="华文细黑" charset="-122"/>
              <a:ea typeface="华文细黑" charset="-122"/>
            </a:endParaRPr>
          </a:p>
        </p:txBody>
      </p:sp>
      <p:sp>
        <p:nvSpPr>
          <p:cNvPr id="8" name="Rectangle 3">
            <a:extLst>
              <a:ext uri="{FF2B5EF4-FFF2-40B4-BE49-F238E27FC236}">
                <a16:creationId xmlns:a16="http://schemas.microsoft.com/office/drawing/2014/main" id="{25BEE23D-DF1C-452F-A812-32798FF21B83}"/>
              </a:ext>
            </a:extLst>
          </p:cNvPr>
          <p:cNvSpPr txBox="1">
            <a:spLocks noChangeArrowheads="1"/>
          </p:cNvSpPr>
          <p:nvPr/>
        </p:nvSpPr>
        <p:spPr bwMode="auto">
          <a:xfrm>
            <a:off x="487364" y="1842293"/>
            <a:ext cx="8509000" cy="511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190" indent="0">
              <a:lnSpc>
                <a:spcPct val="125000"/>
              </a:lnSpc>
              <a:spcBef>
                <a:spcPts val="1500"/>
              </a:spcBef>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 </a:t>
            </a:r>
            <a:r>
              <a:rPr lang="en-US" altLang="zh-CN" b="1" dirty="0">
                <a:solidFill>
                  <a:srgbClr val="000000"/>
                </a:solidFill>
                <a:latin typeface="Arial" panose="020B0604020202020204" pitchFamily="34" charset="0"/>
              </a:rPr>
              <a:t>3.83] </a:t>
            </a:r>
            <a:r>
              <a:rPr lang="zh-CN" altLang="en-US" b="1" dirty="0">
                <a:solidFill>
                  <a:srgbClr val="000000"/>
                </a:solidFill>
                <a:latin typeface="宋体" panose="02010600030101010101" pitchFamily="2" charset="-122"/>
              </a:rPr>
              <a:t>选出选修</a:t>
            </a:r>
            <a:r>
              <a:rPr lang="en-US" altLang="zh-CN" b="1" dirty="0">
                <a:solidFill>
                  <a:srgbClr val="000000"/>
                </a:solidFill>
                <a:latin typeface="Arial" panose="020B0604020202020204" pitchFamily="34" charset="0"/>
              </a:rPr>
              <a:t>1</a:t>
            </a:r>
            <a:r>
              <a:rPr lang="zh-CN" altLang="en-US" b="1" dirty="0">
                <a:solidFill>
                  <a:srgbClr val="000000"/>
                </a:solidFill>
                <a:latin typeface="宋体" panose="02010600030101010101" pitchFamily="2" charset="-122"/>
              </a:rPr>
              <a:t>号课程的不及格的学生以及缺考的学生</a:t>
            </a:r>
            <a:r>
              <a:rPr lang="zh-CN" altLang="en-US" dirty="0">
                <a:solidFill>
                  <a:srgbClr val="000000"/>
                </a:solidFill>
                <a:latin typeface="宋体" panose="02010600030101010101" pitchFamily="2" charset="-122"/>
              </a:rPr>
              <a:t>。 </a:t>
            </a:r>
            <a:endParaRPr lang="zh-CN" altLang="en-US" dirty="0">
              <a:solidFill>
                <a:srgbClr val="000000"/>
              </a:solidFill>
              <a:latin typeface="Arial" panose="020B0604020202020204" pitchFamily="34" charset="0"/>
            </a:endParaRPr>
          </a:p>
          <a:p>
            <a:pPr marL="540000" marR="96840" indent="0">
              <a:spcBef>
                <a:spcPts val="1300"/>
              </a:spcBef>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t>
            </a:r>
            <a:r>
              <a:rPr lang="en-US" altLang="zh-CN" sz="2400" b="1" dirty="0">
                <a:solidFill>
                  <a:srgbClr val="000000"/>
                </a:solidFill>
                <a:latin typeface="Arial" panose="020B0604020202020204" pitchFamily="34" charset="0"/>
              </a:rPr>
              <a:t> </a:t>
            </a:r>
          </a:p>
          <a:p>
            <a:pPr marL="540000" marR="104690" indent="0">
              <a:spcBef>
                <a:spcPts val="1300"/>
              </a:spcBef>
              <a:buNone/>
            </a:pPr>
            <a:r>
              <a:rPr lang="en-US" altLang="zh-CN" sz="2400" b="1" dirty="0">
                <a:solidFill>
                  <a:srgbClr val="000000"/>
                </a:solidFill>
                <a:latin typeface="Arial" panose="020B0604020202020204" pitchFamily="34" charset="0"/>
              </a:rPr>
              <a:t>FROM SC </a:t>
            </a:r>
          </a:p>
          <a:p>
            <a:pPr marL="0" marR="15160" indent="0">
              <a:buNone/>
            </a:pPr>
            <a:r>
              <a:rPr lang="en-US" altLang="zh-CN" sz="2400" b="1" dirty="0">
                <a:solidFill>
                  <a:srgbClr val="000000"/>
                </a:solidFill>
                <a:latin typeface="Arial" panose="020B0604020202020204" pitchFamily="34" charset="0"/>
              </a:rPr>
              <a:t>      WHERE </a:t>
            </a:r>
            <a:r>
              <a:rPr lang="en-US" altLang="zh-CN" sz="2400" b="1" dirty="0" err="1">
                <a:solidFill>
                  <a:srgbClr val="000000"/>
                </a:solidFill>
                <a:latin typeface="Arial" panose="020B0604020202020204" pitchFamily="34" charset="0"/>
              </a:rPr>
              <a:t>Cno</a:t>
            </a:r>
            <a:r>
              <a:rPr lang="en-US" altLang="zh-CN" sz="2400" b="1" dirty="0">
                <a:solidFill>
                  <a:srgbClr val="000000"/>
                </a:solidFill>
                <a:latin typeface="Arial" panose="020B0604020202020204" pitchFamily="34" charset="0"/>
              </a:rPr>
              <a:t>='1' AND (Grade&lt;60 OR </a:t>
            </a:r>
            <a:r>
              <a:rPr lang="en-US" altLang="zh-CN" sz="2400" b="1" dirty="0">
                <a:solidFill>
                  <a:srgbClr val="FF0000"/>
                </a:solidFill>
                <a:latin typeface="Arial" panose="020B0604020202020204" pitchFamily="34" charset="0"/>
              </a:rPr>
              <a:t>Grade IS NULL</a:t>
            </a:r>
            <a:r>
              <a:rPr lang="en-US" altLang="zh-CN" sz="2400" b="1" dirty="0">
                <a:solidFill>
                  <a:srgbClr val="000000"/>
                </a:solidFill>
                <a:latin typeface="Arial" panose="020B0604020202020204" pitchFamily="34" charset="0"/>
              </a:rPr>
              <a:t>); </a:t>
            </a:r>
            <a:endParaRPr lang="en-US" altLang="zh-CN" sz="2400" dirty="0">
              <a:solidFill>
                <a:srgbClr val="000000"/>
              </a:solidFill>
              <a:latin typeface="Arial" panose="020B0604020202020204" pitchFamily="34" charset="0"/>
            </a:endParaRPr>
          </a:p>
          <a:p>
            <a:pPr marL="0" indent="0">
              <a:lnSpc>
                <a:spcPct val="150000"/>
              </a:lnSpc>
              <a:buFont typeface="Arial" charset="0"/>
              <a:buNone/>
            </a:pPr>
            <a:endParaRPr lang="zh-CN" altLang="en-US" dirty="0">
              <a:solidFill>
                <a:srgbClr val="000000"/>
              </a:solidFill>
              <a:latin typeface="Wingdings" panose="05000000000000000000" pitchFamily="2" charset="2"/>
            </a:endParaRPr>
          </a:p>
          <a:p>
            <a:pPr marL="0" indent="0">
              <a:lnSpc>
                <a:spcPct val="150000"/>
              </a:lnSpc>
              <a:buFont typeface="Arial" charset="0"/>
              <a:buNone/>
            </a:pPr>
            <a:endParaRPr lang="zh-CN" altLang="en-US" dirty="0">
              <a:solidFill>
                <a:srgbClr val="000000"/>
              </a:solidFill>
              <a:latin typeface="宋体g猀...."/>
            </a:endParaRPr>
          </a:p>
          <a:p>
            <a:pPr marL="0" indent="0">
              <a:lnSpc>
                <a:spcPct val="150000"/>
              </a:lnSpc>
              <a:buFont typeface="Arial" charset="0"/>
              <a:buNone/>
            </a:pPr>
            <a:endParaRPr lang="zh-CN" altLang="en-US" dirty="0">
              <a:solidFill>
                <a:srgbClr val="000000"/>
              </a:solidFill>
              <a:latin typeface="宋体g猀...."/>
            </a:endParaRPr>
          </a:p>
          <a:p>
            <a:pPr marL="0" indent="0">
              <a:buFont typeface="Arial" charset="0"/>
              <a:buNone/>
            </a:pPr>
            <a:endParaRPr lang="zh-CN" altLang="en-US" b="1" dirty="0">
              <a:solidFill>
                <a:srgbClr val="000000"/>
              </a:solidFill>
              <a:latin typeface="宋体g猀..."/>
            </a:endParaRPr>
          </a:p>
          <a:p>
            <a:pPr marL="0" indent="0">
              <a:buFont typeface="Arial" charset="0"/>
              <a:buNone/>
            </a:pPr>
            <a:endParaRPr lang="zh-CN" altLang="en-US" b="1" dirty="0">
              <a:solidFill>
                <a:srgbClr val="000000"/>
              </a:solidFill>
              <a:latin typeface="宋体g猀..."/>
            </a:endParaRPr>
          </a:p>
          <a:p>
            <a:pPr marL="0" indent="0">
              <a:lnSpc>
                <a:spcPct val="150000"/>
              </a:lnSpc>
              <a:buFont typeface="Arial" charset="0"/>
              <a:buNone/>
            </a:pPr>
            <a:endParaRPr lang="zh-CN" altLang="en-US" dirty="0">
              <a:solidFill>
                <a:srgbClr val="000000"/>
              </a:solidFill>
              <a:latin typeface="宋体g猀焇..."/>
            </a:endParaRPr>
          </a:p>
          <a:p>
            <a:pPr marL="0" indent="0">
              <a:lnSpc>
                <a:spcPct val="150000"/>
              </a:lnSpc>
              <a:buFont typeface="Arial" charset="0"/>
              <a:buNone/>
            </a:pPr>
            <a:endParaRPr lang="zh-CN" altLang="en-US" dirty="0">
              <a:solidFill>
                <a:srgbClr val="000000"/>
              </a:solidFill>
              <a:latin typeface="宋体g猀焇..."/>
            </a:endParaRPr>
          </a:p>
          <a:p>
            <a:pPr marL="0" indent="0">
              <a:buFont typeface="Arial" charset="0"/>
              <a:buNone/>
            </a:pPr>
            <a:endParaRPr lang="zh-CN" altLang="en-US" dirty="0">
              <a:solidFill>
                <a:srgbClr val="000000"/>
              </a:solidFill>
              <a:latin typeface="宋体g猀...."/>
            </a:endParaRPr>
          </a:p>
          <a:p>
            <a:pPr marL="0" indent="0">
              <a:buFont typeface="Arial" charset="0"/>
              <a:buNone/>
            </a:pPr>
            <a:endParaRPr lang="zh-CN" altLang="en-US" dirty="0">
              <a:solidFill>
                <a:srgbClr val="000000"/>
              </a:solidFill>
              <a:latin typeface="宋体g猀...."/>
            </a:endParaRPr>
          </a:p>
          <a:p>
            <a:endParaRPr lang="zh-CN" altLang="en-US" sz="3200" dirty="0">
              <a:solidFill>
                <a:srgbClr val="000000"/>
              </a:solidFill>
              <a:latin typeface="Wingdings" panose="05000000000000000000" pitchFamily="2" charset="2"/>
            </a:endParaRPr>
          </a:p>
          <a:p>
            <a:endParaRPr lang="zh-CN" altLang="en-US" sz="3200" dirty="0">
              <a:solidFill>
                <a:srgbClr val="000000"/>
              </a:solidFill>
              <a:latin typeface="Wingdings" panose="05000000000000000000" pitchFamily="2" charset="2"/>
            </a:endParaRPr>
          </a:p>
          <a:p>
            <a:pPr marL="0" indent="0">
              <a:buFont typeface="Arial" charset="0"/>
              <a:buNone/>
            </a:pPr>
            <a:endParaRPr lang="zh-CN" altLang="en-US" dirty="0">
              <a:solidFill>
                <a:srgbClr val="000000"/>
              </a:solidFill>
              <a:latin typeface="宋体g猀...."/>
            </a:endParaRPr>
          </a:p>
          <a:p>
            <a:endParaRPr lang="zh-CN" altLang="en-US" dirty="0">
              <a:solidFill>
                <a:srgbClr val="000000"/>
              </a:solidFill>
              <a:latin typeface="宋体g猀...."/>
            </a:endParaRPr>
          </a:p>
          <a:p>
            <a:endParaRPr lang="zh-CN" altLang="en-US" dirty="0">
              <a:solidFill>
                <a:srgbClr val="000000"/>
              </a:solidFill>
              <a:latin typeface="宋体g猀...."/>
            </a:endParaRPr>
          </a:p>
          <a:p>
            <a:pPr marL="0" indent="0">
              <a:buFont typeface="Arial" charset="0"/>
              <a:buNone/>
            </a:pPr>
            <a:endParaRPr lang="zh-CN" altLang="en-US" dirty="0">
              <a:solidFill>
                <a:srgbClr val="000000"/>
              </a:solidFill>
              <a:latin typeface="Wingdings" panose="05000000000000000000" pitchFamily="2" charset="2"/>
            </a:endParaRPr>
          </a:p>
          <a:p>
            <a:pPr marL="0" indent="0">
              <a:buFont typeface="Arial" charse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Tree>
    <p:extLst>
      <p:ext uri="{BB962C8B-B14F-4D97-AF65-F5344CB8AC3E}">
        <p14:creationId xmlns:p14="http://schemas.microsoft.com/office/powerpoint/2010/main" val="513937457"/>
      </p:ext>
    </p:extLst>
  </p:cSld>
  <p:clrMapOvr>
    <a:masterClrMapping/>
  </p:clrMapOvr>
  <p:transition>
    <p:wip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3.5 </a:t>
            </a:r>
            <a:r>
              <a:rPr lang="zh-CN" altLang="en-US" sz="4000" b="1" dirty="0">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32063563"/>
      </p:ext>
    </p:extLst>
  </p:cSld>
  <p:clrMapOvr>
    <a:masterClrMapping/>
  </p:clrMapOvr>
  <p:transition>
    <p:wip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2610" indent="0">
              <a:lnSpc>
                <a:spcPct val="150000"/>
              </a:lnSpc>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嬇..."/>
              </a:rPr>
              <a:t>视图的特点 </a:t>
            </a:r>
            <a:endParaRPr lang="en-US" altLang="zh-CN" sz="3200" b="1" dirty="0">
              <a:solidFill>
                <a:srgbClr val="000000"/>
              </a:solidFill>
              <a:latin typeface="宋体g猀嬇..."/>
            </a:endParaRPr>
          </a:p>
          <a:p>
            <a:pPr marL="540000" marR="1261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虚表，是从一个或几个基本表（或视图）导出的表 </a:t>
            </a:r>
          </a:p>
          <a:p>
            <a:pPr marL="540000" marR="270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只存放视图的定义，不存放视图对应的数据 </a:t>
            </a:r>
          </a:p>
          <a:p>
            <a:pPr marL="540000" marR="1394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基表中的数据发生变化，从视图中查询出的数据也随之改变 </a:t>
            </a: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000000"/>
                </a:solidFill>
                <a:latin typeface="华文细黑" charset="-122"/>
                <a:ea typeface="华文细黑" charset="-122"/>
              </a:rPr>
              <a:t>视图的特点</a:t>
            </a:r>
          </a:p>
        </p:txBody>
      </p:sp>
    </p:spTree>
    <p:extLst>
      <p:ext uri="{BB962C8B-B14F-4D97-AF65-F5344CB8AC3E}">
        <p14:creationId xmlns:p14="http://schemas.microsoft.com/office/powerpoint/2010/main" val="2021303708"/>
      </p:ext>
    </p:extLst>
  </p:cSld>
  <p:clrMapOvr>
    <a:masterClrMapping/>
  </p:clrMapOvr>
  <p:transition>
    <p:wip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solidFill>
                  <a:srgbClr val="00B050"/>
                </a:solidFill>
                <a:latin typeface="Arial" panose="020B0604020202020204" pitchFamily="34" charset="0"/>
                <a:ea typeface="黑体" panose="02010609060101010101" pitchFamily="49" charset="-122"/>
                <a:cs typeface="宋体e眠副浡渀."/>
              </a:rPr>
              <a:t>3.5.1 </a:t>
            </a:r>
            <a:r>
              <a:rPr lang="zh-CN" altLang="en-US" sz="3200" b="1" dirty="0">
                <a:solidFill>
                  <a:srgbClr val="00B050"/>
                </a:solidFill>
                <a:latin typeface="Arial" panose="020B0604020202020204" pitchFamily="34" charset="0"/>
                <a:ea typeface="黑体" panose="02010609060101010101" pitchFamily="49" charset="-122"/>
                <a:cs typeface="宋体e眠副浡渀."/>
              </a:rPr>
              <a:t>定义视图</a:t>
            </a:r>
            <a:endParaRPr lang="zh-CN" altLang="zh-CN" sz="3200" b="1" dirty="0">
              <a:solidFill>
                <a:srgbClr val="00B050"/>
              </a:solidFill>
              <a:latin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3.5.2 </a:t>
            </a:r>
            <a:r>
              <a:rPr lang="zh-CN" altLang="en-US" sz="3200" b="1" dirty="0">
                <a:solidFill>
                  <a:srgbClr val="000000"/>
                </a:solidFill>
                <a:latin typeface="+mn-ea"/>
                <a:ea typeface="+mn-ea"/>
                <a:cs typeface="黑体" panose="02010609060101010101" pitchFamily="49" charset="-122"/>
              </a:rPr>
              <a:t>查询视图</a:t>
            </a:r>
            <a:endParaRPr lang="en-US" altLang="zh-CN" sz="3200" b="1" dirty="0">
              <a:solidFill>
                <a:srgbClr val="000000"/>
              </a:solidFill>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3.5.3 </a:t>
            </a:r>
            <a:r>
              <a:rPr lang="zh-CN" altLang="en-US" sz="3200" b="1" dirty="0">
                <a:solidFill>
                  <a:srgbClr val="000000"/>
                </a:solidFill>
                <a:latin typeface="+mn-ea"/>
                <a:ea typeface="+mn-ea"/>
                <a:cs typeface="黑体" panose="02010609060101010101" pitchFamily="49" charset="-122"/>
              </a:rPr>
              <a:t>更新视图</a:t>
            </a:r>
            <a:r>
              <a:rPr lang="zh-CN" altLang="zh-CN" sz="3200" b="1" dirty="0">
                <a:solidFill>
                  <a:srgbClr val="000000"/>
                </a:solidFill>
                <a:latin typeface="+mn-ea"/>
                <a:ea typeface="+mn-ea"/>
                <a:cs typeface="黑体" panose="02010609060101010101" pitchFamily="49" charset="-122"/>
              </a:rPr>
              <a:t> </a:t>
            </a:r>
            <a:endParaRPr lang="en-US" altLang="zh-CN" sz="3200" b="1" dirty="0">
              <a:solidFill>
                <a:srgbClr val="000000"/>
              </a:solidFill>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3.5.4 </a:t>
            </a:r>
            <a:r>
              <a:rPr lang="zh-CN" altLang="en-US" sz="3200" b="1" dirty="0">
                <a:solidFill>
                  <a:srgbClr val="000000"/>
                </a:solidFill>
                <a:latin typeface="+mn-ea"/>
                <a:cs typeface="黑体" panose="02010609060101010101" pitchFamily="49" charset="-122"/>
              </a:rPr>
              <a:t>视图的作用</a:t>
            </a:r>
            <a:endParaRPr lang="zh-CN" altLang="zh-CN" sz="3200" b="1" dirty="0">
              <a:solidFill>
                <a:srgbClr val="000000"/>
              </a:solidFill>
              <a:latin typeface="+mn-ea"/>
              <a:ea typeface="+mn-ea"/>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891342723"/>
      </p:ext>
    </p:extLst>
  </p:cSld>
  <p:clrMapOvr>
    <a:masterClrMapping/>
  </p:clrMapOvr>
  <p:transition>
    <p:wip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5910" indent="0">
              <a:spcBef>
                <a:spcPts val="1500"/>
              </a:spcBef>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指..."/>
              </a:rPr>
              <a:t>语句格式 </a:t>
            </a:r>
          </a:p>
          <a:p>
            <a:pPr marL="0" marR="88790" indent="0">
              <a:spcBef>
                <a:spcPts val="1500"/>
              </a:spcBef>
              <a:buNone/>
            </a:pPr>
            <a:r>
              <a:rPr lang="en-US" altLang="zh-CN" b="1" dirty="0">
                <a:solidFill>
                  <a:srgbClr val="FF00FF"/>
                </a:solidFill>
                <a:latin typeface="Arial" panose="020B0604020202020204" pitchFamily="34" charset="0"/>
              </a:rPr>
              <a:t>      CREATE VIEW </a:t>
            </a:r>
          </a:p>
          <a:p>
            <a:pPr marL="0" marR="45210" indent="0">
              <a:spcBef>
                <a:spcPts val="1500"/>
              </a:spcBef>
              <a:buNone/>
            </a:pPr>
            <a:r>
              <a:rPr lang="en-US" altLang="zh-CN" b="1" dirty="0">
                <a:solidFill>
                  <a:srgbClr val="000000"/>
                </a:solidFill>
                <a:latin typeface="Arial" panose="020B0604020202020204" pitchFamily="34" charset="0"/>
              </a:rPr>
              <a:t>           &lt;</a:t>
            </a:r>
            <a:r>
              <a:rPr lang="zh-CN" altLang="en-US" b="1" dirty="0">
                <a:solidFill>
                  <a:srgbClr val="000000"/>
                </a:solidFill>
                <a:latin typeface="宋体g猀指..."/>
              </a:rPr>
              <a:t>视图名</a:t>
            </a:r>
            <a:r>
              <a:rPr lang="en-US" altLang="zh-CN" b="1" dirty="0">
                <a:solidFill>
                  <a:srgbClr val="000000"/>
                </a:solidFill>
                <a:latin typeface="Arial" panose="020B0604020202020204" pitchFamily="34" charset="0"/>
              </a:rPr>
              <a:t>&gt; [(&lt;</a:t>
            </a:r>
            <a:r>
              <a:rPr lang="zh-CN" altLang="en-US" b="1" dirty="0">
                <a:solidFill>
                  <a:srgbClr val="000000"/>
                </a:solidFill>
                <a:latin typeface="宋体g猀指..."/>
              </a:rPr>
              <a:t>列名</a:t>
            </a:r>
            <a:r>
              <a:rPr lang="en-US" altLang="zh-CN" b="1" dirty="0">
                <a:solidFill>
                  <a:srgbClr val="000000"/>
                </a:solidFill>
                <a:latin typeface="Arial" panose="020B0604020202020204" pitchFamily="34" charset="0"/>
              </a:rPr>
              <a:t>&gt; [,&lt;</a:t>
            </a:r>
            <a:r>
              <a:rPr lang="zh-CN" altLang="en-US" b="1" dirty="0">
                <a:solidFill>
                  <a:srgbClr val="000000"/>
                </a:solidFill>
                <a:latin typeface="宋体g猀指..."/>
              </a:rPr>
              <a:t>列名</a:t>
            </a:r>
            <a:r>
              <a:rPr lang="en-US" altLang="zh-CN" b="1" dirty="0">
                <a:solidFill>
                  <a:srgbClr val="000000"/>
                </a:solidFill>
                <a:latin typeface="Arial" panose="020B0604020202020204" pitchFamily="34" charset="0"/>
              </a:rPr>
              <a:t>&gt;]…)] </a:t>
            </a:r>
            <a:endParaRPr lang="zh-CN" altLang="en-US" b="1" dirty="0">
              <a:solidFill>
                <a:srgbClr val="000000"/>
              </a:solidFill>
              <a:latin typeface="Arial" panose="020B0604020202020204" pitchFamily="34" charset="0"/>
            </a:endParaRPr>
          </a:p>
          <a:p>
            <a:pPr marL="0" marR="95360" indent="0">
              <a:spcBef>
                <a:spcPts val="1500"/>
              </a:spcBef>
              <a:buNone/>
            </a:pPr>
            <a:r>
              <a:rPr lang="en-US" altLang="zh-CN" b="1" dirty="0">
                <a:solidFill>
                  <a:srgbClr val="FF00FF"/>
                </a:solidFill>
                <a:latin typeface="Arial" panose="020B0604020202020204" pitchFamily="34" charset="0"/>
              </a:rPr>
              <a:t>       AS </a:t>
            </a:r>
            <a:r>
              <a:rPr lang="en-US" altLang="zh-CN" b="1" dirty="0">
                <a:solidFill>
                  <a:srgbClr val="000000"/>
                </a:solidFill>
                <a:latin typeface="Arial" panose="020B0604020202020204" pitchFamily="34" charset="0"/>
              </a:rPr>
              <a:t>&lt;</a:t>
            </a:r>
            <a:r>
              <a:rPr lang="zh-CN" altLang="en-US" b="1" dirty="0">
                <a:solidFill>
                  <a:srgbClr val="000000"/>
                </a:solidFill>
                <a:latin typeface="宋体g猀指..."/>
              </a:rPr>
              <a:t>子查询</a:t>
            </a:r>
            <a:r>
              <a:rPr lang="en-US" altLang="zh-CN" b="1" dirty="0">
                <a:solidFill>
                  <a:srgbClr val="000000"/>
                </a:solidFill>
                <a:latin typeface="Arial" panose="020B0604020202020204" pitchFamily="34" charset="0"/>
              </a:rPr>
              <a:t>&gt; </a:t>
            </a:r>
            <a:endParaRPr lang="zh-CN" altLang="en-US" b="1" dirty="0">
              <a:solidFill>
                <a:srgbClr val="000000"/>
              </a:solidFill>
              <a:latin typeface="Arial" panose="020B0604020202020204" pitchFamily="34" charset="0"/>
            </a:endParaRPr>
          </a:p>
          <a:p>
            <a:pPr marL="0" marR="68260" indent="0">
              <a:spcBef>
                <a:spcPts val="1500"/>
              </a:spcBef>
              <a:buNone/>
            </a:pPr>
            <a:r>
              <a:rPr lang="en-US" altLang="zh-CN" b="1" dirty="0">
                <a:solidFill>
                  <a:srgbClr val="000000"/>
                </a:solidFill>
                <a:latin typeface="Arial" panose="020B0604020202020204" pitchFamily="34" charset="0"/>
              </a:rPr>
              <a:t>      [</a:t>
            </a:r>
            <a:r>
              <a:rPr lang="en-US" altLang="zh-CN" b="1" dirty="0">
                <a:solidFill>
                  <a:srgbClr val="FF00FF"/>
                </a:solidFill>
                <a:latin typeface="Arial" panose="020B0604020202020204" pitchFamily="34" charset="0"/>
              </a:rPr>
              <a:t>WITH CHECK OPTION</a:t>
            </a:r>
            <a:r>
              <a:rPr lang="en-US" altLang="zh-CN" b="1" dirty="0">
                <a:solidFill>
                  <a:srgbClr val="000000"/>
                </a:solidFill>
                <a:latin typeface="Arial" panose="020B0604020202020204" pitchFamily="34" charset="0"/>
              </a:rPr>
              <a:t>]; </a:t>
            </a: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7030A0"/>
                </a:solidFill>
                <a:latin typeface="Arial" panose="020B0604020202020204" pitchFamily="34" charset="0"/>
                <a:ea typeface="+mn-ea"/>
                <a:cs typeface="+mn-cs"/>
              </a:rPr>
              <a:t>1. </a:t>
            </a:r>
            <a:r>
              <a:rPr lang="en-US" altLang="zh-CN" sz="2800" b="1" dirty="0">
                <a:solidFill>
                  <a:srgbClr val="6E2E9F"/>
                </a:solidFill>
                <a:ea typeface="宋体e眠副浡渀."/>
                <a:cs typeface="宋体e眠副浡渀."/>
              </a:rPr>
              <a:t> </a:t>
            </a:r>
            <a:r>
              <a:rPr lang="zh-CN" altLang="en-US" sz="2800" b="1" dirty="0">
                <a:solidFill>
                  <a:srgbClr val="6E2E9F"/>
                </a:solidFill>
                <a:ea typeface="宋体e眠副浡渀."/>
                <a:cs typeface="宋体e眠副浡渀."/>
              </a:rPr>
              <a:t>建立视图</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374600938"/>
      </p:ext>
    </p:extLst>
  </p:cSld>
  <p:clrMapOvr>
    <a:masterClrMapping/>
  </p:clrMapOvr>
  <p:transition>
    <p:wip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9490" indent="0">
              <a:lnSpc>
                <a:spcPct val="150000"/>
              </a:lnSpc>
              <a:buNone/>
            </a:pPr>
            <a:r>
              <a:rPr lang="zh-CN" altLang="en-US" sz="3200" b="1" dirty="0">
                <a:solidFill>
                  <a:srgbClr val="000000"/>
                </a:solidFill>
                <a:latin typeface="Wingdings" panose="05000000000000000000" pitchFamily="2" charset="2"/>
              </a:rPr>
              <a:t></a:t>
            </a:r>
            <a:r>
              <a:rPr lang="en-US" altLang="zh-CN" sz="3200" b="1" dirty="0">
                <a:solidFill>
                  <a:srgbClr val="000000"/>
                </a:solidFill>
                <a:latin typeface="Arial" panose="020B0604020202020204" pitchFamily="34" charset="0"/>
              </a:rPr>
              <a:t>WITH CHECK OPTION </a:t>
            </a:r>
          </a:p>
          <a:p>
            <a:pPr marL="360000" marR="9490" indent="0">
              <a:lnSpc>
                <a:spcPct val="150000"/>
              </a:lnSpc>
              <a:spcBef>
                <a:spcPts val="15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嬇..."/>
              </a:rPr>
              <a:t>对视图进行</a:t>
            </a:r>
            <a:r>
              <a:rPr lang="en-US" altLang="zh-CN" sz="2400" b="1" dirty="0">
                <a:solidFill>
                  <a:srgbClr val="000000"/>
                </a:solidFill>
                <a:latin typeface="Arial" panose="020B0604020202020204" pitchFamily="34" charset="0"/>
              </a:rPr>
              <a:t>UPDATE</a:t>
            </a:r>
            <a:r>
              <a:rPr lang="zh-CN" altLang="en-US" sz="2400" b="1" dirty="0">
                <a:solidFill>
                  <a:srgbClr val="000000"/>
                </a:solidFill>
                <a:latin typeface="宋体g猀嬇..."/>
              </a:rPr>
              <a:t>，</a:t>
            </a:r>
            <a:r>
              <a:rPr lang="en-US" altLang="zh-CN" sz="2400" b="1" dirty="0">
                <a:solidFill>
                  <a:srgbClr val="000000"/>
                </a:solidFill>
                <a:latin typeface="Arial" panose="020B0604020202020204" pitchFamily="34" charset="0"/>
              </a:rPr>
              <a:t>INSERT</a:t>
            </a:r>
            <a:r>
              <a:rPr lang="zh-CN" altLang="en-US" sz="2400" b="1" dirty="0">
                <a:solidFill>
                  <a:srgbClr val="000000"/>
                </a:solidFill>
                <a:latin typeface="宋体g猀嬇..."/>
              </a:rPr>
              <a:t>和</a:t>
            </a:r>
            <a:r>
              <a:rPr lang="en-US" altLang="zh-CN" sz="2400" b="1" dirty="0">
                <a:solidFill>
                  <a:srgbClr val="000000"/>
                </a:solidFill>
                <a:latin typeface="Arial" panose="020B0604020202020204" pitchFamily="34" charset="0"/>
              </a:rPr>
              <a:t>DELETE</a:t>
            </a:r>
            <a:r>
              <a:rPr lang="zh-CN" altLang="en-US" sz="2400" b="1" dirty="0">
                <a:solidFill>
                  <a:srgbClr val="000000"/>
                </a:solidFill>
                <a:latin typeface="宋体g猀嬇..."/>
              </a:rPr>
              <a:t>操作时要保证更新、插入或删除的行满足视图定义中的谓词条件（即子查询中的条件表达式） </a:t>
            </a:r>
            <a:endParaRPr lang="zh-CN" altLang="en-US" b="1" dirty="0">
              <a:solidFill>
                <a:srgbClr val="000000"/>
              </a:solidFill>
              <a:latin typeface="Wingdings" panose="05000000000000000000" pitchFamily="2" charset="2"/>
            </a:endParaRPr>
          </a:p>
          <a:p>
            <a:pPr marL="0" marR="12260" indent="0">
              <a:lnSpc>
                <a:spcPct val="150000"/>
              </a:lnSpc>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嬇..."/>
              </a:rPr>
              <a:t>子查询可以是任意的</a:t>
            </a:r>
            <a:r>
              <a:rPr lang="en-US" altLang="zh-CN" sz="3200" b="1" dirty="0">
                <a:solidFill>
                  <a:srgbClr val="000000"/>
                </a:solidFill>
                <a:latin typeface="Arial" panose="020B0604020202020204" pitchFamily="34" charset="0"/>
              </a:rPr>
              <a:t>SELECT</a:t>
            </a:r>
            <a:r>
              <a:rPr lang="zh-CN" altLang="en-US" sz="3200" b="1" dirty="0">
                <a:solidFill>
                  <a:srgbClr val="000000"/>
                </a:solidFill>
                <a:latin typeface="宋体g猀嬇..."/>
              </a:rPr>
              <a:t>语句，是否可以含有</a:t>
            </a:r>
            <a:r>
              <a:rPr lang="en-US" altLang="zh-CN" sz="3200" b="1" dirty="0">
                <a:solidFill>
                  <a:srgbClr val="000000"/>
                </a:solidFill>
                <a:latin typeface="Arial" panose="020B0604020202020204" pitchFamily="34" charset="0"/>
              </a:rPr>
              <a:t>ORDER BY</a:t>
            </a:r>
            <a:r>
              <a:rPr lang="zh-CN" altLang="en-US" sz="3200" b="1" dirty="0">
                <a:solidFill>
                  <a:srgbClr val="000000"/>
                </a:solidFill>
                <a:latin typeface="宋体g猀嬇..."/>
              </a:rPr>
              <a:t>子句和</a:t>
            </a:r>
            <a:r>
              <a:rPr lang="en-US" altLang="zh-CN" sz="3200" b="1" dirty="0">
                <a:solidFill>
                  <a:srgbClr val="000000"/>
                </a:solidFill>
                <a:latin typeface="Arial" panose="020B0604020202020204" pitchFamily="34" charset="0"/>
              </a:rPr>
              <a:t>DISTINCT</a:t>
            </a:r>
            <a:r>
              <a:rPr lang="zh-CN" altLang="en-US" sz="3200" b="1" dirty="0">
                <a:solidFill>
                  <a:srgbClr val="000000"/>
                </a:solidFill>
                <a:latin typeface="宋体g猀嬇..."/>
              </a:rPr>
              <a:t>短语，则决定具体系统的实现。 </a:t>
            </a:r>
            <a:endParaRPr lang="zh-CN" altLang="en-US" sz="3200" b="1" dirty="0">
              <a:solidFill>
                <a:srgbClr val="000000"/>
              </a:solidFill>
              <a:latin typeface="Wingdings" panose="05000000000000000000" pitchFamily="2" charset="2"/>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572132557"/>
      </p:ext>
    </p:extLst>
  </p:cSld>
  <p:clrMapOvr>
    <a:masterClrMapping/>
  </p:clrMapOvr>
  <p:transition>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32410" lvl="1" indent="0">
              <a:lnSpc>
                <a:spcPct val="150000"/>
              </a:lnSpc>
              <a:buNone/>
            </a:pPr>
            <a:r>
              <a:rPr lang="zh-CN" altLang="en-US" sz="3200" b="1" dirty="0">
                <a:solidFill>
                  <a:srgbClr val="000000"/>
                </a:solidFill>
                <a:latin typeface="Wingdings" panose="05000000000000000000" pitchFamily="2" charset="2"/>
              </a:rPr>
              <a:t></a:t>
            </a:r>
            <a:r>
              <a:rPr lang="zh-CN" altLang="en-US" sz="2800" b="1" dirty="0">
                <a:solidFill>
                  <a:srgbClr val="000000"/>
                </a:solidFill>
                <a:latin typeface="宋体g猀...."/>
              </a:rPr>
              <a:t>组成视图的属性列名：全部省略或全部指定</a:t>
            </a:r>
            <a:endParaRPr lang="en-US" altLang="zh-CN" sz="2800" b="1" dirty="0">
              <a:solidFill>
                <a:srgbClr val="000000"/>
              </a:solidFill>
              <a:latin typeface="宋体g猀...."/>
            </a:endParaRPr>
          </a:p>
          <a:p>
            <a:pPr marL="0" marR="32410" lvl="1" indent="0">
              <a:lnSpc>
                <a:spcPct val="150000"/>
              </a:lnSpc>
              <a:buNone/>
            </a:pPr>
            <a:r>
              <a:rPr lang="zh-CN" altLang="en-US" sz="2800" b="1" dirty="0">
                <a:solidFill>
                  <a:srgbClr val="000000"/>
                </a:solidFill>
                <a:latin typeface="宋体g猀...."/>
              </a:rPr>
              <a:t>     </a:t>
            </a: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全部省略</a:t>
            </a:r>
            <a:r>
              <a:rPr lang="en-US" altLang="zh-CN" sz="2800" b="1" dirty="0">
                <a:solidFill>
                  <a:srgbClr val="000000"/>
                </a:solidFill>
                <a:latin typeface="宋体g猀...."/>
              </a:rPr>
              <a:t>:</a:t>
            </a:r>
          </a:p>
          <a:p>
            <a:pPr marL="0" marR="32410" lvl="1" indent="0">
              <a:lnSpc>
                <a:spcPct val="150000"/>
              </a:lnSpc>
              <a:buNone/>
            </a:pPr>
            <a:r>
              <a:rPr lang="en-US" altLang="zh-CN" sz="2800" b="1" dirty="0">
                <a:solidFill>
                  <a:srgbClr val="000000"/>
                </a:solidFill>
                <a:latin typeface="宋体g猀...."/>
              </a:rPr>
              <a:t>            </a:t>
            </a:r>
            <a:r>
              <a:rPr lang="zh-CN" altLang="en-US" sz="2000" b="1" dirty="0">
                <a:solidFill>
                  <a:srgbClr val="000000"/>
                </a:solidFill>
                <a:latin typeface="Wingdings" panose="05000000000000000000" pitchFamily="2" charset="2"/>
              </a:rPr>
              <a:t></a:t>
            </a:r>
            <a:r>
              <a:rPr lang="zh-CN" altLang="en-US" b="1" dirty="0">
                <a:solidFill>
                  <a:srgbClr val="000000"/>
                </a:solidFill>
                <a:latin typeface="宋体g猀...."/>
              </a:rPr>
              <a:t>由子查询中</a:t>
            </a:r>
            <a:r>
              <a:rPr lang="en-US" altLang="zh-CN" b="1" dirty="0">
                <a:solidFill>
                  <a:srgbClr val="000000"/>
                </a:solidFill>
                <a:latin typeface="Arial" panose="020B0604020202020204" pitchFamily="34" charset="0"/>
              </a:rPr>
              <a:t>SELECT</a:t>
            </a:r>
            <a:r>
              <a:rPr lang="zh-CN" altLang="en-US" b="1" dirty="0">
                <a:solidFill>
                  <a:srgbClr val="000000"/>
                </a:solidFill>
                <a:latin typeface="宋体g猀...."/>
              </a:rPr>
              <a:t>目标列中的诸字段组成 </a:t>
            </a:r>
            <a:endParaRPr lang="en-US" altLang="zh-CN" b="1" dirty="0">
              <a:solidFill>
                <a:srgbClr val="000000"/>
              </a:solidFill>
              <a:latin typeface="Wingdings" panose="05000000000000000000" pitchFamily="2" charset="2"/>
            </a:endParaRPr>
          </a:p>
          <a:p>
            <a:pPr marL="0" marR="32410" lvl="1" indent="0">
              <a:lnSpc>
                <a:spcPct val="150000"/>
              </a:lnSpc>
              <a:buNone/>
            </a:pPr>
            <a:r>
              <a:rPr lang="en-US" altLang="zh-CN" sz="2800" b="1" dirty="0">
                <a:solidFill>
                  <a:srgbClr val="000000"/>
                </a:solidFill>
                <a:latin typeface="Wingdings" panose="05000000000000000000" pitchFamily="2" charset="2"/>
              </a:rPr>
              <a:t> </a:t>
            </a: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明确指定视图的所有列名</a:t>
            </a:r>
            <a:r>
              <a:rPr lang="en-US" altLang="zh-CN" sz="2800" b="1" dirty="0">
                <a:solidFill>
                  <a:srgbClr val="000000"/>
                </a:solidFill>
                <a:latin typeface="宋体g猀...."/>
              </a:rPr>
              <a:t>: </a:t>
            </a:r>
          </a:p>
          <a:p>
            <a:pPr marL="900000" marR="4976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某个目标列是聚集函数或列表达式 </a:t>
            </a:r>
          </a:p>
          <a:p>
            <a:pPr marL="900000" marR="2764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多表连接时选出了几个同名列作为视图的字段 </a:t>
            </a:r>
          </a:p>
          <a:p>
            <a:pPr marL="900000" marR="2886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需要在视图中为某个列启用新的更合适的名字 </a:t>
            </a: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461152493"/>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3.2</a:t>
            </a:r>
            <a:r>
              <a:rPr lang="zh-CN" altLang="en-US" sz="4000" b="1" dirty="0">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2627019768"/>
      </p:ext>
    </p:extLst>
  </p:cSld>
  <p:clrMapOvr>
    <a:masterClrMapping/>
  </p:clrMapOvr>
  <p:transition>
    <p:wip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18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吇..."/>
              </a:rPr>
              <a:t>关系数据库管理系统执行</a:t>
            </a:r>
            <a:r>
              <a:rPr lang="en-US" altLang="zh-CN" b="1" dirty="0">
                <a:solidFill>
                  <a:srgbClr val="000000"/>
                </a:solidFill>
                <a:latin typeface="Arial" panose="020B0604020202020204" pitchFamily="34" charset="0"/>
              </a:rPr>
              <a:t>CREATE VIEW</a:t>
            </a:r>
            <a:r>
              <a:rPr lang="zh-CN" altLang="en-US" b="1" dirty="0">
                <a:solidFill>
                  <a:srgbClr val="000000"/>
                </a:solidFill>
                <a:latin typeface="宋体g猀吇..."/>
              </a:rPr>
              <a:t>语句时只是把视图定义存入数据字典，并不执行其中的</a:t>
            </a:r>
            <a:r>
              <a:rPr lang="en-US" altLang="zh-CN" b="1" dirty="0">
                <a:solidFill>
                  <a:srgbClr val="000000"/>
                </a:solidFill>
                <a:latin typeface="Arial" panose="020B0604020202020204" pitchFamily="34" charset="0"/>
              </a:rPr>
              <a:t>SELECT</a:t>
            </a:r>
            <a:r>
              <a:rPr lang="zh-CN" altLang="en-US" b="1" dirty="0">
                <a:solidFill>
                  <a:srgbClr val="000000"/>
                </a:solidFill>
                <a:latin typeface="宋体g猀吇..."/>
              </a:rPr>
              <a:t>语句。 </a:t>
            </a:r>
            <a:endParaRPr lang="zh-CN" altLang="en-US" b="1" dirty="0">
              <a:solidFill>
                <a:srgbClr val="000000"/>
              </a:solidFill>
              <a:latin typeface="Wingdings" panose="05000000000000000000" pitchFamily="2" charset="2"/>
            </a:endParaRPr>
          </a:p>
          <a:p>
            <a:pPr marL="0" marR="118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吇..."/>
              </a:rPr>
              <a:t>在对视图查询时，按视图的定义从基本表中将数据查出。 </a:t>
            </a: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597010431"/>
      </p:ext>
    </p:extLst>
  </p:cSld>
  <p:clrMapOvr>
    <a:masterClrMapping/>
  </p:clrMapOvr>
  <p:transition>
    <p:wip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59610" indent="0">
              <a:lnSpc>
                <a:spcPct val="125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Arial" panose="020B0604020202020204" pitchFamily="34" charset="0"/>
              </a:rPr>
              <a:t>例</a:t>
            </a:r>
            <a:r>
              <a:rPr lang="en-US" altLang="zh-CN" b="1" dirty="0">
                <a:solidFill>
                  <a:srgbClr val="000000"/>
                </a:solidFill>
                <a:latin typeface="Arial" panose="020B0604020202020204" pitchFamily="34" charset="0"/>
              </a:rPr>
              <a:t>3.84] </a:t>
            </a:r>
            <a:r>
              <a:rPr lang="zh-CN" altLang="en-US" b="1" dirty="0">
                <a:solidFill>
                  <a:srgbClr val="000000"/>
                </a:solidFill>
                <a:latin typeface="Arial" panose="020B0604020202020204" pitchFamily="34" charset="0"/>
              </a:rPr>
              <a:t>建立信息系学生的视图。 </a:t>
            </a:r>
            <a:endParaRPr lang="en-US" altLang="zh-CN" b="1" dirty="0">
              <a:solidFill>
                <a:srgbClr val="000000"/>
              </a:solidFill>
              <a:latin typeface="Arial" panose="020B0604020202020204" pitchFamily="34" charset="0"/>
            </a:endParaRPr>
          </a:p>
          <a:p>
            <a:pPr marL="0" marR="59610" indent="0">
              <a:lnSpc>
                <a:spcPct val="125000"/>
              </a:lnSpc>
              <a:buNone/>
            </a:pPr>
            <a:endParaRPr lang="zh-CN" altLang="en-US" dirty="0">
              <a:solidFill>
                <a:srgbClr val="000000"/>
              </a:solidFill>
              <a:latin typeface="Arial" panose="020B0604020202020204" pitchFamily="34" charset="0"/>
            </a:endParaRPr>
          </a:p>
          <a:p>
            <a:pPr marL="540000" marR="115440" indent="0">
              <a:lnSpc>
                <a:spcPct val="125000"/>
              </a:lnSpc>
              <a:buNone/>
            </a:pPr>
            <a:r>
              <a:rPr lang="en-US" altLang="zh-CN" b="1" dirty="0">
                <a:solidFill>
                  <a:srgbClr val="000000"/>
                </a:solidFill>
                <a:latin typeface="Arial" panose="020B0604020202020204" pitchFamily="34" charset="0"/>
              </a:rPr>
              <a:t>CREATE VIEW </a:t>
            </a:r>
            <a:r>
              <a:rPr lang="en-US" altLang="zh-CN" b="1" dirty="0" err="1">
                <a:solidFill>
                  <a:srgbClr val="000000"/>
                </a:solidFill>
                <a:latin typeface="Arial" panose="020B0604020202020204" pitchFamily="34" charset="0"/>
              </a:rPr>
              <a:t>IS_Student</a:t>
            </a:r>
            <a:r>
              <a:rPr lang="en-US" altLang="zh-CN" b="1" dirty="0">
                <a:solidFill>
                  <a:srgbClr val="000000"/>
                </a:solidFill>
                <a:latin typeface="Arial" panose="020B0604020202020204" pitchFamily="34" charset="0"/>
              </a:rPr>
              <a:t> </a:t>
            </a:r>
            <a:endParaRPr lang="en-US" altLang="zh-CN" dirty="0">
              <a:solidFill>
                <a:srgbClr val="000000"/>
              </a:solidFill>
              <a:latin typeface="Arial" panose="020B0604020202020204" pitchFamily="34" charset="0"/>
            </a:endParaRPr>
          </a:p>
          <a:p>
            <a:pPr marL="540000" marR="64260" indent="0">
              <a:lnSpc>
                <a:spcPct val="125000"/>
              </a:lnSpc>
              <a:buNone/>
            </a:pPr>
            <a:r>
              <a:rPr lang="en-US" altLang="zh-CN" b="1" dirty="0">
                <a:solidFill>
                  <a:srgbClr val="000000"/>
                </a:solidFill>
                <a:latin typeface="Arial" panose="020B0604020202020204" pitchFamily="34" charset="0"/>
              </a:rPr>
              <a:t>AS </a:t>
            </a:r>
            <a:endParaRPr lang="en-US" altLang="zh-CN" dirty="0">
              <a:solidFill>
                <a:srgbClr val="000000"/>
              </a:solidFill>
              <a:latin typeface="Arial" panose="020B0604020202020204" pitchFamily="34" charset="0"/>
            </a:endParaRPr>
          </a:p>
          <a:p>
            <a:pPr marL="540000" marR="84840" indent="0">
              <a:lnSpc>
                <a:spcPct val="125000"/>
              </a:lnSpc>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Sno,Sname,Sage</a:t>
            </a:r>
            <a:r>
              <a:rPr lang="en-US" altLang="zh-CN" b="1" dirty="0">
                <a:solidFill>
                  <a:srgbClr val="000000"/>
                </a:solidFill>
                <a:latin typeface="Arial" panose="020B0604020202020204" pitchFamily="34" charset="0"/>
              </a:rPr>
              <a:t> </a:t>
            </a:r>
            <a:endParaRPr lang="en-US" altLang="zh-CN" dirty="0">
              <a:solidFill>
                <a:srgbClr val="000000"/>
              </a:solidFill>
              <a:latin typeface="Arial" panose="020B0604020202020204" pitchFamily="34" charset="0"/>
            </a:endParaRPr>
          </a:p>
          <a:p>
            <a:pPr marL="540000" marR="78360" indent="0">
              <a:lnSpc>
                <a:spcPct val="125000"/>
              </a:lnSpc>
              <a:buNone/>
            </a:pPr>
            <a:r>
              <a:rPr lang="en-US" altLang="zh-CN" b="1" dirty="0">
                <a:solidFill>
                  <a:srgbClr val="000000"/>
                </a:solidFill>
                <a:latin typeface="Arial" panose="020B0604020202020204" pitchFamily="34" charset="0"/>
              </a:rPr>
              <a:t>FROM Student </a:t>
            </a:r>
            <a:endParaRPr lang="en-US" altLang="zh-CN" dirty="0">
              <a:solidFill>
                <a:srgbClr val="000000"/>
              </a:solidFill>
              <a:latin typeface="Arial" panose="020B0604020202020204" pitchFamily="34" charset="0"/>
            </a:endParaRPr>
          </a:p>
          <a:p>
            <a:pPr marL="540000" indent="0">
              <a:lnSpc>
                <a:spcPct val="125000"/>
              </a:lnSpc>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Sdept</a:t>
            </a:r>
            <a:r>
              <a:rPr lang="en-US" altLang="zh-CN" b="1" dirty="0">
                <a:solidFill>
                  <a:srgbClr val="000000"/>
                </a:solidFill>
                <a:latin typeface="Arial" panose="020B0604020202020204" pitchFamily="34" charset="0"/>
              </a:rPr>
              <a:t>= 'IS'; </a:t>
            </a:r>
            <a:endParaRPr lang="en-US" altLang="zh-CN" dirty="0">
              <a:solidFill>
                <a:srgbClr val="000000"/>
              </a:solidFill>
              <a:latin typeface="Arial" panose="020B0604020202020204" pitchFamily="34" charset="0"/>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962980710"/>
      </p:ext>
    </p:extLst>
  </p:cSld>
  <p:clrMapOvr>
    <a:masterClrMapping/>
  </p:clrMapOvr>
  <p:transition>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424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3.85]</a:t>
            </a:r>
            <a:r>
              <a:rPr lang="zh-CN" altLang="en-US" b="1" dirty="0">
                <a:solidFill>
                  <a:srgbClr val="000000"/>
                </a:solidFill>
                <a:latin typeface="宋体" panose="02010600030101010101" pitchFamily="2" charset="-122"/>
              </a:rPr>
              <a:t>建立信息系学生的视图，并要求进行修改和插入操作时仍需保证该视图只有信息系的学生 </a:t>
            </a:r>
            <a:r>
              <a:rPr lang="zh-CN" altLang="en-US" sz="2400" b="1" dirty="0">
                <a:solidFill>
                  <a:srgbClr val="000000"/>
                </a:solidFill>
                <a:latin typeface="宋体" panose="02010600030101010101" pitchFamily="2" charset="-122"/>
              </a:rPr>
              <a:t>。 </a:t>
            </a:r>
            <a:endParaRPr lang="zh-CN" altLang="en-US" sz="2400" b="1" dirty="0">
              <a:solidFill>
                <a:srgbClr val="000000"/>
              </a:solidFill>
              <a:latin typeface="Arial" panose="020B0604020202020204" pitchFamily="34" charset="0"/>
            </a:endParaRPr>
          </a:p>
          <a:p>
            <a:pPr marL="540000" marR="60960" indent="0">
              <a:lnSpc>
                <a:spcPct val="150000"/>
              </a:lnSpc>
              <a:buNone/>
            </a:pPr>
            <a:r>
              <a:rPr lang="en-US" altLang="zh-CN" b="1" dirty="0">
                <a:solidFill>
                  <a:srgbClr val="000000"/>
                </a:solidFill>
                <a:latin typeface="Arial" panose="020B0604020202020204" pitchFamily="34" charset="0"/>
              </a:rPr>
              <a:t>CREATE VIEW </a:t>
            </a:r>
            <a:r>
              <a:rPr lang="en-US" altLang="zh-CN" b="1" dirty="0" err="1">
                <a:solidFill>
                  <a:srgbClr val="000000"/>
                </a:solidFill>
                <a:latin typeface="Arial" panose="020B0604020202020204" pitchFamily="34" charset="0"/>
              </a:rPr>
              <a:t>IS_Student</a:t>
            </a:r>
            <a:r>
              <a:rPr lang="en-US" altLang="zh-CN" b="1" dirty="0">
                <a:solidFill>
                  <a:srgbClr val="000000"/>
                </a:solidFill>
                <a:latin typeface="Arial" panose="020B0604020202020204" pitchFamily="34" charset="0"/>
              </a:rPr>
              <a:t> </a:t>
            </a:r>
          </a:p>
          <a:p>
            <a:pPr marL="540000" marR="113010" indent="0">
              <a:buNone/>
            </a:pPr>
            <a:r>
              <a:rPr lang="en-US" altLang="zh-CN" b="1" dirty="0">
                <a:solidFill>
                  <a:srgbClr val="000000"/>
                </a:solidFill>
                <a:latin typeface="Arial" panose="020B0604020202020204" pitchFamily="34" charset="0"/>
              </a:rPr>
              <a:t>AS </a:t>
            </a:r>
          </a:p>
          <a:p>
            <a:pPr marL="540000" marR="61840" indent="0">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Sno,Sname,Sage</a:t>
            </a:r>
            <a:r>
              <a:rPr lang="en-US" altLang="zh-CN" b="1" dirty="0">
                <a:solidFill>
                  <a:srgbClr val="000000"/>
                </a:solidFill>
                <a:latin typeface="Arial" panose="020B0604020202020204" pitchFamily="34" charset="0"/>
              </a:rPr>
              <a:t> </a:t>
            </a:r>
          </a:p>
          <a:p>
            <a:pPr marL="540000" marR="86390" indent="0">
              <a:buNone/>
            </a:pPr>
            <a:r>
              <a:rPr lang="en-US" altLang="zh-CN" b="1" dirty="0">
                <a:solidFill>
                  <a:srgbClr val="000000"/>
                </a:solidFill>
                <a:latin typeface="Arial" panose="020B0604020202020204" pitchFamily="34" charset="0"/>
              </a:rPr>
              <a:t>FROM Student </a:t>
            </a:r>
          </a:p>
          <a:p>
            <a:pPr marL="540000" marR="7621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Sdept</a:t>
            </a:r>
            <a:r>
              <a:rPr lang="en-US" altLang="zh-CN" b="1" dirty="0">
                <a:solidFill>
                  <a:srgbClr val="000000"/>
                </a:solidFill>
                <a:latin typeface="Arial" panose="020B0604020202020204" pitchFamily="34" charset="0"/>
              </a:rPr>
              <a:t>= 'IS' </a:t>
            </a:r>
          </a:p>
          <a:p>
            <a:pPr marL="540000" marR="70360" indent="0">
              <a:buNone/>
            </a:pPr>
            <a:r>
              <a:rPr lang="en-US" altLang="zh-CN" b="1" dirty="0">
                <a:solidFill>
                  <a:srgbClr val="FF0000"/>
                </a:solidFill>
                <a:latin typeface="Arial" panose="020B0604020202020204" pitchFamily="34" charset="0"/>
              </a:rPr>
              <a:t>WITH CHECK OPTION; </a:t>
            </a: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984124220"/>
      </p:ext>
    </p:extLst>
  </p:cSld>
  <p:clrMapOvr>
    <a:masterClrMapping/>
  </p:clrMapOvr>
  <p:transition>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41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匇..."/>
              </a:rPr>
              <a:t>定义</a:t>
            </a:r>
            <a:r>
              <a:rPr lang="en-US" altLang="zh-CN" b="1" dirty="0" err="1">
                <a:solidFill>
                  <a:srgbClr val="000000"/>
                </a:solidFill>
                <a:latin typeface="Arial" panose="020B0604020202020204" pitchFamily="34" charset="0"/>
              </a:rPr>
              <a:t>IS_Student</a:t>
            </a:r>
            <a:r>
              <a:rPr lang="zh-CN" altLang="en-US" b="1" dirty="0">
                <a:solidFill>
                  <a:srgbClr val="000000"/>
                </a:solidFill>
                <a:latin typeface="宋体g猀匇..."/>
              </a:rPr>
              <a:t>视图时加上了</a:t>
            </a:r>
            <a:r>
              <a:rPr lang="en-US" altLang="zh-CN" b="1" dirty="0">
                <a:solidFill>
                  <a:srgbClr val="000000"/>
                </a:solidFill>
                <a:latin typeface="Arial" panose="020B0604020202020204" pitchFamily="34" charset="0"/>
              </a:rPr>
              <a:t>WITH CHECK OPTION</a:t>
            </a:r>
            <a:r>
              <a:rPr lang="zh-CN" altLang="en-US" b="1" dirty="0">
                <a:solidFill>
                  <a:srgbClr val="000000"/>
                </a:solidFill>
                <a:latin typeface="宋体g猀匇..."/>
              </a:rPr>
              <a:t>子句，对该视图进行插入、修改和删除操作时，</a:t>
            </a:r>
            <a:r>
              <a:rPr lang="en-US" altLang="zh-CN" b="1" dirty="0">
                <a:solidFill>
                  <a:srgbClr val="000000"/>
                </a:solidFill>
                <a:latin typeface="Arial" panose="020B0604020202020204" pitchFamily="34" charset="0"/>
              </a:rPr>
              <a:t>RDBMS</a:t>
            </a:r>
            <a:r>
              <a:rPr lang="zh-CN" altLang="en-US" b="1" dirty="0">
                <a:solidFill>
                  <a:srgbClr val="000000"/>
                </a:solidFill>
                <a:latin typeface="宋体g猀匇..."/>
              </a:rPr>
              <a:t>会自动加上</a:t>
            </a:r>
            <a:r>
              <a:rPr lang="en-US" altLang="zh-CN" b="1" dirty="0" err="1">
                <a:solidFill>
                  <a:srgbClr val="000000"/>
                </a:solidFill>
                <a:latin typeface="Arial" panose="020B0604020202020204" pitchFamily="34" charset="0"/>
              </a:rPr>
              <a:t>Sdept</a:t>
            </a:r>
            <a:r>
              <a:rPr lang="en-US" altLang="zh-CN" b="1" dirty="0">
                <a:solidFill>
                  <a:srgbClr val="000000"/>
                </a:solidFill>
                <a:latin typeface="Arial" panose="020B0604020202020204" pitchFamily="34" charset="0"/>
              </a:rPr>
              <a:t>='IS'</a:t>
            </a:r>
            <a:r>
              <a:rPr lang="zh-CN" altLang="en-US" b="1" dirty="0">
                <a:solidFill>
                  <a:srgbClr val="000000"/>
                </a:solidFill>
                <a:latin typeface="宋体g猀匇..."/>
              </a:rPr>
              <a:t>的条件。 </a:t>
            </a:r>
            <a:endParaRPr lang="zh-CN" altLang="en-US" b="1" dirty="0">
              <a:solidFill>
                <a:srgbClr val="000000"/>
              </a:solidFill>
              <a:latin typeface="Wingdings" panose="05000000000000000000" pitchFamily="2" charset="2"/>
            </a:endParaRPr>
          </a:p>
          <a:p>
            <a:pPr marL="0" marR="384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匇..."/>
              </a:rPr>
              <a:t>若一个视图是从单个基本表导出的，并且只是去掉了基本表的某些行和某些列，但保留了主码，我们称这类视图为</a:t>
            </a:r>
            <a:r>
              <a:rPr lang="zh-CN" altLang="en-US" b="1" dirty="0">
                <a:solidFill>
                  <a:srgbClr val="FF00FF"/>
                </a:solidFill>
                <a:latin typeface="宋体g猀匇..."/>
              </a:rPr>
              <a:t>行列子集视图</a:t>
            </a:r>
            <a:r>
              <a:rPr lang="zh-CN" altLang="en-US" b="1" dirty="0">
                <a:solidFill>
                  <a:srgbClr val="000000"/>
                </a:solidFill>
                <a:latin typeface="宋体g猀匇..."/>
              </a:rPr>
              <a:t>。</a:t>
            </a:r>
            <a:endParaRPr lang="en-US" altLang="zh-CN" b="1" dirty="0">
              <a:solidFill>
                <a:srgbClr val="000000"/>
              </a:solidFill>
              <a:latin typeface="宋体g猀匇..."/>
            </a:endParaRPr>
          </a:p>
          <a:p>
            <a:pPr marL="0" marR="38410" indent="0">
              <a:lnSpc>
                <a:spcPct val="150000"/>
              </a:lnSpc>
              <a:buNone/>
            </a:pPr>
            <a:r>
              <a:rPr lang="en-US" altLang="zh-CN" b="1" dirty="0">
                <a:solidFill>
                  <a:srgbClr val="000000"/>
                </a:solidFill>
                <a:latin typeface="宋体g猀匇..."/>
              </a:rPr>
              <a:t>     </a:t>
            </a:r>
            <a:r>
              <a:rPr lang="zh-CN" altLang="en-US" b="1" dirty="0">
                <a:solidFill>
                  <a:srgbClr val="000000"/>
                </a:solidFill>
                <a:latin typeface="宋体g猀匇..."/>
              </a:rPr>
              <a:t> </a:t>
            </a:r>
            <a:r>
              <a:rPr lang="zh-CN" altLang="en-US" sz="2400" b="1" dirty="0">
                <a:solidFill>
                  <a:srgbClr val="000000"/>
                </a:solidFill>
                <a:latin typeface="Wingdings" panose="05000000000000000000" pitchFamily="2" charset="2"/>
              </a:rPr>
              <a:t></a:t>
            </a:r>
            <a:r>
              <a:rPr lang="en-US" altLang="zh-CN" sz="2400" b="1" dirty="0" err="1">
                <a:solidFill>
                  <a:srgbClr val="000000"/>
                </a:solidFill>
                <a:latin typeface="Arial" panose="020B0604020202020204" pitchFamily="34" charset="0"/>
              </a:rPr>
              <a:t>IS_Student</a:t>
            </a:r>
            <a:r>
              <a:rPr lang="zh-CN" altLang="en-US" sz="2400" b="1" dirty="0">
                <a:solidFill>
                  <a:srgbClr val="000000"/>
                </a:solidFill>
                <a:latin typeface="宋体g猀匇..."/>
              </a:rPr>
              <a:t>视图就是一个行列子集视图。 </a:t>
            </a: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649785905"/>
      </p:ext>
    </p:extLst>
  </p:cSld>
  <p:clrMapOvr>
    <a:masterClrMapping/>
  </p:clrMapOvr>
  <p:transition>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79840" indent="0">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基于多个表的视图 </a:t>
            </a:r>
          </a:p>
          <a:p>
            <a:pPr marL="0" marR="1259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g猀...."/>
              </a:rPr>
              <a:t>例</a:t>
            </a:r>
            <a:r>
              <a:rPr lang="en-US" altLang="zh-CN" b="1" dirty="0">
                <a:solidFill>
                  <a:srgbClr val="000000"/>
                </a:solidFill>
                <a:latin typeface="Arial" panose="020B0604020202020204" pitchFamily="34" charset="0"/>
              </a:rPr>
              <a:t>3.86] </a:t>
            </a:r>
            <a:r>
              <a:rPr lang="zh-CN" altLang="en-US" b="1" dirty="0">
                <a:solidFill>
                  <a:srgbClr val="000000"/>
                </a:solidFill>
                <a:latin typeface="宋体g猀...."/>
              </a:rPr>
              <a:t>建立信息系选修了</a:t>
            </a:r>
            <a:r>
              <a:rPr lang="en-US" altLang="zh-CN" b="1" dirty="0">
                <a:solidFill>
                  <a:srgbClr val="000000"/>
                </a:solidFill>
                <a:latin typeface="Arial" panose="020B0604020202020204" pitchFamily="34" charset="0"/>
              </a:rPr>
              <a:t>1</a:t>
            </a:r>
            <a:r>
              <a:rPr lang="zh-CN" altLang="en-US" b="1" dirty="0">
                <a:solidFill>
                  <a:srgbClr val="000000"/>
                </a:solidFill>
                <a:latin typeface="宋体g猀...."/>
              </a:rPr>
              <a:t>号课程的学生的视图（包括学号、姓名、成绩）。 </a:t>
            </a:r>
            <a:endParaRPr lang="zh-CN" altLang="en-US" b="1" dirty="0">
              <a:solidFill>
                <a:srgbClr val="000000"/>
              </a:solidFill>
              <a:latin typeface="Wingdings" panose="05000000000000000000" pitchFamily="2" charset="2"/>
            </a:endParaRPr>
          </a:p>
          <a:p>
            <a:pPr marL="540000" marR="45190" indent="0">
              <a:buNone/>
            </a:pPr>
            <a:r>
              <a:rPr lang="en-US" altLang="zh-CN" sz="2400" b="1" dirty="0">
                <a:solidFill>
                  <a:srgbClr val="000000"/>
                </a:solidFill>
                <a:latin typeface="Arial" panose="020B0604020202020204" pitchFamily="34" charset="0"/>
              </a:rPr>
              <a:t>CREATE VIEW IS_S1(</a:t>
            </a:r>
            <a:r>
              <a:rPr lang="en-US" altLang="zh-CN" sz="2400" b="1" dirty="0" err="1">
                <a:solidFill>
                  <a:srgbClr val="000000"/>
                </a:solidFill>
                <a:latin typeface="Arial" panose="020B0604020202020204" pitchFamily="34" charset="0"/>
              </a:rPr>
              <a:t>Sno,Sname,Grade</a:t>
            </a:r>
            <a:r>
              <a:rPr lang="en-US" altLang="zh-CN" sz="2400" b="1" dirty="0">
                <a:solidFill>
                  <a:srgbClr val="000000"/>
                </a:solidFill>
                <a:latin typeface="Arial" panose="020B0604020202020204" pitchFamily="34" charset="0"/>
              </a:rPr>
              <a:t>) </a:t>
            </a:r>
          </a:p>
          <a:p>
            <a:pPr marL="540000" marR="115210" indent="0">
              <a:buNone/>
            </a:pPr>
            <a:r>
              <a:rPr lang="en-US" altLang="zh-CN" sz="2400" b="1" dirty="0">
                <a:solidFill>
                  <a:srgbClr val="000000"/>
                </a:solidFill>
                <a:latin typeface="Arial" panose="020B0604020202020204" pitchFamily="34" charset="0"/>
              </a:rPr>
              <a:t>AS </a:t>
            </a:r>
          </a:p>
          <a:p>
            <a:pPr marL="540000" marR="5451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Student.Sno,Sname,Grade</a:t>
            </a:r>
            <a:r>
              <a:rPr lang="en-US" altLang="zh-CN" sz="2400" b="1" dirty="0">
                <a:solidFill>
                  <a:srgbClr val="000000"/>
                </a:solidFill>
                <a:latin typeface="Arial" panose="020B0604020202020204" pitchFamily="34" charset="0"/>
              </a:rPr>
              <a:t> </a:t>
            </a:r>
          </a:p>
          <a:p>
            <a:pPr marL="540000" marR="86340" indent="0">
              <a:buNone/>
            </a:pPr>
            <a:r>
              <a:rPr lang="en-US" altLang="zh-CN" sz="2400" b="1" dirty="0">
                <a:solidFill>
                  <a:srgbClr val="000000"/>
                </a:solidFill>
                <a:latin typeface="Arial" panose="020B0604020202020204" pitchFamily="34" charset="0"/>
              </a:rPr>
              <a:t>FROM </a:t>
            </a:r>
            <a:r>
              <a:rPr lang="en-US" altLang="zh-CN" sz="2400" b="1" dirty="0" err="1">
                <a:solidFill>
                  <a:srgbClr val="000000"/>
                </a:solidFill>
                <a:latin typeface="Arial" panose="020B0604020202020204" pitchFamily="34" charset="0"/>
              </a:rPr>
              <a:t>Student,SC</a:t>
            </a:r>
            <a:r>
              <a:rPr lang="en-US" altLang="zh-CN" sz="2400" b="1" dirty="0">
                <a:solidFill>
                  <a:srgbClr val="000000"/>
                </a:solidFill>
                <a:latin typeface="Arial" panose="020B0604020202020204" pitchFamily="34" charset="0"/>
              </a:rPr>
              <a:t> </a:t>
            </a:r>
          </a:p>
          <a:p>
            <a:pPr marL="540000" marR="74740" indent="0">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Sdept</a:t>
            </a:r>
            <a:r>
              <a:rPr lang="en-US" altLang="zh-CN" sz="2400" b="1" dirty="0">
                <a:solidFill>
                  <a:srgbClr val="000000"/>
                </a:solidFill>
                <a:latin typeface="Arial" panose="020B0604020202020204" pitchFamily="34" charset="0"/>
              </a:rPr>
              <a:t>= 'IS' AND </a:t>
            </a:r>
          </a:p>
          <a:p>
            <a:pPr marL="540000" marR="55440" indent="0">
              <a:buNone/>
            </a:pPr>
            <a:r>
              <a:rPr lang="en-US" altLang="zh-CN" sz="2400" b="1" dirty="0">
                <a:solidFill>
                  <a:srgbClr val="000000"/>
                </a:solidFill>
                <a:latin typeface="Arial" panose="020B0604020202020204" pitchFamily="34" charset="0"/>
              </a:rPr>
              <a:t>              </a:t>
            </a:r>
            <a:r>
              <a:rPr lang="en-US" altLang="zh-CN" sz="2400" b="1" dirty="0" err="1">
                <a:solidFill>
                  <a:srgbClr val="000000"/>
                </a:solidFill>
                <a:latin typeface="Arial" panose="020B0604020202020204" pitchFamily="34" charset="0"/>
              </a:rPr>
              <a:t>Student.Sno</a:t>
            </a:r>
            <a:r>
              <a:rPr lang="en-US" altLang="zh-CN" sz="2400" b="1" dirty="0">
                <a:solidFill>
                  <a:srgbClr val="000000"/>
                </a:solidFill>
                <a:latin typeface="Arial" panose="020B0604020202020204" pitchFamily="34" charset="0"/>
              </a:rPr>
              <a:t>=</a:t>
            </a:r>
            <a:r>
              <a:rPr lang="en-US" altLang="zh-CN" sz="2400" b="1" dirty="0" err="1">
                <a:solidFill>
                  <a:srgbClr val="000000"/>
                </a:solidFill>
                <a:latin typeface="Arial" panose="020B0604020202020204" pitchFamily="34" charset="0"/>
              </a:rPr>
              <a:t>SC.Sno</a:t>
            </a:r>
            <a:r>
              <a:rPr lang="en-US" altLang="zh-CN" sz="2400" b="1" dirty="0">
                <a:solidFill>
                  <a:srgbClr val="000000"/>
                </a:solidFill>
                <a:latin typeface="Arial" panose="020B0604020202020204" pitchFamily="34" charset="0"/>
              </a:rPr>
              <a:t> AND </a:t>
            </a:r>
          </a:p>
          <a:p>
            <a:pPr marL="540000" marR="83140" indent="0">
              <a:buNone/>
            </a:pPr>
            <a:r>
              <a:rPr lang="en-US" altLang="zh-CN" sz="2400" b="1" dirty="0">
                <a:solidFill>
                  <a:srgbClr val="000000"/>
                </a:solidFill>
                <a:latin typeface="Arial" panose="020B0604020202020204" pitchFamily="34" charset="0"/>
              </a:rPr>
              <a:t>              </a:t>
            </a:r>
            <a:r>
              <a:rPr lang="en-US" altLang="zh-CN" sz="2400" b="1" dirty="0" err="1">
                <a:solidFill>
                  <a:srgbClr val="000000"/>
                </a:solidFill>
                <a:latin typeface="Arial" panose="020B0604020202020204" pitchFamily="34" charset="0"/>
              </a:rPr>
              <a:t>SC.Cno</a:t>
            </a:r>
            <a:r>
              <a:rPr lang="en-US" altLang="zh-CN" sz="2400" b="1" dirty="0">
                <a:solidFill>
                  <a:srgbClr val="000000"/>
                </a:solidFill>
                <a:latin typeface="Arial" panose="020B0604020202020204" pitchFamily="34" charset="0"/>
              </a:rPr>
              <a:t>= '1'; </a:t>
            </a: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259577690"/>
      </p:ext>
    </p:extLst>
  </p:cSld>
  <p:clrMapOvr>
    <a:masterClrMapping/>
  </p:clrMapOvr>
  <p:transition>
    <p:wip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890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洇..."/>
              </a:rPr>
              <a:t>基于视图的视图 </a:t>
            </a:r>
          </a:p>
          <a:p>
            <a:pPr marL="0" marR="1024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g猀洇..."/>
              </a:rPr>
              <a:t>例</a:t>
            </a:r>
            <a:r>
              <a:rPr lang="en-US" altLang="zh-CN" b="1" dirty="0">
                <a:solidFill>
                  <a:srgbClr val="000000"/>
                </a:solidFill>
                <a:latin typeface="Arial" panose="020B0604020202020204" pitchFamily="34" charset="0"/>
              </a:rPr>
              <a:t>3.87] </a:t>
            </a:r>
            <a:r>
              <a:rPr lang="zh-CN" altLang="en-US" b="1" dirty="0">
                <a:solidFill>
                  <a:srgbClr val="000000"/>
                </a:solidFill>
                <a:latin typeface="宋体g猀洇..."/>
              </a:rPr>
              <a:t>建立信息系选修了</a:t>
            </a:r>
            <a:r>
              <a:rPr lang="en-US" altLang="zh-CN" b="1" dirty="0">
                <a:solidFill>
                  <a:srgbClr val="000000"/>
                </a:solidFill>
                <a:latin typeface="Arial" panose="020B0604020202020204" pitchFamily="34" charset="0"/>
              </a:rPr>
              <a:t>1</a:t>
            </a:r>
            <a:r>
              <a:rPr lang="zh-CN" altLang="en-US" b="1" dirty="0">
                <a:solidFill>
                  <a:srgbClr val="000000"/>
                </a:solidFill>
                <a:latin typeface="宋体g猀洇..."/>
              </a:rPr>
              <a:t>号课程且成绩在</a:t>
            </a:r>
            <a:r>
              <a:rPr lang="en-US" altLang="zh-CN" b="1" dirty="0">
                <a:solidFill>
                  <a:srgbClr val="000000"/>
                </a:solidFill>
                <a:latin typeface="Arial" panose="020B0604020202020204" pitchFamily="34" charset="0"/>
              </a:rPr>
              <a:t>90</a:t>
            </a:r>
            <a:r>
              <a:rPr lang="zh-CN" altLang="en-US" b="1" dirty="0">
                <a:solidFill>
                  <a:srgbClr val="000000"/>
                </a:solidFill>
                <a:latin typeface="宋体g猀洇..."/>
              </a:rPr>
              <a:t>分以上的学生的视图。 </a:t>
            </a:r>
            <a:endParaRPr lang="zh-CN" altLang="en-US" b="1" dirty="0">
              <a:solidFill>
                <a:srgbClr val="000000"/>
              </a:solidFill>
              <a:latin typeface="Wingdings" panose="05000000000000000000" pitchFamily="2" charset="2"/>
            </a:endParaRPr>
          </a:p>
          <a:p>
            <a:pPr marL="540000" marR="85860" indent="0">
              <a:buNone/>
            </a:pPr>
            <a:r>
              <a:rPr lang="en-US" altLang="zh-CN" sz="2400" b="1" dirty="0">
                <a:solidFill>
                  <a:srgbClr val="000000"/>
                </a:solidFill>
                <a:latin typeface="Arial" panose="020B0604020202020204" pitchFamily="34" charset="0"/>
              </a:rPr>
              <a:t>CREATE VIEW IS_S2 </a:t>
            </a:r>
          </a:p>
          <a:p>
            <a:pPr marL="540000" marR="119890" indent="0">
              <a:buNone/>
            </a:pPr>
            <a:r>
              <a:rPr lang="en-US" altLang="zh-CN" sz="2400" b="1" dirty="0">
                <a:solidFill>
                  <a:srgbClr val="000000"/>
                </a:solidFill>
                <a:latin typeface="Arial" panose="020B0604020202020204" pitchFamily="34" charset="0"/>
              </a:rPr>
              <a:t>AS </a:t>
            </a:r>
          </a:p>
          <a:p>
            <a:pPr marL="540000" marR="7409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Sno,Sname,Grade</a:t>
            </a:r>
            <a:r>
              <a:rPr lang="en-US" altLang="zh-CN" sz="2400" b="1" dirty="0">
                <a:solidFill>
                  <a:srgbClr val="000000"/>
                </a:solidFill>
                <a:latin typeface="Arial" panose="020B0604020202020204" pitchFamily="34" charset="0"/>
              </a:rPr>
              <a:t> </a:t>
            </a:r>
          </a:p>
          <a:p>
            <a:pPr marL="540000" marR="100590" indent="0">
              <a:buNone/>
            </a:pPr>
            <a:r>
              <a:rPr lang="en-US" altLang="zh-CN" sz="2400" b="1" dirty="0">
                <a:solidFill>
                  <a:srgbClr val="000000"/>
                </a:solidFill>
                <a:latin typeface="Arial" panose="020B0604020202020204" pitchFamily="34" charset="0"/>
              </a:rPr>
              <a:t>FROM IS_S1 </a:t>
            </a:r>
          </a:p>
          <a:p>
            <a:pPr marL="540000" marR="87460" indent="0">
              <a:buNone/>
            </a:pPr>
            <a:r>
              <a:rPr lang="en-US" altLang="zh-CN" sz="2400" b="1" dirty="0">
                <a:solidFill>
                  <a:srgbClr val="000000"/>
                </a:solidFill>
                <a:latin typeface="Arial" panose="020B0604020202020204" pitchFamily="34" charset="0"/>
              </a:rPr>
              <a:t>WHERE Grade&gt;=90; </a:t>
            </a: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881049613"/>
      </p:ext>
    </p:extLst>
  </p:cSld>
  <p:clrMapOvr>
    <a:masterClrMapping/>
  </p:clrMapOvr>
  <p:transition>
    <p:wip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890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带表达式的视图 </a:t>
            </a:r>
            <a:endParaRPr lang="zh-CN" altLang="en-US" b="1" dirty="0">
              <a:solidFill>
                <a:srgbClr val="000000"/>
              </a:solidFill>
              <a:latin typeface="Wingdings" panose="05000000000000000000" pitchFamily="2" charset="2"/>
            </a:endParaRPr>
          </a:p>
          <a:p>
            <a:pPr marL="0" marR="3681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Arial" panose="020B0604020202020204" pitchFamily="34" charset="0"/>
              </a:rPr>
              <a:t>例</a:t>
            </a:r>
            <a:r>
              <a:rPr lang="en-US" altLang="zh-CN" b="1" dirty="0">
                <a:solidFill>
                  <a:srgbClr val="000000"/>
                </a:solidFill>
                <a:latin typeface="Arial" panose="020B0604020202020204" pitchFamily="34" charset="0"/>
              </a:rPr>
              <a:t>3.88] </a:t>
            </a:r>
            <a:r>
              <a:rPr lang="zh-CN" altLang="en-US" b="1" dirty="0">
                <a:solidFill>
                  <a:srgbClr val="000000"/>
                </a:solidFill>
                <a:latin typeface="Arial" panose="020B0604020202020204" pitchFamily="34" charset="0"/>
              </a:rPr>
              <a:t>定义一个反映学生出生年份的视图。 </a:t>
            </a:r>
          </a:p>
          <a:p>
            <a:pPr marL="457200" marR="24290" lvl="1" indent="0">
              <a:lnSpc>
                <a:spcPct val="150000"/>
              </a:lnSpc>
              <a:buNone/>
            </a:pPr>
            <a:r>
              <a:rPr lang="en-US" altLang="zh-CN" b="1" dirty="0">
                <a:solidFill>
                  <a:srgbClr val="000000"/>
                </a:solidFill>
                <a:latin typeface="Arial" panose="020B0604020202020204" pitchFamily="34" charset="0"/>
              </a:rPr>
              <a:t>CREATE VIEW BT_S(</a:t>
            </a:r>
            <a:r>
              <a:rPr lang="en-US" altLang="zh-CN" b="1" dirty="0" err="1">
                <a:solidFill>
                  <a:srgbClr val="000000"/>
                </a:solidFill>
                <a:latin typeface="Arial" panose="020B0604020202020204" pitchFamily="34" charset="0"/>
              </a:rPr>
              <a:t>Sno,Sname,</a:t>
            </a:r>
            <a:r>
              <a:rPr lang="en-US" altLang="zh-CN" b="1" dirty="0" err="1">
                <a:solidFill>
                  <a:srgbClr val="FF00FF"/>
                </a:solidFill>
                <a:latin typeface="Arial" panose="020B0604020202020204" pitchFamily="34" charset="0"/>
              </a:rPr>
              <a:t>Sbirth</a:t>
            </a:r>
            <a:r>
              <a:rPr lang="en-US" altLang="zh-CN" b="1" dirty="0">
                <a:solidFill>
                  <a:srgbClr val="000000"/>
                </a:solidFill>
                <a:latin typeface="Arial" panose="020B0604020202020204" pitchFamily="34" charset="0"/>
              </a:rPr>
              <a:t>) </a:t>
            </a:r>
          </a:p>
          <a:p>
            <a:pPr marL="457200" marR="108240" lvl="1" indent="0">
              <a:lnSpc>
                <a:spcPct val="150000"/>
              </a:lnSpc>
              <a:buNone/>
            </a:pPr>
            <a:r>
              <a:rPr lang="en-US" altLang="zh-CN" b="1" dirty="0">
                <a:solidFill>
                  <a:srgbClr val="000000"/>
                </a:solidFill>
                <a:latin typeface="Arial" panose="020B0604020202020204" pitchFamily="34" charset="0"/>
              </a:rPr>
              <a:t>AS </a:t>
            </a:r>
          </a:p>
          <a:p>
            <a:pPr marL="457200" marR="44760" lvl="1" indent="0">
              <a:lnSpc>
                <a:spcPct val="150000"/>
              </a:lnSpc>
              <a:buNone/>
            </a:pPr>
            <a:r>
              <a:rPr lang="en-US" altLang="zh-CN" b="1" dirty="0">
                <a:solidFill>
                  <a:srgbClr val="000000"/>
                </a:solidFill>
                <a:latin typeface="Arial" panose="020B0604020202020204" pitchFamily="34" charset="0"/>
              </a:rPr>
              <a:t>SELECT Sno,Sname,</a:t>
            </a:r>
            <a:r>
              <a:rPr lang="en-US" altLang="zh-CN" b="1" dirty="0">
                <a:solidFill>
                  <a:srgbClr val="FF00FF"/>
                </a:solidFill>
                <a:latin typeface="Arial" panose="020B0604020202020204" pitchFamily="34" charset="0"/>
              </a:rPr>
              <a:t>2014-Sage </a:t>
            </a:r>
          </a:p>
          <a:p>
            <a:pPr marL="457200" marR="80010" lvl="1" indent="0">
              <a:lnSpc>
                <a:spcPct val="150000"/>
              </a:lnSpc>
              <a:buNone/>
            </a:pPr>
            <a:r>
              <a:rPr lang="en-US" altLang="zh-CN" b="1" dirty="0">
                <a:solidFill>
                  <a:srgbClr val="000000"/>
                </a:solidFill>
                <a:latin typeface="Arial" panose="020B0604020202020204" pitchFamily="34" charset="0"/>
              </a:rPr>
              <a:t>FROM Student; </a:t>
            </a: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105629391"/>
      </p:ext>
    </p:extLst>
  </p:cSld>
  <p:clrMapOvr>
    <a:masterClrMapping/>
  </p:clrMapOvr>
  <p:transition>
    <p:wip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59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蔇..."/>
              </a:rPr>
              <a:t>分组视图 </a:t>
            </a:r>
            <a:endParaRPr lang="zh-CN" altLang="en-US" b="1" dirty="0">
              <a:solidFill>
                <a:srgbClr val="000000"/>
              </a:solidFill>
              <a:latin typeface="Wingdings" panose="05000000000000000000" pitchFamily="2" charset="2"/>
            </a:endParaRPr>
          </a:p>
          <a:p>
            <a:pPr marL="0" marR="2716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Arial" panose="020B0604020202020204" pitchFamily="34" charset="0"/>
              </a:rPr>
              <a:t>例</a:t>
            </a:r>
            <a:r>
              <a:rPr lang="en-US" altLang="zh-CN" b="1" dirty="0">
                <a:solidFill>
                  <a:srgbClr val="000000"/>
                </a:solidFill>
                <a:latin typeface="Arial" panose="020B0604020202020204" pitchFamily="34" charset="0"/>
              </a:rPr>
              <a:t>3.89] </a:t>
            </a:r>
            <a:r>
              <a:rPr lang="zh-CN" altLang="en-US" b="1" dirty="0">
                <a:solidFill>
                  <a:srgbClr val="000000"/>
                </a:solidFill>
                <a:latin typeface="Arial" panose="020B0604020202020204" pitchFamily="34" charset="0"/>
              </a:rPr>
              <a:t>将学生的学号及平均成绩定义为一个视图 </a:t>
            </a:r>
          </a:p>
          <a:p>
            <a:pPr marL="720000" marR="51410" indent="0">
              <a:lnSpc>
                <a:spcPct val="100000"/>
              </a:lnSpc>
              <a:buNone/>
            </a:pPr>
            <a:r>
              <a:rPr lang="en-US" altLang="zh-CN" b="1" dirty="0">
                <a:solidFill>
                  <a:srgbClr val="000000"/>
                </a:solidFill>
                <a:latin typeface="Arial" panose="020B0604020202020204" pitchFamily="34" charset="0"/>
              </a:rPr>
              <a:t>CREAT VIEW S_G(</a:t>
            </a:r>
            <a:r>
              <a:rPr lang="en-US" altLang="zh-CN" b="1" dirty="0" err="1">
                <a:solidFill>
                  <a:srgbClr val="000000"/>
                </a:solidFill>
                <a:latin typeface="Arial" panose="020B0604020202020204" pitchFamily="34" charset="0"/>
              </a:rPr>
              <a:t>Sno,</a:t>
            </a:r>
            <a:r>
              <a:rPr lang="en-US" altLang="zh-CN" b="1" dirty="0" err="1">
                <a:solidFill>
                  <a:srgbClr val="FF00FF"/>
                </a:solidFill>
                <a:latin typeface="Arial" panose="020B0604020202020204" pitchFamily="34" charset="0"/>
              </a:rPr>
              <a:t>Gavg</a:t>
            </a:r>
            <a:r>
              <a:rPr lang="en-US" altLang="zh-CN" b="1" dirty="0">
                <a:solidFill>
                  <a:srgbClr val="000000"/>
                </a:solidFill>
                <a:latin typeface="Arial" panose="020B0604020202020204" pitchFamily="34" charset="0"/>
              </a:rPr>
              <a:t>) </a:t>
            </a:r>
          </a:p>
          <a:p>
            <a:pPr marL="720000" marR="107490" indent="0">
              <a:lnSpc>
                <a:spcPct val="100000"/>
              </a:lnSpc>
              <a:buNone/>
            </a:pPr>
            <a:r>
              <a:rPr lang="en-US" altLang="zh-CN" b="1" dirty="0">
                <a:solidFill>
                  <a:srgbClr val="000000"/>
                </a:solidFill>
                <a:latin typeface="Arial" panose="020B0604020202020204" pitchFamily="34" charset="0"/>
              </a:rPr>
              <a:t>AS </a:t>
            </a:r>
          </a:p>
          <a:p>
            <a:pPr marL="720000" marR="58710" indent="0">
              <a:lnSpc>
                <a:spcPct val="100000"/>
              </a:lnSpc>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Sno,</a:t>
            </a:r>
            <a:r>
              <a:rPr lang="en-US" altLang="zh-CN" b="1" dirty="0" err="1">
                <a:solidFill>
                  <a:srgbClr val="FF00FF"/>
                </a:solidFill>
                <a:latin typeface="Arial" panose="020B0604020202020204" pitchFamily="34" charset="0"/>
              </a:rPr>
              <a:t>AVG</a:t>
            </a:r>
            <a:r>
              <a:rPr lang="en-US" altLang="zh-CN" b="1" dirty="0">
                <a:solidFill>
                  <a:srgbClr val="FF00FF"/>
                </a:solidFill>
                <a:latin typeface="Arial" panose="020B0604020202020204" pitchFamily="34" charset="0"/>
              </a:rPr>
              <a:t>(Grade) </a:t>
            </a:r>
          </a:p>
          <a:p>
            <a:pPr marL="720000" marR="93360" indent="0">
              <a:lnSpc>
                <a:spcPct val="100000"/>
              </a:lnSpc>
              <a:buNone/>
            </a:pPr>
            <a:r>
              <a:rPr lang="en-US" altLang="zh-CN" b="1" dirty="0">
                <a:solidFill>
                  <a:srgbClr val="000000"/>
                </a:solidFill>
                <a:latin typeface="Arial" panose="020B0604020202020204" pitchFamily="34" charset="0"/>
              </a:rPr>
              <a:t>FROM SC </a:t>
            </a:r>
          </a:p>
          <a:p>
            <a:pPr marL="720000" marR="80560" indent="0">
              <a:lnSpc>
                <a:spcPct val="100000"/>
              </a:lnSpc>
              <a:buNone/>
            </a:pPr>
            <a:r>
              <a:rPr lang="en-US" altLang="zh-CN" b="1" dirty="0">
                <a:solidFill>
                  <a:srgbClr val="FF00FF"/>
                </a:solidFill>
                <a:latin typeface="Arial" panose="020B0604020202020204" pitchFamily="34" charset="0"/>
              </a:rPr>
              <a:t>GROUP BY </a:t>
            </a:r>
            <a:r>
              <a:rPr lang="en-US" altLang="zh-CN" b="1" dirty="0" err="1">
                <a:solidFill>
                  <a:srgbClr val="FF00FF"/>
                </a:solidFill>
                <a:latin typeface="Arial" panose="020B0604020202020204" pitchFamily="34" charset="0"/>
              </a:rPr>
              <a:t>Sno</a:t>
            </a:r>
            <a:r>
              <a:rPr lang="en-US" altLang="zh-CN" b="1" dirty="0">
                <a:solidFill>
                  <a:srgbClr val="FF00FF"/>
                </a:solidFill>
                <a:latin typeface="Arial" panose="020B0604020202020204" pitchFamily="34" charset="0"/>
              </a:rPr>
              <a:t>; </a:t>
            </a: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086963638"/>
      </p:ext>
    </p:extLst>
  </p:cSld>
  <p:clrMapOvr>
    <a:masterClrMapping/>
  </p:clrMapOvr>
  <p:transition>
    <p:wip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23840" indent="0" algn="just">
              <a:buNone/>
            </a:pPr>
            <a:r>
              <a:rPr lang="en-US" altLang="zh-CN" b="1" dirty="0">
                <a:solidFill>
                  <a:srgbClr val="000000"/>
                </a:solidFill>
                <a:latin typeface="Arial" panose="020B0604020202020204" pitchFamily="34" charset="0"/>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Arial" panose="020B0604020202020204" pitchFamily="34" charset="0"/>
                <a:ea typeface="黑体" panose="02010609060101010101" pitchFamily="49" charset="-122"/>
              </a:rPr>
              <a:t>3.90]</a:t>
            </a:r>
            <a:r>
              <a:rPr lang="zh-CN" altLang="en-US" b="1" dirty="0">
                <a:solidFill>
                  <a:srgbClr val="000000"/>
                </a:solidFill>
                <a:latin typeface="宋体" panose="02010600030101010101" pitchFamily="2" charset="-122"/>
              </a:rPr>
              <a:t>将</a:t>
            </a:r>
            <a:r>
              <a:rPr lang="en-US" altLang="zh-CN" b="1" dirty="0">
                <a:solidFill>
                  <a:srgbClr val="000000"/>
                </a:solidFill>
                <a:latin typeface="Arial" panose="020B0604020202020204" pitchFamily="34" charset="0"/>
              </a:rPr>
              <a:t>Student</a:t>
            </a:r>
            <a:r>
              <a:rPr lang="zh-CN" altLang="en-US" b="1" dirty="0">
                <a:solidFill>
                  <a:srgbClr val="000000"/>
                </a:solidFill>
                <a:latin typeface="宋体" panose="02010600030101010101" pitchFamily="2" charset="-122"/>
              </a:rPr>
              <a:t>表中所有女生记录定义为一个视图 </a:t>
            </a:r>
            <a:endParaRPr lang="zh-CN" altLang="en-US" b="1" dirty="0">
              <a:solidFill>
                <a:srgbClr val="000000"/>
              </a:solidFill>
              <a:latin typeface="Arial" panose="020B0604020202020204" pitchFamily="34" charset="0"/>
            </a:endParaRPr>
          </a:p>
          <a:p>
            <a:pPr marL="540000" marR="30210" indent="0" algn="just">
              <a:buNone/>
            </a:pPr>
            <a:r>
              <a:rPr lang="en-US" altLang="zh-CN" sz="2400" b="1" dirty="0">
                <a:solidFill>
                  <a:srgbClr val="000000"/>
                </a:solidFill>
                <a:latin typeface="Arial" panose="020B0604020202020204" pitchFamily="34" charset="0"/>
              </a:rPr>
              <a:t>CREATE VIEW </a:t>
            </a:r>
            <a:r>
              <a:rPr lang="en-US" altLang="zh-CN" sz="2400" b="1" dirty="0" err="1">
                <a:solidFill>
                  <a:srgbClr val="000000"/>
                </a:solidFill>
                <a:latin typeface="Arial" panose="020B0604020202020204" pitchFamily="34" charset="0"/>
              </a:rPr>
              <a:t>F_Student</a:t>
            </a:r>
            <a:r>
              <a:rPr lang="en-US" altLang="zh-CN" sz="2400" b="1" dirty="0">
                <a:solidFill>
                  <a:srgbClr val="000000"/>
                </a:solidFill>
                <a:latin typeface="Arial" panose="020B0604020202020204" pitchFamily="34" charset="0"/>
              </a:rPr>
              <a:t>(</a:t>
            </a:r>
            <a:r>
              <a:rPr lang="en-US" altLang="zh-CN" sz="2400" b="1" dirty="0" err="1">
                <a:solidFill>
                  <a:srgbClr val="000000"/>
                </a:solidFill>
                <a:latin typeface="Arial" panose="020B0604020202020204" pitchFamily="34" charset="0"/>
              </a:rPr>
              <a:t>F_Sno,name,sex,age,dept</a:t>
            </a:r>
            <a:r>
              <a:rPr lang="en-US" altLang="zh-CN" sz="2400" b="1" dirty="0">
                <a:solidFill>
                  <a:srgbClr val="000000"/>
                </a:solidFill>
                <a:latin typeface="Arial" panose="020B0604020202020204" pitchFamily="34" charset="0"/>
              </a:rPr>
              <a:t>) </a:t>
            </a:r>
          </a:p>
          <a:p>
            <a:pPr marL="540000" marR="124310" indent="0" algn="just">
              <a:buNone/>
            </a:pPr>
            <a:r>
              <a:rPr lang="en-US" altLang="zh-CN" sz="2400" b="1" dirty="0">
                <a:solidFill>
                  <a:srgbClr val="000000"/>
                </a:solidFill>
                <a:latin typeface="Arial" panose="020B0604020202020204" pitchFamily="34" charset="0"/>
              </a:rPr>
              <a:t>AS </a:t>
            </a:r>
          </a:p>
          <a:p>
            <a:pPr marL="540000" marR="46410" indent="0" algn="just">
              <a:buNone/>
            </a:pPr>
            <a:r>
              <a:rPr lang="en-US" altLang="zh-CN" sz="2400" b="1" dirty="0">
                <a:solidFill>
                  <a:srgbClr val="FF00FF"/>
                </a:solidFill>
                <a:latin typeface="Arial" panose="020B0604020202020204" pitchFamily="34" charset="0"/>
              </a:rPr>
              <a:t>SELECT *                     /*</a:t>
            </a:r>
            <a:r>
              <a:rPr lang="zh-CN" altLang="en-US" sz="2400" b="1" dirty="0">
                <a:solidFill>
                  <a:srgbClr val="FF00FF"/>
                </a:solidFill>
                <a:latin typeface="宋体" panose="02010600030101010101" pitchFamily="2" charset="-122"/>
              </a:rPr>
              <a:t>没有不指定属性列</a:t>
            </a:r>
            <a:r>
              <a:rPr lang="zh-CN" altLang="en-US" sz="2400" b="1" dirty="0">
                <a:solidFill>
                  <a:srgbClr val="FF00FF"/>
                </a:solidFill>
                <a:latin typeface="Arial" panose="020B0604020202020204" pitchFamily="34" charset="0"/>
              </a:rPr>
              <a:t>*</a:t>
            </a:r>
            <a:r>
              <a:rPr lang="en-US" altLang="zh-CN" sz="2400" b="1" dirty="0">
                <a:solidFill>
                  <a:srgbClr val="FF00FF"/>
                </a:solidFill>
                <a:latin typeface="Arial" panose="020B0604020202020204" pitchFamily="34" charset="0"/>
              </a:rPr>
              <a:t>/ </a:t>
            </a:r>
            <a:endParaRPr lang="zh-CN" altLang="en-US" sz="2400" b="1" dirty="0">
              <a:solidFill>
                <a:srgbClr val="FF00FF"/>
              </a:solidFill>
              <a:latin typeface="Arial" panose="020B0604020202020204" pitchFamily="34" charset="0"/>
            </a:endParaRPr>
          </a:p>
          <a:p>
            <a:pPr marL="540000" marR="101010" indent="0" algn="just">
              <a:buNone/>
            </a:pPr>
            <a:r>
              <a:rPr lang="en-US" altLang="zh-CN" sz="2400" b="1" dirty="0">
                <a:solidFill>
                  <a:srgbClr val="000000"/>
                </a:solidFill>
                <a:latin typeface="Arial" panose="020B0604020202020204" pitchFamily="34" charset="0"/>
              </a:rPr>
              <a:t>FROM Student </a:t>
            </a:r>
          </a:p>
          <a:p>
            <a:pPr marL="540000" marR="91710" indent="0" algn="just">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Ssex</a:t>
            </a:r>
            <a:r>
              <a:rPr lang="en-US" altLang="zh-CN" sz="2400" b="1" dirty="0">
                <a:solidFill>
                  <a:srgbClr val="000000"/>
                </a:solidFill>
                <a:latin typeface="Arial" panose="020B0604020202020204" pitchFamily="34" charset="0"/>
              </a:rPr>
              <a:t>=‘</a:t>
            </a:r>
            <a:r>
              <a:rPr lang="zh-CN" altLang="en-US" sz="2400" b="1" dirty="0">
                <a:solidFill>
                  <a:srgbClr val="000000"/>
                </a:solidFill>
                <a:latin typeface="Arial" panose="020B0604020202020204" pitchFamily="34" charset="0"/>
              </a:rPr>
              <a:t>女’</a:t>
            </a:r>
            <a:r>
              <a:rPr lang="en-US" altLang="zh-CN" sz="2400" b="1" dirty="0">
                <a:solidFill>
                  <a:srgbClr val="000000"/>
                </a:solidFill>
                <a:latin typeface="Arial" panose="020B0604020202020204" pitchFamily="34" charset="0"/>
              </a:rPr>
              <a:t>; </a:t>
            </a:r>
          </a:p>
          <a:p>
            <a:pPr marL="0" marR="91710" indent="0" algn="just">
              <a:buNone/>
            </a:pPr>
            <a:endParaRPr lang="zh-CN" altLang="en-US" sz="2400" b="1" dirty="0">
              <a:solidFill>
                <a:srgbClr val="000000"/>
              </a:solidFill>
              <a:latin typeface="Arial" panose="020B0604020202020204" pitchFamily="34" charset="0"/>
            </a:endParaRPr>
          </a:p>
          <a:p>
            <a:pPr marL="0" marR="9160" indent="0">
              <a:buNone/>
            </a:pPr>
            <a:r>
              <a:rPr lang="zh-CN" altLang="en-US" sz="2000" b="1" dirty="0">
                <a:solidFill>
                  <a:srgbClr val="000000"/>
                </a:solidFill>
                <a:latin typeface="宋体" panose="02010600030101010101" pitchFamily="2" charset="-122"/>
              </a:rPr>
              <a:t>缺点： </a:t>
            </a:r>
          </a:p>
          <a:p>
            <a:pPr marL="0" indent="0">
              <a:buNone/>
            </a:pPr>
            <a:r>
              <a:rPr lang="zh-CN" altLang="en-US" sz="2000" b="1" dirty="0">
                <a:solidFill>
                  <a:srgbClr val="000000"/>
                </a:solidFill>
                <a:latin typeface="宋体" panose="02010600030101010101" pitchFamily="2" charset="-122"/>
              </a:rPr>
              <a:t>修改基表</a:t>
            </a:r>
            <a:r>
              <a:rPr lang="en-US" altLang="zh-CN" sz="2000" b="1" dirty="0">
                <a:solidFill>
                  <a:srgbClr val="000000"/>
                </a:solidFill>
                <a:latin typeface="Arial" panose="020B0604020202020204" pitchFamily="34" charset="0"/>
              </a:rPr>
              <a:t>Student</a:t>
            </a:r>
            <a:r>
              <a:rPr lang="zh-CN" altLang="en-US" sz="2000" b="1" dirty="0">
                <a:solidFill>
                  <a:srgbClr val="000000"/>
                </a:solidFill>
                <a:latin typeface="宋体" panose="02010600030101010101" pitchFamily="2" charset="-122"/>
              </a:rPr>
              <a:t>的结构后，</a:t>
            </a:r>
            <a:r>
              <a:rPr lang="en-US" altLang="zh-CN" sz="2000" b="1" dirty="0">
                <a:solidFill>
                  <a:srgbClr val="000000"/>
                </a:solidFill>
                <a:latin typeface="Arial" panose="020B0604020202020204" pitchFamily="34" charset="0"/>
              </a:rPr>
              <a:t>Student</a:t>
            </a:r>
            <a:r>
              <a:rPr lang="zh-CN" altLang="en-US" sz="2000" b="1" dirty="0">
                <a:solidFill>
                  <a:srgbClr val="000000"/>
                </a:solidFill>
                <a:latin typeface="宋体" panose="02010600030101010101" pitchFamily="2" charset="-122"/>
              </a:rPr>
              <a:t>表与</a:t>
            </a:r>
            <a:r>
              <a:rPr lang="en-US" altLang="zh-CN" sz="2000" b="1" dirty="0" err="1">
                <a:solidFill>
                  <a:srgbClr val="000000"/>
                </a:solidFill>
                <a:latin typeface="Arial" panose="020B0604020202020204" pitchFamily="34" charset="0"/>
              </a:rPr>
              <a:t>F_Student</a:t>
            </a:r>
            <a:r>
              <a:rPr lang="zh-CN" altLang="en-US" sz="2000" b="1" dirty="0">
                <a:solidFill>
                  <a:srgbClr val="000000"/>
                </a:solidFill>
                <a:latin typeface="宋体" panose="02010600030101010101" pitchFamily="2" charset="-122"/>
              </a:rPr>
              <a:t>视图 的映象关系被破坏，导致该视图不能正确工作。 </a:t>
            </a:r>
            <a:endParaRPr lang="zh-CN" altLang="en-US" sz="2000" b="1" dirty="0">
              <a:solidFill>
                <a:srgbClr val="000000"/>
              </a:solidFill>
              <a:latin typeface="Arial" panose="020B0604020202020204" pitchFamily="34" charset="0"/>
            </a:endParaRP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建立视图（续）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403938270"/>
      </p:ext>
    </p:extLst>
  </p:cSld>
  <p:clrMapOvr>
    <a:masterClrMapping/>
  </p:clrMapOvr>
  <p:transition>
    <p:wip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9466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崇..."/>
              </a:rPr>
              <a:t>语句的格式： </a:t>
            </a:r>
          </a:p>
          <a:p>
            <a:pPr marL="0" marR="26010" indent="0">
              <a:lnSpc>
                <a:spcPct val="150000"/>
              </a:lnSpc>
              <a:buNone/>
            </a:pPr>
            <a:r>
              <a:rPr lang="en-US" altLang="zh-CN" b="1" dirty="0">
                <a:solidFill>
                  <a:srgbClr val="000000"/>
                </a:solidFill>
                <a:latin typeface="Arial" panose="020B0604020202020204" pitchFamily="34" charset="0"/>
              </a:rPr>
              <a:t>DROP VIEW &lt;</a:t>
            </a:r>
            <a:r>
              <a:rPr lang="zh-CN" altLang="en-US" b="1" dirty="0">
                <a:solidFill>
                  <a:srgbClr val="000000"/>
                </a:solidFill>
                <a:latin typeface="宋体g猀崇..."/>
              </a:rPr>
              <a:t>视图名</a:t>
            </a:r>
            <a:r>
              <a:rPr lang="en-US" altLang="zh-CN" b="1" dirty="0">
                <a:solidFill>
                  <a:srgbClr val="000000"/>
                </a:solidFill>
                <a:latin typeface="Arial" panose="020B0604020202020204" pitchFamily="34" charset="0"/>
              </a:rPr>
              <a:t>&gt;[CASCADE]; </a:t>
            </a:r>
          </a:p>
          <a:p>
            <a:pPr marL="457200" marR="3549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崇..."/>
              </a:rPr>
              <a:t>该语句从数据字典中删除指定的视图定义 </a:t>
            </a:r>
          </a:p>
          <a:p>
            <a:pPr marL="457200" marR="1269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崇..."/>
              </a:rPr>
              <a:t>如果该视图上还导出了其他视图，使用</a:t>
            </a:r>
            <a:r>
              <a:rPr lang="en-US" altLang="zh-CN" b="1" dirty="0">
                <a:solidFill>
                  <a:srgbClr val="000000"/>
                </a:solidFill>
                <a:latin typeface="Arial" panose="020B0604020202020204" pitchFamily="34" charset="0"/>
              </a:rPr>
              <a:t>CASCADE</a:t>
            </a:r>
            <a:r>
              <a:rPr lang="zh-CN" altLang="en-US" b="1" dirty="0">
                <a:solidFill>
                  <a:srgbClr val="000000"/>
                </a:solidFill>
                <a:latin typeface="宋体g猀崇..."/>
              </a:rPr>
              <a:t>级联删除语句，把该视图和由它导出的所有视图一起删除 </a:t>
            </a:r>
            <a:endParaRPr lang="zh-CN" altLang="en-US" b="1" dirty="0">
              <a:solidFill>
                <a:srgbClr val="000000"/>
              </a:solidFill>
              <a:latin typeface="Wingdings" panose="05000000000000000000" pitchFamily="2" charset="2"/>
            </a:endParaRPr>
          </a:p>
          <a:p>
            <a:pPr marL="457200" marR="1269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崇..."/>
              </a:rPr>
              <a:t>删除基表时，由该基表导出的所有视图定义都必须显式地使用</a:t>
            </a:r>
            <a:r>
              <a:rPr lang="en-US" altLang="zh-CN" b="1" dirty="0">
                <a:solidFill>
                  <a:srgbClr val="000000"/>
                </a:solidFill>
                <a:latin typeface="Arial" panose="020B0604020202020204" pitchFamily="34" charset="0"/>
              </a:rPr>
              <a:t>DROP VIEW</a:t>
            </a:r>
            <a:r>
              <a:rPr lang="zh-CN" altLang="en-US" b="1" dirty="0">
                <a:solidFill>
                  <a:srgbClr val="000000"/>
                </a:solidFill>
                <a:latin typeface="宋体g猀崇..."/>
              </a:rPr>
              <a:t>语句删除 </a:t>
            </a: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7030A0"/>
                </a:solidFill>
                <a:latin typeface="Arial" panose="020B0604020202020204" pitchFamily="34" charset="0"/>
                <a:ea typeface="+mn-ea"/>
                <a:cs typeface="+mn-cs"/>
              </a:rPr>
              <a:t>2. </a:t>
            </a:r>
            <a:r>
              <a:rPr lang="en-US" altLang="zh-CN" sz="2800" b="1" dirty="0">
                <a:solidFill>
                  <a:srgbClr val="6E2E9F"/>
                </a:solidFill>
                <a:ea typeface="宋体e眠副浡渀."/>
                <a:cs typeface="宋体e眠副浡渀."/>
              </a:rPr>
              <a:t> </a:t>
            </a:r>
            <a:r>
              <a:rPr lang="zh-CN" altLang="en-US" sz="2800" b="1" dirty="0">
                <a:solidFill>
                  <a:srgbClr val="6E2E9F"/>
                </a:solidFill>
                <a:ea typeface="宋体e眠副浡渀."/>
                <a:cs typeface="宋体e眠副浡渀."/>
              </a:rPr>
              <a:t>删除视图</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384079421"/>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数据定义</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数据定义功能</a:t>
            </a:r>
            <a:r>
              <a:rPr lang="en-US" altLang="zh-CN" dirty="0">
                <a:ea typeface="STHeiti Light" charset="-122"/>
              </a:rPr>
              <a:t>: </a:t>
            </a:r>
            <a:r>
              <a:rPr lang="zh-CN" altLang="en-US" dirty="0">
                <a:ea typeface="STHeiti Light" charset="-122"/>
              </a:rPr>
              <a:t>定义各种数据库的“对象”</a:t>
            </a:r>
          </a:p>
          <a:p>
            <a:pPr lvl="1">
              <a:lnSpc>
                <a:spcPct val="100000"/>
              </a:lnSpc>
              <a:buFont typeface="Wingdings" panose="05000000000000000000" pitchFamily="2" charset="2"/>
              <a:buChar char="p"/>
            </a:pPr>
            <a:r>
              <a:rPr lang="zh-CN" altLang="en-US" dirty="0">
                <a:ea typeface="STHeiti Light" charset="-122"/>
              </a:rPr>
              <a:t> 模式定义</a:t>
            </a:r>
          </a:p>
          <a:p>
            <a:pPr lvl="1">
              <a:lnSpc>
                <a:spcPct val="100000"/>
              </a:lnSpc>
              <a:buFont typeface="Wingdings" panose="05000000000000000000" pitchFamily="2" charset="2"/>
              <a:buChar char="p"/>
            </a:pPr>
            <a:r>
              <a:rPr lang="zh-CN" altLang="en-US" dirty="0">
                <a:ea typeface="STHeiti Light" charset="-122"/>
              </a:rPr>
              <a:t> 表定义</a:t>
            </a:r>
          </a:p>
          <a:p>
            <a:pPr lvl="1">
              <a:lnSpc>
                <a:spcPct val="100000"/>
              </a:lnSpc>
              <a:buFont typeface="Wingdings" panose="05000000000000000000" pitchFamily="2" charset="2"/>
              <a:buChar char="p"/>
            </a:pPr>
            <a:r>
              <a:rPr lang="zh-CN" altLang="en-US" dirty="0">
                <a:ea typeface="STHeiti Light" charset="-122"/>
              </a:rPr>
              <a:t> 视图定义</a:t>
            </a:r>
          </a:p>
          <a:p>
            <a:pPr lvl="1">
              <a:lnSpc>
                <a:spcPct val="100000"/>
              </a:lnSpc>
              <a:buFont typeface="Wingdings" panose="05000000000000000000" pitchFamily="2" charset="2"/>
              <a:buChar char="p"/>
            </a:pPr>
            <a:r>
              <a:rPr lang="zh-CN" altLang="en-US" dirty="0">
                <a:ea typeface="STHeiti Light" charset="-122"/>
              </a:rPr>
              <a:t> 索引定义</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graphicFrame>
        <p:nvGraphicFramePr>
          <p:cNvPr id="2" name="表格 1">
            <a:extLst>
              <a:ext uri="{FF2B5EF4-FFF2-40B4-BE49-F238E27FC236}">
                <a16:creationId xmlns:a16="http://schemas.microsoft.com/office/drawing/2014/main" id="{CB37BD40-C93C-4432-A770-F18EE04E9463}"/>
              </a:ext>
            </a:extLst>
          </p:cNvPr>
          <p:cNvGraphicFramePr>
            <a:graphicFrameLocks noGrp="1"/>
          </p:cNvGraphicFramePr>
          <p:nvPr>
            <p:extLst>
              <p:ext uri="{D42A27DB-BD31-4B8C-83A1-F6EECF244321}">
                <p14:modId xmlns:p14="http://schemas.microsoft.com/office/powerpoint/2010/main" val="2146182846"/>
              </p:ext>
            </p:extLst>
          </p:nvPr>
        </p:nvGraphicFramePr>
        <p:xfrm>
          <a:off x="628650" y="4219762"/>
          <a:ext cx="7886700" cy="1936560"/>
        </p:xfrm>
        <a:graphic>
          <a:graphicData uri="http://schemas.openxmlformats.org/drawingml/2006/table">
            <a:tbl>
              <a:tblPr/>
              <a:tblGrid>
                <a:gridCol w="1635941">
                  <a:extLst>
                    <a:ext uri="{9D8B030D-6E8A-4147-A177-3AD203B41FA5}">
                      <a16:colId xmlns:a16="http://schemas.microsoft.com/office/drawing/2014/main" val="1149914083"/>
                    </a:ext>
                  </a:extLst>
                </a:gridCol>
                <a:gridCol w="3357341">
                  <a:extLst>
                    <a:ext uri="{9D8B030D-6E8A-4147-A177-3AD203B41FA5}">
                      <a16:colId xmlns:a16="http://schemas.microsoft.com/office/drawing/2014/main" val="918731283"/>
                    </a:ext>
                  </a:extLst>
                </a:gridCol>
                <a:gridCol w="1489439">
                  <a:extLst>
                    <a:ext uri="{9D8B030D-6E8A-4147-A177-3AD203B41FA5}">
                      <a16:colId xmlns:a16="http://schemas.microsoft.com/office/drawing/2014/main" val="269141062"/>
                    </a:ext>
                  </a:extLst>
                </a:gridCol>
                <a:gridCol w="1403979">
                  <a:extLst>
                    <a:ext uri="{9D8B030D-6E8A-4147-A177-3AD203B41FA5}">
                      <a16:colId xmlns:a16="http://schemas.microsoft.com/office/drawing/2014/main" val="1169315981"/>
                    </a:ext>
                  </a:extLst>
                </a:gridCol>
              </a:tblGrid>
              <a:tr h="234403">
                <a:tc rowSpan="2">
                  <a:txBody>
                    <a:bodyPr/>
                    <a:lstStyle/>
                    <a:p>
                      <a:pPr algn="ctr"/>
                      <a:r>
                        <a:rPr lang="zh-CN" altLang="en-US" sz="1400" b="1" i="0" dirty="0">
                          <a:solidFill>
                            <a:srgbClr val="000000"/>
                          </a:solidFill>
                          <a:effectLst/>
                          <a:latin typeface="SimSun" panose="02010600030101010101" pitchFamily="2" charset="-122"/>
                          <a:ea typeface="SimSun" panose="02010600030101010101" pitchFamily="2" charset="-122"/>
                        </a:rPr>
                        <a:t>操 作 对 象 </a:t>
                      </a:r>
                      <a:endParaRPr lang="zh-CN" alt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a:r>
                        <a:rPr lang="zh-CN" altLang="en-US" sz="1400" b="1" i="0" dirty="0">
                          <a:solidFill>
                            <a:srgbClr val="000000"/>
                          </a:solidFill>
                          <a:effectLst/>
                          <a:latin typeface="SimSun" panose="02010600030101010101" pitchFamily="2" charset="-122"/>
                          <a:ea typeface="SimSun" panose="02010600030101010101" pitchFamily="2" charset="-122"/>
                        </a:rPr>
                        <a:t>操 作 方 式</a:t>
                      </a:r>
                      <a:endParaRPr lang="zh-CN" alt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sz="1600" b="1" dirty="0"/>
                    </a:p>
                  </a:txBody>
                  <a:tcPr marL="58601" marR="58601" marT="29300" marB="29300">
                    <a:lnL w="6350" cap="flat" cmpd="sng" algn="ctr">
                      <a:solidFill>
                        <a:srgbClr val="000000"/>
                      </a:solidFill>
                      <a:prstDash val="solid"/>
                      <a:round/>
                      <a:headEnd type="none" w="med" len="med"/>
                      <a:tailEnd type="none" w="med" len="med"/>
                    </a:lnL>
                    <a:lnB w="6350" cap="flat" cmpd="sng" algn="ctr">
                      <a:solidFill>
                        <a:srgbClr val="000000"/>
                      </a:solidFill>
                      <a:prstDash val="solid"/>
                      <a:round/>
                      <a:headEnd type="none" w="med" len="med"/>
                      <a:tailEnd type="none" w="med" len="med"/>
                    </a:lnB>
                  </a:tcPr>
                </a:tc>
                <a:tc hMerge="1">
                  <a:txBody>
                    <a:bodyPr/>
                    <a:lstStyle/>
                    <a:p>
                      <a:endParaRPr lang="zh-CN" altLang="en-US" sz="1600" b="1" dirty="0"/>
                    </a:p>
                  </a:txBody>
                  <a:tcPr marL="58601" marR="58601" marT="29300" marB="29300"/>
                </a:tc>
                <a:extLst>
                  <a:ext uri="{0D108BD9-81ED-4DB2-BD59-A6C34878D82A}">
                    <a16:rowId xmlns:a16="http://schemas.microsoft.com/office/drawing/2014/main" val="833488764"/>
                  </a:ext>
                </a:extLst>
              </a:tr>
              <a:tr h="234403">
                <a:tc vMerge="1">
                  <a:txBody>
                    <a:bodyPr/>
                    <a:lstStyle/>
                    <a:p>
                      <a:endParaRPr lang="zh-CN" altLang="en-US" dirty="0"/>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1" i="0" dirty="0">
                          <a:solidFill>
                            <a:srgbClr val="000000"/>
                          </a:solidFill>
                          <a:effectLst/>
                          <a:latin typeface="SimSun" panose="02010600030101010101" pitchFamily="2" charset="-122"/>
                          <a:ea typeface="SimSun" panose="02010600030101010101" pitchFamily="2" charset="-122"/>
                        </a:rPr>
                        <a:t>创 建 </a:t>
                      </a:r>
                      <a:endParaRPr lang="zh-CN" alt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1" i="0">
                          <a:solidFill>
                            <a:srgbClr val="000000"/>
                          </a:solidFill>
                          <a:effectLst/>
                          <a:latin typeface="SimSun" panose="02010600030101010101" pitchFamily="2" charset="-122"/>
                          <a:ea typeface="SimSun" panose="02010600030101010101" pitchFamily="2" charset="-122"/>
                        </a:rPr>
                        <a:t>删 除 </a:t>
                      </a:r>
                      <a:endParaRPr lang="zh-CN" alt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1" i="0" dirty="0">
                          <a:solidFill>
                            <a:srgbClr val="000000"/>
                          </a:solidFill>
                          <a:effectLst/>
                          <a:latin typeface="SimSun" panose="02010600030101010101" pitchFamily="2" charset="-122"/>
                          <a:ea typeface="SimSun" panose="02010600030101010101" pitchFamily="2" charset="-122"/>
                        </a:rPr>
                        <a:t>修 改</a:t>
                      </a:r>
                      <a:endParaRPr lang="zh-CN" alt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836203194"/>
                  </a:ext>
                </a:extLst>
              </a:tr>
              <a:tr h="234403">
                <a:tc>
                  <a:txBody>
                    <a:bodyPr/>
                    <a:lstStyle/>
                    <a:p>
                      <a:pPr algn="ctr"/>
                      <a:r>
                        <a:rPr lang="zh-CN" altLang="en-US" sz="1400" b="1" i="0">
                          <a:solidFill>
                            <a:srgbClr val="000000"/>
                          </a:solidFill>
                          <a:effectLst/>
                          <a:latin typeface="SimSun" panose="02010600030101010101" pitchFamily="2" charset="-122"/>
                          <a:ea typeface="SimSun" panose="02010600030101010101" pitchFamily="2" charset="-122"/>
                        </a:rPr>
                        <a:t>模式 </a:t>
                      </a:r>
                      <a:endParaRPr lang="zh-CN" alt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CREATE SCHEMA </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DROP SCHEMA</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sz="2400" b="1"/>
                    </a:p>
                  </a:txBody>
                  <a:tcPr marL="58601" marR="58601" marT="29300" marB="29300">
                    <a:lnL w="6350" cap="flat" cmpd="sng" algn="ctr">
                      <a:solidFill>
                        <a:srgbClr val="000000"/>
                      </a:solidFill>
                      <a:prstDash val="solid"/>
                      <a:round/>
                      <a:headEnd type="none" w="med" len="med"/>
                      <a:tailEnd type="none" w="med" len="med"/>
                    </a:lnL>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042009"/>
                  </a:ext>
                </a:extLst>
              </a:tr>
              <a:tr h="195336">
                <a:tc>
                  <a:txBody>
                    <a:bodyPr/>
                    <a:lstStyle/>
                    <a:p>
                      <a:pPr algn="ctr"/>
                      <a:r>
                        <a:rPr lang="zh-CN" altLang="en-US" sz="1400" b="1" i="0">
                          <a:solidFill>
                            <a:srgbClr val="000000"/>
                          </a:solidFill>
                          <a:effectLst/>
                          <a:latin typeface="SimSun" panose="02010600030101010101" pitchFamily="2" charset="-122"/>
                          <a:ea typeface="SimSun" panose="02010600030101010101" pitchFamily="2" charset="-122"/>
                        </a:rPr>
                        <a:t>表 </a:t>
                      </a:r>
                      <a:endParaRPr lang="zh-CN" alt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CREATE TABLE </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DROP TABLE </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dirty="0">
                          <a:solidFill>
                            <a:srgbClr val="000000"/>
                          </a:solidFill>
                          <a:effectLst/>
                          <a:latin typeface="Arial-BoldMT"/>
                        </a:rPr>
                        <a:t>ALTER TABLE</a:t>
                      </a:r>
                      <a:endParaRPr 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4186126"/>
                  </a:ext>
                </a:extLst>
              </a:tr>
              <a:tr h="234403">
                <a:tc>
                  <a:txBody>
                    <a:bodyPr/>
                    <a:lstStyle/>
                    <a:p>
                      <a:pPr algn="ctr"/>
                      <a:r>
                        <a:rPr lang="zh-CN" altLang="en-US" sz="1400" b="1" i="0">
                          <a:solidFill>
                            <a:srgbClr val="000000"/>
                          </a:solidFill>
                          <a:effectLst/>
                          <a:latin typeface="SimSun" panose="02010600030101010101" pitchFamily="2" charset="-122"/>
                          <a:ea typeface="SimSun" panose="02010600030101010101" pitchFamily="2" charset="-122"/>
                        </a:rPr>
                        <a:t>视图 </a:t>
                      </a:r>
                      <a:endParaRPr lang="zh-CN" alt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CREATE VIEW </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DROP VIEW</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sz="2400" b="1"/>
                    </a:p>
                  </a:txBody>
                  <a:tcPr marL="58601" marR="58601" marT="29300" marB="2930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358188"/>
                  </a:ext>
                </a:extLst>
              </a:tr>
              <a:tr h="195336">
                <a:tc>
                  <a:txBody>
                    <a:bodyPr/>
                    <a:lstStyle/>
                    <a:p>
                      <a:pPr algn="ctr"/>
                      <a:r>
                        <a:rPr lang="zh-CN" altLang="en-US" sz="1400" b="1" i="0" dirty="0">
                          <a:solidFill>
                            <a:srgbClr val="000000"/>
                          </a:solidFill>
                          <a:effectLst/>
                          <a:latin typeface="SimSun" panose="02010600030101010101" pitchFamily="2" charset="-122"/>
                          <a:ea typeface="SimSun" panose="02010600030101010101" pitchFamily="2" charset="-122"/>
                        </a:rPr>
                        <a:t>索引 </a:t>
                      </a:r>
                      <a:endParaRPr lang="zh-CN" alt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dirty="0">
                          <a:solidFill>
                            <a:srgbClr val="000000"/>
                          </a:solidFill>
                          <a:effectLst/>
                          <a:latin typeface="Arial-BoldMT"/>
                        </a:rPr>
                        <a:t>CREATE INDEX</a:t>
                      </a:r>
                      <a:endParaRPr 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a:solidFill>
                            <a:srgbClr val="000000"/>
                          </a:solidFill>
                          <a:effectLst/>
                          <a:latin typeface="Arial-BoldMT"/>
                        </a:rPr>
                        <a:t>DROP INDEX </a:t>
                      </a:r>
                      <a:endParaRPr lang="en-US" sz="2400" b="1">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1" i="0" dirty="0">
                          <a:solidFill>
                            <a:srgbClr val="000000"/>
                          </a:solidFill>
                          <a:effectLst/>
                          <a:latin typeface="Arial-BoldMT"/>
                        </a:rPr>
                        <a:t>ALTER INDEX</a:t>
                      </a:r>
                      <a:endParaRPr lang="en-US" sz="2400" b="1" dirty="0">
                        <a:effectLst/>
                      </a:endParaRPr>
                    </a:p>
                  </a:txBody>
                  <a:tcPr marL="58601" marR="58601" marT="29300" marB="293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219114"/>
                  </a:ext>
                </a:extLst>
              </a:tr>
            </a:tbl>
          </a:graphicData>
        </a:graphic>
      </p:graphicFrame>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432587"/>
      </p:ext>
    </p:extLst>
  </p:cSld>
  <p:clrMapOvr>
    <a:masterClrMapping/>
  </p:clrMapOvr>
  <p:transition>
    <p:wip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6056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3.91 ] </a:t>
            </a:r>
            <a:r>
              <a:rPr lang="zh-CN" altLang="en-US" b="1" dirty="0">
                <a:solidFill>
                  <a:srgbClr val="000000"/>
                </a:solidFill>
                <a:latin typeface="宋体" panose="02010600030101010101" pitchFamily="2" charset="-122"/>
              </a:rPr>
              <a:t>删除视图</a:t>
            </a:r>
            <a:r>
              <a:rPr lang="en-US" altLang="zh-CN" b="1" dirty="0">
                <a:solidFill>
                  <a:srgbClr val="000000"/>
                </a:solidFill>
                <a:latin typeface="Arial" panose="020B0604020202020204" pitchFamily="34" charset="0"/>
              </a:rPr>
              <a:t>BT_S</a:t>
            </a:r>
            <a:r>
              <a:rPr lang="zh-CN" altLang="en-US" b="1" dirty="0">
                <a:solidFill>
                  <a:srgbClr val="000000"/>
                </a:solidFill>
                <a:latin typeface="宋体" panose="02010600030101010101" pitchFamily="2" charset="-122"/>
              </a:rPr>
              <a:t>和</a:t>
            </a:r>
            <a:r>
              <a:rPr lang="en-US" altLang="zh-CN" b="1" dirty="0">
                <a:solidFill>
                  <a:srgbClr val="000000"/>
                </a:solidFill>
                <a:latin typeface="Arial" panose="020B0604020202020204" pitchFamily="34" charset="0"/>
              </a:rPr>
              <a:t>IS_S1 </a:t>
            </a:r>
          </a:p>
          <a:p>
            <a:pPr marL="720000" marR="36340" indent="0">
              <a:lnSpc>
                <a:spcPct val="150000"/>
              </a:lnSpc>
              <a:buNone/>
            </a:pPr>
            <a:r>
              <a:rPr lang="en-US" altLang="zh-CN" b="1" dirty="0">
                <a:solidFill>
                  <a:srgbClr val="000000"/>
                </a:solidFill>
                <a:latin typeface="Arial" panose="020B0604020202020204" pitchFamily="34" charset="0"/>
              </a:rPr>
              <a:t>DROP VIEW BT_S;     /*</a:t>
            </a:r>
            <a:r>
              <a:rPr lang="zh-CN" altLang="en-US" b="1" dirty="0">
                <a:solidFill>
                  <a:srgbClr val="000000"/>
                </a:solidFill>
                <a:latin typeface="宋体" panose="02010600030101010101" pitchFamily="2" charset="-122"/>
              </a:rPr>
              <a:t>成功执行</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 </a:t>
            </a:r>
            <a:endParaRPr lang="zh-CN" altLang="en-US" b="1" dirty="0">
              <a:solidFill>
                <a:srgbClr val="000000"/>
              </a:solidFill>
              <a:latin typeface="Arial" panose="020B0604020202020204" pitchFamily="34" charset="0"/>
            </a:endParaRPr>
          </a:p>
          <a:p>
            <a:pPr marL="720000" marR="36340" indent="0">
              <a:lnSpc>
                <a:spcPct val="150000"/>
              </a:lnSpc>
              <a:buNone/>
            </a:pPr>
            <a:r>
              <a:rPr lang="en-US" altLang="zh-CN" b="1" dirty="0">
                <a:solidFill>
                  <a:srgbClr val="000000"/>
                </a:solidFill>
                <a:latin typeface="Arial" panose="020B0604020202020204" pitchFamily="34" charset="0"/>
              </a:rPr>
              <a:t>DROP VIEW IS_S1;    /*</a:t>
            </a:r>
            <a:r>
              <a:rPr lang="zh-CN" altLang="en-US" b="1" dirty="0">
                <a:solidFill>
                  <a:srgbClr val="000000"/>
                </a:solidFill>
                <a:latin typeface="宋体" panose="02010600030101010101" pitchFamily="2" charset="-122"/>
              </a:rPr>
              <a:t>拒绝执行</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 </a:t>
            </a:r>
          </a:p>
          <a:p>
            <a:pPr marL="720000" marR="36340" indent="0">
              <a:lnSpc>
                <a:spcPct val="150000"/>
              </a:lnSpc>
              <a:buNone/>
            </a:pPr>
            <a:endParaRPr lang="zh-CN" altLang="en-US" b="1" dirty="0">
              <a:solidFill>
                <a:srgbClr val="000000"/>
              </a:solidFill>
              <a:latin typeface="Arial" panose="020B0604020202020204" pitchFamily="34" charset="0"/>
            </a:endParaRPr>
          </a:p>
          <a:p>
            <a:pPr marL="720000" marR="27710" indent="0">
              <a:lnSpc>
                <a:spcPct val="150000"/>
              </a:lnSpc>
              <a:buNone/>
            </a:pPr>
            <a:r>
              <a:rPr lang="zh-CN" altLang="en-US" b="1" dirty="0">
                <a:solidFill>
                  <a:srgbClr val="000000"/>
                </a:solidFill>
                <a:latin typeface="宋体" panose="02010600030101010101" pitchFamily="2" charset="-122"/>
              </a:rPr>
              <a:t>要删除</a:t>
            </a:r>
            <a:r>
              <a:rPr lang="en-US" altLang="zh-CN" b="1" dirty="0">
                <a:solidFill>
                  <a:srgbClr val="000000"/>
                </a:solidFill>
                <a:latin typeface="Arial" panose="020B0604020202020204" pitchFamily="34" charset="0"/>
              </a:rPr>
              <a:t>IS_S1</a:t>
            </a:r>
            <a:r>
              <a:rPr lang="zh-CN" altLang="en-US" b="1" dirty="0">
                <a:solidFill>
                  <a:srgbClr val="000000"/>
                </a:solidFill>
                <a:latin typeface="宋体" panose="02010600030101010101" pitchFamily="2" charset="-122"/>
              </a:rPr>
              <a:t>，需使用级联删除： </a:t>
            </a:r>
            <a:endParaRPr lang="zh-CN" altLang="en-US" b="1" dirty="0">
              <a:solidFill>
                <a:srgbClr val="000000"/>
              </a:solidFill>
              <a:latin typeface="Arial" panose="020B0604020202020204" pitchFamily="34" charset="0"/>
            </a:endParaRPr>
          </a:p>
          <a:p>
            <a:pPr marL="720000" indent="0">
              <a:lnSpc>
                <a:spcPct val="150000"/>
              </a:lnSpc>
              <a:buNone/>
            </a:pPr>
            <a:r>
              <a:rPr lang="en-US" altLang="zh-CN" b="1" dirty="0">
                <a:solidFill>
                  <a:srgbClr val="000000"/>
                </a:solidFill>
                <a:latin typeface="Arial" panose="020B0604020202020204" pitchFamily="34" charset="0"/>
              </a:rPr>
              <a:t>DROP VIEW IS_S1 </a:t>
            </a:r>
            <a:r>
              <a:rPr lang="en-US" altLang="zh-CN" b="1" dirty="0">
                <a:solidFill>
                  <a:srgbClr val="FF0000"/>
                </a:solidFill>
                <a:latin typeface="Arial" panose="020B0604020202020204" pitchFamily="34" charset="0"/>
              </a:rPr>
              <a:t>CASCADE; </a:t>
            </a:r>
          </a:p>
          <a:p>
            <a:pPr marL="0" indent="0">
              <a:lnSpc>
                <a:spcPct val="150000"/>
              </a:lnSpc>
              <a:buNone/>
            </a:pP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sz="2400" b="1" dirty="0">
              <a:solidFill>
                <a:srgbClr val="000000"/>
              </a:solidFill>
              <a:latin typeface="Wingdings" panose="05000000000000000000" pitchFamily="2" charset="2"/>
            </a:endParaRPr>
          </a:p>
          <a:p>
            <a:pPr marL="54000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sz="2400" dirty="0">
              <a:solidFill>
                <a:srgbClr val="000000"/>
              </a:solidFill>
              <a:latin typeface="宋体g猀...."/>
            </a:endParaRPr>
          </a:p>
          <a:p>
            <a:pPr marL="0" indent="0">
              <a:buNone/>
            </a:pPr>
            <a:endParaRPr lang="zh-CN" altLang="en-US" dirty="0">
              <a:solidFill>
                <a:srgbClr val="000000"/>
              </a:solidFill>
              <a:latin typeface="宋体g猀...."/>
            </a:endParaRPr>
          </a:p>
          <a:p>
            <a:endParaRPr lang="zh-CN" altLang="en-US" dirty="0">
              <a:solidFill>
                <a:srgbClr val="000000"/>
              </a:solidFill>
              <a:latin typeface="宋体g猀...."/>
            </a:endParaRPr>
          </a:p>
          <a:p>
            <a:pPr marL="0" indent="0">
              <a:buNone/>
            </a:pPr>
            <a:endParaRPr lang="zh-CN" altLang="en-US" sz="32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删除视图（续）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115227667"/>
      </p:ext>
    </p:extLst>
  </p:cSld>
  <p:clrMapOvr>
    <a:masterClrMapping/>
  </p:clrMapOvr>
  <p:transition>
    <p:wip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latin typeface="Arial" panose="020B0604020202020204" pitchFamily="34" charset="0"/>
                <a:ea typeface="黑体" panose="02010609060101010101" pitchFamily="49" charset="-122"/>
                <a:cs typeface="宋体e眠副浡渀."/>
              </a:rPr>
              <a:t>3.5.1 </a:t>
            </a:r>
            <a:r>
              <a:rPr lang="zh-CN" altLang="en-US" sz="3200" b="1" dirty="0">
                <a:latin typeface="Arial" panose="020B0604020202020204" pitchFamily="34" charset="0"/>
                <a:ea typeface="黑体" panose="02010609060101010101" pitchFamily="49" charset="-122"/>
                <a:cs typeface="宋体e眠副浡渀."/>
              </a:rPr>
              <a:t>定义视图</a:t>
            </a:r>
            <a:endParaRPr lang="zh-CN" altLang="zh-CN" sz="3200" b="1" dirty="0">
              <a:latin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solidFill>
                  <a:srgbClr val="00B050"/>
                </a:solidFill>
                <a:latin typeface="Arial" panose="020B0604020202020204" pitchFamily="34" charset="0"/>
                <a:ea typeface="宋体e眠副浡渀."/>
                <a:cs typeface="黑体" panose="02010609060101010101" pitchFamily="49" charset="-122"/>
              </a:rPr>
              <a:t>3.5.2 </a:t>
            </a:r>
            <a:r>
              <a:rPr lang="zh-CN" altLang="en-US" sz="3200" b="1" dirty="0">
                <a:solidFill>
                  <a:srgbClr val="00B050"/>
                </a:solidFill>
                <a:latin typeface="+mn-ea"/>
                <a:ea typeface="+mn-ea"/>
                <a:cs typeface="黑体" panose="02010609060101010101" pitchFamily="49" charset="-122"/>
              </a:rPr>
              <a:t>查询视图</a:t>
            </a:r>
            <a:endParaRPr lang="en-US" altLang="zh-CN" sz="3200" b="1" dirty="0">
              <a:solidFill>
                <a:srgbClr val="00B050"/>
              </a:solidFill>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3.5.3 </a:t>
            </a:r>
            <a:r>
              <a:rPr lang="zh-CN" altLang="en-US" sz="3200" b="1" dirty="0">
                <a:solidFill>
                  <a:srgbClr val="000000"/>
                </a:solidFill>
                <a:latin typeface="+mn-ea"/>
                <a:ea typeface="+mn-ea"/>
                <a:cs typeface="黑体" panose="02010609060101010101" pitchFamily="49" charset="-122"/>
              </a:rPr>
              <a:t>更新视图</a:t>
            </a:r>
            <a:r>
              <a:rPr lang="zh-CN" altLang="zh-CN" sz="3200" b="1" dirty="0">
                <a:solidFill>
                  <a:srgbClr val="000000"/>
                </a:solidFill>
                <a:latin typeface="+mn-ea"/>
                <a:ea typeface="+mn-ea"/>
                <a:cs typeface="黑体" panose="02010609060101010101" pitchFamily="49" charset="-122"/>
              </a:rPr>
              <a:t> </a:t>
            </a:r>
            <a:endParaRPr lang="en-US" altLang="zh-CN" sz="3200" b="1" dirty="0">
              <a:solidFill>
                <a:srgbClr val="000000"/>
              </a:solidFill>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3.5.4 </a:t>
            </a:r>
            <a:r>
              <a:rPr lang="zh-CN" altLang="en-US" sz="3200" b="1" dirty="0">
                <a:solidFill>
                  <a:srgbClr val="000000"/>
                </a:solidFill>
                <a:latin typeface="+mn-ea"/>
                <a:cs typeface="黑体" panose="02010609060101010101" pitchFamily="49" charset="-122"/>
              </a:rPr>
              <a:t>视图的作用</a:t>
            </a:r>
            <a:endParaRPr lang="zh-CN" altLang="zh-CN" sz="3200" b="1" dirty="0">
              <a:solidFill>
                <a:srgbClr val="000000"/>
              </a:solidFill>
              <a:latin typeface="+mn-ea"/>
              <a:ea typeface="+mn-ea"/>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1715207829"/>
      </p:ext>
    </p:extLst>
  </p:cSld>
  <p:clrMapOvr>
    <a:masterClrMapping/>
  </p:clrMapOvr>
  <p:transition>
    <p:wip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327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鼇..."/>
              </a:rPr>
              <a:t>用户角度：查询视图与查询基本表相同 </a:t>
            </a:r>
            <a:endParaRPr lang="en-US" altLang="zh-CN" b="1" dirty="0">
              <a:solidFill>
                <a:srgbClr val="000000"/>
              </a:solidFill>
              <a:latin typeface="宋体g猀鼇..."/>
            </a:endParaRPr>
          </a:p>
          <a:p>
            <a:pPr marL="0" marR="32790" indent="0">
              <a:lnSpc>
                <a:spcPct val="150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鼇..."/>
              </a:rPr>
              <a:t>关系数据库管理系统实现视图查询的方法 </a:t>
            </a:r>
            <a:endParaRPr lang="en-US" altLang="zh-CN" sz="2800" b="1" dirty="0">
              <a:solidFill>
                <a:srgbClr val="000000"/>
              </a:solidFill>
              <a:latin typeface="宋体g猀鼇..."/>
            </a:endParaRPr>
          </a:p>
          <a:p>
            <a:pPr marL="720000" marR="327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鼇..."/>
              </a:rPr>
              <a:t>视图消解法（</a:t>
            </a:r>
            <a:r>
              <a:rPr lang="en-US" altLang="zh-CN" sz="2400" b="1" dirty="0">
                <a:solidFill>
                  <a:srgbClr val="000000"/>
                </a:solidFill>
                <a:latin typeface="Arial" panose="020B0604020202020204" pitchFamily="34" charset="0"/>
              </a:rPr>
              <a:t>View Resolution</a:t>
            </a:r>
            <a:r>
              <a:rPr lang="zh-CN" altLang="en-US" sz="2400" b="1" dirty="0">
                <a:solidFill>
                  <a:srgbClr val="000000"/>
                </a:solidFill>
                <a:latin typeface="宋体g猀鼇..."/>
              </a:rPr>
              <a:t>） </a:t>
            </a:r>
            <a:endParaRPr lang="en-US" altLang="zh-CN" sz="2400" b="1" dirty="0">
              <a:solidFill>
                <a:srgbClr val="000000"/>
              </a:solidFill>
              <a:latin typeface="宋体g猀鼇..."/>
            </a:endParaRPr>
          </a:p>
          <a:p>
            <a:pPr marL="1080000" marR="327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鼇..."/>
              </a:rPr>
              <a:t>进行有效性检查 </a:t>
            </a:r>
            <a:endParaRPr lang="en-US" altLang="zh-CN" sz="2400" b="1" dirty="0">
              <a:solidFill>
                <a:srgbClr val="000000"/>
              </a:solidFill>
              <a:latin typeface="宋体g猀鼇..."/>
            </a:endParaRPr>
          </a:p>
          <a:p>
            <a:pPr marL="1080000" marR="327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鼇..."/>
              </a:rPr>
              <a:t>转换成等价的对基本表的查询 </a:t>
            </a:r>
            <a:endParaRPr lang="en-US" altLang="zh-CN" sz="2400" b="1" dirty="0">
              <a:solidFill>
                <a:srgbClr val="000000"/>
              </a:solidFill>
              <a:latin typeface="宋体g猀鼇..."/>
            </a:endParaRPr>
          </a:p>
          <a:p>
            <a:pPr marL="1080000" marR="327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鼇..."/>
              </a:rPr>
              <a:t>执行</a:t>
            </a:r>
            <a:r>
              <a:rPr lang="zh-CN" altLang="en-US" sz="2400" b="1" dirty="0">
                <a:solidFill>
                  <a:srgbClr val="FF00FF"/>
                </a:solidFill>
                <a:latin typeface="宋体g猀鼇..."/>
              </a:rPr>
              <a:t>修正</a:t>
            </a:r>
            <a:r>
              <a:rPr lang="zh-CN" altLang="en-US" sz="2400" b="1" dirty="0">
                <a:solidFill>
                  <a:srgbClr val="000000"/>
                </a:solidFill>
                <a:latin typeface="宋体g猀鼇..."/>
              </a:rPr>
              <a:t>后的查询 </a:t>
            </a:r>
            <a:endParaRPr lang="zh-CN" altLang="en-US" sz="2400"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en-US" altLang="zh-CN" sz="2800" b="1" dirty="0">
                <a:solidFill>
                  <a:srgbClr val="7030A0"/>
                </a:solidFill>
                <a:latin typeface="Arial" panose="020B0604020202020204" pitchFamily="34" charset="0"/>
                <a:ea typeface="+mn-ea"/>
                <a:cs typeface="+mn-cs"/>
              </a:rPr>
              <a:t>3.5.2 </a:t>
            </a:r>
            <a:r>
              <a:rPr lang="en-US" altLang="zh-CN" sz="2800" b="1" dirty="0">
                <a:solidFill>
                  <a:srgbClr val="6E2E9F"/>
                </a:solidFill>
                <a:ea typeface="宋体e眠副浡渀."/>
                <a:cs typeface="宋体e眠副浡渀."/>
              </a:rPr>
              <a:t> </a:t>
            </a:r>
            <a:r>
              <a:rPr lang="zh-CN" altLang="en-US" sz="2800" b="1" dirty="0">
                <a:solidFill>
                  <a:srgbClr val="6E2E9F"/>
                </a:solidFill>
                <a:ea typeface="宋体e眠副浡渀."/>
                <a:cs typeface="宋体e眠副浡渀."/>
              </a:rPr>
              <a:t>查询视图</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836802671"/>
      </p:ext>
    </p:extLst>
  </p:cSld>
  <p:clrMapOvr>
    <a:masterClrMapping/>
  </p:clrMapOvr>
  <p:transition>
    <p:wip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617464" cy="5118894"/>
          </a:xfrm>
        </p:spPr>
        <p:txBody>
          <a:bodyPr/>
          <a:lstStyle/>
          <a:p>
            <a:pPr marL="0" marR="1041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3.92] </a:t>
            </a:r>
            <a:r>
              <a:rPr lang="zh-CN" altLang="en-US" b="1" dirty="0">
                <a:solidFill>
                  <a:srgbClr val="000000"/>
                </a:solidFill>
                <a:latin typeface="宋体" panose="02010600030101010101" pitchFamily="2" charset="-122"/>
              </a:rPr>
              <a:t>在信息系学生的视图中找出年龄小于</a:t>
            </a:r>
            <a:r>
              <a:rPr lang="en-US" altLang="zh-CN" b="1" dirty="0">
                <a:solidFill>
                  <a:srgbClr val="000000"/>
                </a:solidFill>
                <a:latin typeface="Arial" panose="020B0604020202020204" pitchFamily="34" charset="0"/>
              </a:rPr>
              <a:t>20</a:t>
            </a:r>
            <a:r>
              <a:rPr lang="zh-CN" altLang="en-US" b="1" dirty="0">
                <a:solidFill>
                  <a:srgbClr val="000000"/>
                </a:solidFill>
                <a:latin typeface="宋体" panose="02010600030101010101" pitchFamily="2" charset="-122"/>
              </a:rPr>
              <a:t>岁的学生。 </a:t>
            </a:r>
            <a:endParaRPr lang="zh-CN" altLang="en-US" b="1" dirty="0">
              <a:solidFill>
                <a:srgbClr val="000000"/>
              </a:solidFill>
              <a:latin typeface="Arial" panose="020B0604020202020204" pitchFamily="34" charset="0"/>
            </a:endParaRPr>
          </a:p>
          <a:p>
            <a:pPr marL="1080000" marR="76490" indent="0">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Sno,Sage</a:t>
            </a:r>
            <a:r>
              <a:rPr lang="en-US" altLang="zh-CN" b="1" dirty="0">
                <a:solidFill>
                  <a:srgbClr val="000000"/>
                </a:solidFill>
                <a:latin typeface="Arial" panose="020B0604020202020204" pitchFamily="34" charset="0"/>
              </a:rPr>
              <a:t> </a:t>
            </a:r>
          </a:p>
          <a:p>
            <a:pPr marL="1080000" marR="73510" indent="0">
              <a:buNone/>
            </a:pPr>
            <a:r>
              <a:rPr lang="en-US" altLang="zh-CN" b="1" dirty="0">
                <a:solidFill>
                  <a:srgbClr val="000000"/>
                </a:solidFill>
                <a:latin typeface="Arial" panose="020B0604020202020204" pitchFamily="34" charset="0"/>
              </a:rPr>
              <a:t>FROM </a:t>
            </a:r>
            <a:r>
              <a:rPr lang="en-US" altLang="zh-CN" b="1" dirty="0" err="1">
                <a:solidFill>
                  <a:srgbClr val="000000"/>
                </a:solidFill>
                <a:latin typeface="Arial" panose="020B0604020202020204" pitchFamily="34" charset="0"/>
              </a:rPr>
              <a:t>IS_Student</a:t>
            </a:r>
            <a:r>
              <a:rPr lang="en-US" altLang="zh-CN" b="1" dirty="0">
                <a:solidFill>
                  <a:srgbClr val="000000"/>
                </a:solidFill>
                <a:latin typeface="Arial" panose="020B0604020202020204" pitchFamily="34" charset="0"/>
              </a:rPr>
              <a:t> </a:t>
            </a:r>
          </a:p>
          <a:p>
            <a:pPr marL="1080000" marR="77560" indent="0">
              <a:buNone/>
            </a:pPr>
            <a:r>
              <a:rPr lang="en-US" altLang="zh-CN" b="1" dirty="0">
                <a:solidFill>
                  <a:srgbClr val="000000"/>
                </a:solidFill>
                <a:latin typeface="Arial" panose="020B0604020202020204" pitchFamily="34" charset="0"/>
              </a:rPr>
              <a:t>WHERE Sage&lt;20; </a:t>
            </a:r>
          </a:p>
          <a:p>
            <a:pPr marL="0" marR="77560" indent="0">
              <a:buNone/>
            </a:pPr>
            <a:endParaRPr lang="en-US" altLang="zh-CN" b="1" dirty="0">
              <a:solidFill>
                <a:srgbClr val="000000"/>
              </a:solidFill>
              <a:latin typeface="Arial" panose="020B0604020202020204" pitchFamily="34" charset="0"/>
            </a:endParaRPr>
          </a:p>
          <a:p>
            <a:pPr marL="0" marR="85060" indent="0">
              <a:buNone/>
            </a:pPr>
            <a:r>
              <a:rPr lang="zh-CN" altLang="en-US" b="1" dirty="0">
                <a:solidFill>
                  <a:srgbClr val="000000"/>
                </a:solidFill>
                <a:latin typeface="宋体" panose="02010600030101010101" pitchFamily="2" charset="-122"/>
              </a:rPr>
              <a:t>视图消解转换后的查询语句为： </a:t>
            </a:r>
          </a:p>
          <a:p>
            <a:pPr marL="900000" marR="10016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Sno,Sage</a:t>
            </a:r>
            <a:r>
              <a:rPr lang="en-US" altLang="zh-CN" sz="2400" b="1" dirty="0">
                <a:solidFill>
                  <a:srgbClr val="000000"/>
                </a:solidFill>
                <a:latin typeface="Arial" panose="020B0604020202020204" pitchFamily="34" charset="0"/>
              </a:rPr>
              <a:t> </a:t>
            </a:r>
          </a:p>
          <a:p>
            <a:pPr marL="900000" marR="62010" indent="0">
              <a:buNone/>
            </a:pPr>
            <a:r>
              <a:rPr lang="en-US" altLang="zh-CN" sz="2400" b="1" dirty="0">
                <a:solidFill>
                  <a:srgbClr val="000000"/>
                </a:solidFill>
                <a:latin typeface="Arial" panose="020B0604020202020204" pitchFamily="34" charset="0"/>
              </a:rPr>
              <a:t>FROM Student </a:t>
            </a:r>
          </a:p>
          <a:p>
            <a:pPr marL="900000" indent="0">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Sdept</a:t>
            </a:r>
            <a:r>
              <a:rPr lang="en-US" altLang="zh-CN" sz="2400" b="1" dirty="0">
                <a:solidFill>
                  <a:srgbClr val="000000"/>
                </a:solidFill>
                <a:latin typeface="Arial" panose="020B0604020202020204" pitchFamily="34" charset="0"/>
              </a:rPr>
              <a:t>= 'IS' AND Sage&lt;20;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107096180"/>
      </p:ext>
    </p:extLst>
  </p:cSld>
  <p:clrMapOvr>
    <a:masterClrMapping/>
  </p:clrMapOvr>
  <p:transition>
    <p:wip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4379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3.93] </a:t>
            </a:r>
            <a:r>
              <a:rPr lang="zh-CN" altLang="en-US" b="1" dirty="0">
                <a:solidFill>
                  <a:srgbClr val="000000"/>
                </a:solidFill>
                <a:latin typeface="宋体" panose="02010600030101010101" pitchFamily="2" charset="-122"/>
              </a:rPr>
              <a:t>查询选修了</a:t>
            </a:r>
            <a:r>
              <a:rPr lang="en-US" altLang="zh-CN" b="1" dirty="0">
                <a:solidFill>
                  <a:srgbClr val="000000"/>
                </a:solidFill>
                <a:latin typeface="Arial" panose="020B0604020202020204" pitchFamily="34" charset="0"/>
              </a:rPr>
              <a:t>1</a:t>
            </a:r>
            <a:r>
              <a:rPr lang="zh-CN" altLang="en-US" b="1" dirty="0">
                <a:solidFill>
                  <a:srgbClr val="000000"/>
                </a:solidFill>
                <a:latin typeface="宋体" panose="02010600030101010101" pitchFamily="2" charset="-122"/>
              </a:rPr>
              <a:t>号课程的信息系学生 </a:t>
            </a:r>
            <a:endParaRPr lang="zh-CN" altLang="en-US" b="1" dirty="0">
              <a:solidFill>
                <a:srgbClr val="000000"/>
              </a:solidFill>
              <a:latin typeface="Arial" panose="020B0604020202020204" pitchFamily="34" charset="0"/>
            </a:endParaRPr>
          </a:p>
          <a:p>
            <a:pPr marL="540000" marR="52760" indent="0">
              <a:lnSpc>
                <a:spcPct val="150000"/>
              </a:lnSpc>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IS_Student.Sno,Sname</a:t>
            </a:r>
            <a:r>
              <a:rPr lang="en-US" altLang="zh-CN" sz="2400" b="1" dirty="0">
                <a:solidFill>
                  <a:srgbClr val="000000"/>
                </a:solidFill>
                <a:latin typeface="Arial" panose="020B0604020202020204" pitchFamily="34" charset="0"/>
              </a:rPr>
              <a:t> </a:t>
            </a:r>
          </a:p>
          <a:p>
            <a:pPr marL="540000" marR="73040" indent="0">
              <a:lnSpc>
                <a:spcPct val="150000"/>
              </a:lnSpc>
              <a:buNone/>
            </a:pPr>
            <a:r>
              <a:rPr lang="en-US" altLang="zh-CN" sz="2400" b="1" dirty="0">
                <a:solidFill>
                  <a:srgbClr val="000000"/>
                </a:solidFill>
                <a:latin typeface="Arial" panose="020B0604020202020204" pitchFamily="34" charset="0"/>
              </a:rPr>
              <a:t>FROM </a:t>
            </a:r>
            <a:r>
              <a:rPr lang="en-US" altLang="zh-CN" sz="2400" b="1" dirty="0" err="1">
                <a:solidFill>
                  <a:srgbClr val="FF00FF"/>
                </a:solidFill>
                <a:latin typeface="Arial" panose="020B0604020202020204" pitchFamily="34" charset="0"/>
              </a:rPr>
              <a:t>IS_Student</a:t>
            </a:r>
            <a:r>
              <a:rPr lang="en-US" altLang="zh-CN" sz="2400" b="1" dirty="0" err="1">
                <a:solidFill>
                  <a:srgbClr val="000000"/>
                </a:solidFill>
                <a:latin typeface="Arial" panose="020B0604020202020204" pitchFamily="34" charset="0"/>
              </a:rPr>
              <a:t>,SC</a:t>
            </a:r>
            <a:r>
              <a:rPr lang="en-US" altLang="zh-CN" sz="2400" b="1" dirty="0">
                <a:solidFill>
                  <a:srgbClr val="000000"/>
                </a:solidFill>
                <a:latin typeface="Arial" panose="020B0604020202020204" pitchFamily="34" charset="0"/>
              </a:rPr>
              <a:t> </a:t>
            </a:r>
          </a:p>
          <a:p>
            <a:pPr marL="540000" marR="8610" indent="0">
              <a:lnSpc>
                <a:spcPct val="150000"/>
              </a:lnSpc>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IS_Student.Sno</a:t>
            </a:r>
            <a:r>
              <a:rPr lang="en-US" altLang="zh-CN" sz="2400" b="1" dirty="0">
                <a:solidFill>
                  <a:srgbClr val="000000"/>
                </a:solidFill>
                <a:latin typeface="Arial" panose="020B0604020202020204" pitchFamily="34" charset="0"/>
              </a:rPr>
              <a:t> =</a:t>
            </a:r>
            <a:r>
              <a:rPr lang="en-US" altLang="zh-CN" sz="2400" b="1" dirty="0" err="1">
                <a:solidFill>
                  <a:srgbClr val="000000"/>
                </a:solidFill>
                <a:latin typeface="Arial" panose="020B0604020202020204" pitchFamily="34" charset="0"/>
              </a:rPr>
              <a:t>SC.Sno</a:t>
            </a:r>
            <a:r>
              <a:rPr lang="en-US" altLang="zh-CN" sz="2400" b="1" dirty="0">
                <a:solidFill>
                  <a:srgbClr val="000000"/>
                </a:solidFill>
                <a:latin typeface="Arial" panose="020B0604020202020204" pitchFamily="34" charset="0"/>
              </a:rPr>
              <a:t> AND </a:t>
            </a:r>
            <a:r>
              <a:rPr lang="en-US" altLang="zh-CN" sz="2400" b="1" dirty="0" err="1">
                <a:solidFill>
                  <a:srgbClr val="000000"/>
                </a:solidFill>
                <a:latin typeface="Arial" panose="020B0604020202020204" pitchFamily="34" charset="0"/>
              </a:rPr>
              <a:t>SC.Cno</a:t>
            </a:r>
            <a:r>
              <a:rPr lang="en-US" altLang="zh-CN" sz="2400" b="1" dirty="0">
                <a:solidFill>
                  <a:srgbClr val="000000"/>
                </a:solidFill>
                <a:latin typeface="Arial" panose="020B0604020202020204" pitchFamily="34" charset="0"/>
              </a:rPr>
              <a:t>= '1';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692458743"/>
      </p:ext>
    </p:extLst>
  </p:cSld>
  <p:clrMapOvr>
    <a:masterClrMapping/>
  </p:clrMapOvr>
  <p:transition>
    <p:wip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21010" indent="0">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
              </a:rPr>
              <a:t>视图消解法的局限 </a:t>
            </a:r>
            <a:endParaRPr lang="en-US" altLang="zh-CN" sz="3200" b="1" dirty="0">
              <a:solidFill>
                <a:srgbClr val="000000"/>
              </a:solidFill>
              <a:latin typeface="宋体g猀..."/>
            </a:endParaRPr>
          </a:p>
          <a:p>
            <a:pPr marL="0" marR="21010" indent="0">
              <a:buNone/>
            </a:pPr>
            <a:r>
              <a:rPr lang="en-US" altLang="zh-CN" sz="3200" b="1" dirty="0">
                <a:solidFill>
                  <a:srgbClr val="000000"/>
                </a:solidFill>
                <a:latin typeface="宋体g猀..."/>
              </a:rPr>
              <a:t>     </a:t>
            </a: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有些情况下，视图消解法不能生成正确的查询。 </a:t>
            </a:r>
          </a:p>
          <a:p>
            <a:pPr marL="0" indent="0">
              <a:buNone/>
            </a:pPr>
            <a:endParaRPr lang="zh-CN" altLang="en-US" b="1" dirty="0">
              <a:solidFill>
                <a:srgbClr val="000000"/>
              </a:solidFill>
              <a:latin typeface="宋体g猀..."/>
            </a:endParaRPr>
          </a:p>
          <a:p>
            <a:pPr marL="0" marR="1136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g猀..."/>
              </a:rPr>
              <a:t>例</a:t>
            </a:r>
            <a:r>
              <a:rPr lang="en-US" altLang="zh-CN" b="1" dirty="0">
                <a:solidFill>
                  <a:srgbClr val="000000"/>
                </a:solidFill>
                <a:latin typeface="Arial" panose="020B0604020202020204" pitchFamily="34" charset="0"/>
              </a:rPr>
              <a:t>3.94]</a:t>
            </a:r>
            <a:r>
              <a:rPr lang="zh-CN" altLang="en-US" b="1" dirty="0">
                <a:solidFill>
                  <a:srgbClr val="000000"/>
                </a:solidFill>
                <a:latin typeface="宋体g猀..."/>
              </a:rPr>
              <a:t>在</a:t>
            </a:r>
            <a:r>
              <a:rPr lang="en-US" altLang="zh-CN" b="1" dirty="0">
                <a:solidFill>
                  <a:srgbClr val="000000"/>
                </a:solidFill>
                <a:latin typeface="Arial" panose="020B0604020202020204" pitchFamily="34" charset="0"/>
              </a:rPr>
              <a:t>S_G</a:t>
            </a:r>
            <a:r>
              <a:rPr lang="zh-CN" altLang="en-US" b="1" dirty="0">
                <a:solidFill>
                  <a:srgbClr val="000000"/>
                </a:solidFill>
                <a:latin typeface="宋体g猀..."/>
              </a:rPr>
              <a:t>视图中查询平均成绩在</a:t>
            </a:r>
            <a:r>
              <a:rPr lang="en-US" altLang="zh-CN" b="1" dirty="0">
                <a:solidFill>
                  <a:srgbClr val="000000"/>
                </a:solidFill>
                <a:latin typeface="Arial" panose="020B0604020202020204" pitchFamily="34" charset="0"/>
              </a:rPr>
              <a:t>90</a:t>
            </a:r>
            <a:r>
              <a:rPr lang="zh-CN" altLang="en-US" b="1" dirty="0">
                <a:solidFill>
                  <a:srgbClr val="000000"/>
                </a:solidFill>
                <a:latin typeface="宋体g猀..."/>
              </a:rPr>
              <a:t>分以上的学生学号和平均成绩 </a:t>
            </a:r>
            <a:endParaRPr lang="zh-CN" altLang="en-US" b="1" dirty="0">
              <a:solidFill>
                <a:srgbClr val="000000"/>
              </a:solidFill>
              <a:latin typeface="Wingdings" panose="05000000000000000000" pitchFamily="2" charset="2"/>
            </a:endParaRPr>
          </a:p>
          <a:p>
            <a:pPr marL="914400" marR="97510" lvl="2" indent="0">
              <a:buNone/>
            </a:pPr>
            <a:r>
              <a:rPr lang="en-US" altLang="zh-CN" b="1" dirty="0">
                <a:solidFill>
                  <a:srgbClr val="000000"/>
                </a:solidFill>
                <a:latin typeface="Arial" panose="020B0604020202020204" pitchFamily="34" charset="0"/>
              </a:rPr>
              <a:t>SELECT * </a:t>
            </a:r>
          </a:p>
          <a:p>
            <a:pPr marL="914400" marR="91940" lvl="2" indent="0">
              <a:buNone/>
            </a:pPr>
            <a:r>
              <a:rPr lang="en-US" altLang="zh-CN" b="1" dirty="0">
                <a:solidFill>
                  <a:srgbClr val="000000"/>
                </a:solidFill>
                <a:latin typeface="Arial" panose="020B0604020202020204" pitchFamily="34" charset="0"/>
              </a:rPr>
              <a:t>FROM </a:t>
            </a:r>
            <a:r>
              <a:rPr lang="en-US" altLang="zh-CN" b="1" dirty="0">
                <a:solidFill>
                  <a:srgbClr val="FF00FF"/>
                </a:solidFill>
                <a:latin typeface="Arial" panose="020B0604020202020204" pitchFamily="34" charset="0"/>
              </a:rPr>
              <a:t>S_G </a:t>
            </a:r>
          </a:p>
          <a:p>
            <a:pPr marL="914400" marR="74560" lvl="2"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Gavg</a:t>
            </a:r>
            <a:r>
              <a:rPr lang="en-US" altLang="zh-CN" b="1" dirty="0">
                <a:solidFill>
                  <a:srgbClr val="000000"/>
                </a:solidFill>
                <a:latin typeface="Arial" panose="020B0604020202020204" pitchFamily="34" charset="0"/>
              </a:rPr>
              <a:t>&gt;=90;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pic>
        <p:nvPicPr>
          <p:cNvPr id="2" name="图片 1">
            <a:extLst>
              <a:ext uri="{FF2B5EF4-FFF2-40B4-BE49-F238E27FC236}">
                <a16:creationId xmlns:a16="http://schemas.microsoft.com/office/drawing/2014/main" id="{86A650FC-637B-486B-A7BB-F7B84E0058A8}"/>
              </a:ext>
            </a:extLst>
          </p:cNvPr>
          <p:cNvPicPr>
            <a:picLocks noChangeAspect="1"/>
          </p:cNvPicPr>
          <p:nvPr/>
        </p:nvPicPr>
        <p:blipFill>
          <a:blip r:embed="rId2"/>
          <a:stretch>
            <a:fillRect/>
          </a:stretch>
        </p:blipFill>
        <p:spPr>
          <a:xfrm>
            <a:off x="4572000" y="3957638"/>
            <a:ext cx="4131222" cy="2171700"/>
          </a:xfrm>
          <a:prstGeom prst="rect">
            <a:avLst/>
          </a:prstGeom>
        </p:spPr>
      </p:pic>
    </p:spTree>
    <p:extLst>
      <p:ext uri="{BB962C8B-B14F-4D97-AF65-F5344CB8AC3E}">
        <p14:creationId xmlns:p14="http://schemas.microsoft.com/office/powerpoint/2010/main" val="1367209095"/>
      </p:ext>
    </p:extLst>
  </p:cSld>
  <p:clrMapOvr>
    <a:masterClrMapping/>
  </p:clrMapOvr>
  <p:transition>
    <p:wip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119560" indent="0">
              <a:buNone/>
            </a:pPr>
            <a:r>
              <a:rPr lang="zh-CN" altLang="en-US" b="1" dirty="0">
                <a:solidFill>
                  <a:srgbClr val="000000"/>
                </a:solidFill>
                <a:latin typeface="宋体" panose="02010600030101010101" pitchFamily="2" charset="-122"/>
              </a:rPr>
              <a:t>错误： </a:t>
            </a:r>
          </a:p>
          <a:p>
            <a:pPr marL="720000" marR="7566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t>
            </a:r>
            <a:r>
              <a:rPr lang="zh-CN" altLang="en-US" sz="2400" b="1" dirty="0">
                <a:solidFill>
                  <a:srgbClr val="000000"/>
                </a:solidFill>
                <a:latin typeface="宋体" panose="02010600030101010101" pitchFamily="2" charset="-122"/>
              </a:rPr>
              <a:t>，</a:t>
            </a:r>
            <a:r>
              <a:rPr lang="en-US" altLang="zh-CN" sz="2400" b="1" dirty="0">
                <a:solidFill>
                  <a:srgbClr val="000000"/>
                </a:solidFill>
                <a:latin typeface="Arial" panose="020B0604020202020204" pitchFamily="34" charset="0"/>
              </a:rPr>
              <a:t>AVG(Grade) </a:t>
            </a:r>
          </a:p>
          <a:p>
            <a:pPr marL="720000" marR="104210" indent="0">
              <a:buNone/>
            </a:pPr>
            <a:r>
              <a:rPr lang="en-US" altLang="zh-CN" sz="2400" b="1" dirty="0">
                <a:solidFill>
                  <a:srgbClr val="000000"/>
                </a:solidFill>
                <a:latin typeface="Arial" panose="020B0604020202020204" pitchFamily="34" charset="0"/>
              </a:rPr>
              <a:t>FROM SC </a:t>
            </a:r>
          </a:p>
          <a:p>
            <a:pPr marL="720000" marR="77960" indent="0">
              <a:buNone/>
            </a:pPr>
            <a:r>
              <a:rPr lang="en-US" altLang="zh-CN" sz="2400" b="1" dirty="0">
                <a:solidFill>
                  <a:srgbClr val="000000"/>
                </a:solidFill>
                <a:latin typeface="Arial" panose="020B0604020202020204" pitchFamily="34" charset="0"/>
              </a:rPr>
              <a:t>WHERE </a:t>
            </a:r>
            <a:r>
              <a:rPr lang="en-US" altLang="zh-CN" sz="2400" b="1" dirty="0">
                <a:solidFill>
                  <a:srgbClr val="FF00FF"/>
                </a:solidFill>
                <a:latin typeface="Arial" panose="020B0604020202020204" pitchFamily="34" charset="0"/>
              </a:rPr>
              <a:t>AVG(Grade)&gt;=90 </a:t>
            </a:r>
          </a:p>
          <a:p>
            <a:pPr marL="720000" marR="93010" indent="0">
              <a:buNone/>
            </a:pPr>
            <a:r>
              <a:rPr lang="en-US" altLang="zh-CN" sz="2400" b="1" dirty="0">
                <a:solidFill>
                  <a:srgbClr val="000000"/>
                </a:solidFill>
                <a:latin typeface="Arial" panose="020B0604020202020204" pitchFamily="34" charset="0"/>
              </a:rPr>
              <a:t>GROUP BY </a:t>
            </a:r>
            <a:r>
              <a:rPr lang="en-US" altLang="zh-CN" sz="2400" b="1" dirty="0" err="1">
                <a:solidFill>
                  <a:srgbClr val="000000"/>
                </a:solidFill>
                <a:latin typeface="Arial" panose="020B0604020202020204" pitchFamily="34" charset="0"/>
              </a:rPr>
              <a:t>Sno</a:t>
            </a:r>
            <a:r>
              <a:rPr lang="zh-CN" altLang="en-US" sz="2400" b="1" dirty="0">
                <a:solidFill>
                  <a:srgbClr val="000000"/>
                </a:solidFill>
                <a:latin typeface="Arial" panose="020B0604020202020204" pitchFamily="34" charset="0"/>
              </a:rPr>
              <a:t>； </a:t>
            </a:r>
            <a:endParaRPr lang="en-US" altLang="zh-CN" sz="2400" b="1" dirty="0">
              <a:solidFill>
                <a:srgbClr val="000000"/>
              </a:solidFill>
              <a:latin typeface="Arial" panose="020B0604020202020204" pitchFamily="34" charset="0"/>
            </a:endParaRPr>
          </a:p>
          <a:p>
            <a:pPr marL="0" marR="119560" indent="0">
              <a:buNone/>
            </a:pPr>
            <a:r>
              <a:rPr lang="zh-CN" altLang="en-US" b="1" dirty="0">
                <a:solidFill>
                  <a:srgbClr val="000000"/>
                </a:solidFill>
                <a:latin typeface="宋体" panose="02010600030101010101" pitchFamily="2" charset="-122"/>
              </a:rPr>
              <a:t>正确： </a:t>
            </a:r>
          </a:p>
          <a:p>
            <a:pPr marL="720000" marR="7749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Sno,AVG</a:t>
            </a:r>
            <a:r>
              <a:rPr lang="en-US" altLang="zh-CN" sz="2400" b="1" dirty="0">
                <a:solidFill>
                  <a:srgbClr val="000000"/>
                </a:solidFill>
                <a:latin typeface="Arial" panose="020B0604020202020204" pitchFamily="34" charset="0"/>
              </a:rPr>
              <a:t>(Grade) </a:t>
            </a:r>
          </a:p>
          <a:p>
            <a:pPr marL="720000" marR="107510" indent="0">
              <a:buNone/>
            </a:pPr>
            <a:r>
              <a:rPr lang="en-US" altLang="zh-CN" sz="2400" b="1" dirty="0">
                <a:solidFill>
                  <a:srgbClr val="000000"/>
                </a:solidFill>
                <a:latin typeface="Arial" panose="020B0604020202020204" pitchFamily="34" charset="0"/>
              </a:rPr>
              <a:t>FROM SC </a:t>
            </a:r>
          </a:p>
          <a:p>
            <a:pPr marL="720000" marR="97040" indent="0">
              <a:buNone/>
            </a:pPr>
            <a:r>
              <a:rPr lang="en-US" altLang="zh-CN" sz="2400" b="1" dirty="0">
                <a:solidFill>
                  <a:srgbClr val="000000"/>
                </a:solidFill>
                <a:latin typeface="Arial" panose="020B0604020202020204" pitchFamily="34" charset="0"/>
              </a:rPr>
              <a:t>GROUP BY </a:t>
            </a:r>
            <a:r>
              <a:rPr lang="en-US" altLang="zh-CN" sz="2400" b="1" dirty="0" err="1">
                <a:solidFill>
                  <a:srgbClr val="000000"/>
                </a:solidFill>
                <a:latin typeface="Arial" panose="020B0604020202020204" pitchFamily="34" charset="0"/>
              </a:rPr>
              <a:t>Sno</a:t>
            </a:r>
            <a:r>
              <a:rPr lang="en-US" altLang="zh-CN" sz="2400" b="1" dirty="0">
                <a:solidFill>
                  <a:srgbClr val="000000"/>
                </a:solidFill>
                <a:latin typeface="Arial" panose="020B0604020202020204" pitchFamily="34" charset="0"/>
              </a:rPr>
              <a:t> </a:t>
            </a:r>
          </a:p>
          <a:p>
            <a:pPr marL="720000" marR="78190" indent="0">
              <a:buNone/>
            </a:pPr>
            <a:r>
              <a:rPr lang="en-US" altLang="zh-CN" sz="2400" b="1" dirty="0">
                <a:solidFill>
                  <a:srgbClr val="FF00FF"/>
                </a:solidFill>
                <a:latin typeface="Arial" panose="020B0604020202020204" pitchFamily="34" charset="0"/>
              </a:rPr>
              <a:t>HAVING AVG(Grade)&gt;=90;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589513899"/>
      </p:ext>
    </p:extLst>
  </p:cSld>
  <p:clrMapOvr>
    <a:masterClrMapping/>
  </p:clrMapOvr>
  <p:transition>
    <p:wip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119560" indent="0">
              <a:buNone/>
            </a:pPr>
            <a:r>
              <a:rPr lang="zh-CN" altLang="en-US" b="1" dirty="0">
                <a:solidFill>
                  <a:srgbClr val="000000"/>
                </a:solidFill>
                <a:latin typeface="宋体" panose="02010600030101010101" pitchFamily="2" charset="-122"/>
              </a:rPr>
              <a:t>错误： </a:t>
            </a:r>
          </a:p>
          <a:p>
            <a:pPr marL="720000" marR="7566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t>
            </a:r>
            <a:r>
              <a:rPr lang="zh-CN" altLang="en-US" sz="2400" b="1" dirty="0">
                <a:solidFill>
                  <a:srgbClr val="000000"/>
                </a:solidFill>
                <a:latin typeface="宋体" panose="02010600030101010101" pitchFamily="2" charset="-122"/>
              </a:rPr>
              <a:t>，</a:t>
            </a:r>
            <a:r>
              <a:rPr lang="en-US" altLang="zh-CN" sz="2400" b="1" dirty="0">
                <a:solidFill>
                  <a:srgbClr val="000000"/>
                </a:solidFill>
                <a:latin typeface="Arial" panose="020B0604020202020204" pitchFamily="34" charset="0"/>
              </a:rPr>
              <a:t>AVG(Grade) </a:t>
            </a:r>
          </a:p>
          <a:p>
            <a:pPr marL="720000" marR="104210" indent="0">
              <a:buNone/>
            </a:pPr>
            <a:r>
              <a:rPr lang="en-US" altLang="zh-CN" sz="2400" b="1" dirty="0">
                <a:solidFill>
                  <a:srgbClr val="000000"/>
                </a:solidFill>
                <a:latin typeface="Arial" panose="020B0604020202020204" pitchFamily="34" charset="0"/>
              </a:rPr>
              <a:t>FROM SC </a:t>
            </a:r>
          </a:p>
          <a:p>
            <a:pPr marL="720000" marR="77960" indent="0">
              <a:buNone/>
            </a:pPr>
            <a:r>
              <a:rPr lang="en-US" altLang="zh-CN" sz="2400" b="1" dirty="0">
                <a:solidFill>
                  <a:srgbClr val="000000"/>
                </a:solidFill>
                <a:latin typeface="Arial" panose="020B0604020202020204" pitchFamily="34" charset="0"/>
              </a:rPr>
              <a:t>WHERE </a:t>
            </a:r>
            <a:r>
              <a:rPr lang="en-US" altLang="zh-CN" sz="2400" b="1" dirty="0">
                <a:solidFill>
                  <a:srgbClr val="FF00FF"/>
                </a:solidFill>
                <a:latin typeface="Arial" panose="020B0604020202020204" pitchFamily="34" charset="0"/>
              </a:rPr>
              <a:t>AVG(Grade)&gt;=90 </a:t>
            </a:r>
          </a:p>
          <a:p>
            <a:pPr marL="720000" marR="93010" indent="0">
              <a:buNone/>
            </a:pPr>
            <a:r>
              <a:rPr lang="en-US" altLang="zh-CN" sz="2400" b="1" dirty="0">
                <a:solidFill>
                  <a:srgbClr val="000000"/>
                </a:solidFill>
                <a:latin typeface="Arial" panose="020B0604020202020204" pitchFamily="34" charset="0"/>
              </a:rPr>
              <a:t>GROUP BY </a:t>
            </a:r>
            <a:r>
              <a:rPr lang="en-US" altLang="zh-CN" sz="2400" b="1" dirty="0" err="1">
                <a:solidFill>
                  <a:srgbClr val="000000"/>
                </a:solidFill>
                <a:latin typeface="Arial" panose="020B0604020202020204" pitchFamily="34" charset="0"/>
              </a:rPr>
              <a:t>Sno</a:t>
            </a:r>
            <a:r>
              <a:rPr lang="zh-CN" altLang="en-US" sz="2400" b="1" dirty="0">
                <a:solidFill>
                  <a:srgbClr val="000000"/>
                </a:solidFill>
                <a:latin typeface="Arial" panose="020B0604020202020204" pitchFamily="34" charset="0"/>
              </a:rPr>
              <a:t>； </a:t>
            </a:r>
            <a:endParaRPr lang="en-US" altLang="zh-CN" sz="2400" b="1" dirty="0">
              <a:solidFill>
                <a:srgbClr val="000000"/>
              </a:solidFill>
              <a:latin typeface="Arial" panose="020B0604020202020204" pitchFamily="34" charset="0"/>
            </a:endParaRPr>
          </a:p>
          <a:p>
            <a:pPr marL="0" marR="119560" indent="0">
              <a:buNone/>
            </a:pPr>
            <a:r>
              <a:rPr lang="zh-CN" altLang="en-US" b="1" dirty="0">
                <a:solidFill>
                  <a:srgbClr val="000000"/>
                </a:solidFill>
                <a:latin typeface="宋体" panose="02010600030101010101" pitchFamily="2" charset="-122"/>
              </a:rPr>
              <a:t>正确： </a:t>
            </a:r>
          </a:p>
          <a:p>
            <a:pPr marL="720000" marR="7749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Sno,AVG</a:t>
            </a:r>
            <a:r>
              <a:rPr lang="en-US" altLang="zh-CN" sz="2400" b="1" dirty="0">
                <a:solidFill>
                  <a:srgbClr val="000000"/>
                </a:solidFill>
                <a:latin typeface="Arial" panose="020B0604020202020204" pitchFamily="34" charset="0"/>
              </a:rPr>
              <a:t>(Grade) </a:t>
            </a:r>
          </a:p>
          <a:p>
            <a:pPr marL="720000" marR="107510" indent="0">
              <a:buNone/>
            </a:pPr>
            <a:r>
              <a:rPr lang="en-US" altLang="zh-CN" sz="2400" b="1" dirty="0">
                <a:solidFill>
                  <a:srgbClr val="000000"/>
                </a:solidFill>
                <a:latin typeface="Arial" panose="020B0604020202020204" pitchFamily="34" charset="0"/>
              </a:rPr>
              <a:t>FROM SC </a:t>
            </a:r>
          </a:p>
          <a:p>
            <a:pPr marL="720000" marR="97040" indent="0">
              <a:buNone/>
            </a:pPr>
            <a:r>
              <a:rPr lang="en-US" altLang="zh-CN" sz="2400" b="1" dirty="0">
                <a:solidFill>
                  <a:srgbClr val="000000"/>
                </a:solidFill>
                <a:latin typeface="Arial" panose="020B0604020202020204" pitchFamily="34" charset="0"/>
              </a:rPr>
              <a:t>GROUP BY </a:t>
            </a:r>
            <a:r>
              <a:rPr lang="en-US" altLang="zh-CN" sz="2400" b="1" dirty="0" err="1">
                <a:solidFill>
                  <a:srgbClr val="000000"/>
                </a:solidFill>
                <a:latin typeface="Arial" panose="020B0604020202020204" pitchFamily="34" charset="0"/>
              </a:rPr>
              <a:t>Sno</a:t>
            </a:r>
            <a:r>
              <a:rPr lang="en-US" altLang="zh-CN" sz="2400" b="1" dirty="0">
                <a:solidFill>
                  <a:srgbClr val="000000"/>
                </a:solidFill>
                <a:latin typeface="Arial" panose="020B0604020202020204" pitchFamily="34" charset="0"/>
              </a:rPr>
              <a:t> </a:t>
            </a:r>
          </a:p>
          <a:p>
            <a:pPr marL="720000" marR="78190" indent="0">
              <a:buNone/>
            </a:pPr>
            <a:r>
              <a:rPr lang="en-US" altLang="zh-CN" sz="2400" b="1" dirty="0">
                <a:solidFill>
                  <a:srgbClr val="FF00FF"/>
                </a:solidFill>
                <a:latin typeface="Arial" panose="020B0604020202020204" pitchFamily="34" charset="0"/>
              </a:rPr>
              <a:t>HAVING AVG(Grade)&gt;=90;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855843024"/>
      </p:ext>
    </p:extLst>
  </p:cSld>
  <p:clrMapOvr>
    <a:masterClrMapping/>
  </p:clrMapOvr>
  <p:transition>
    <p:wip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60660" indent="0">
              <a:lnSpc>
                <a:spcPct val="150000"/>
              </a:lnSpc>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3.94]</a:t>
            </a:r>
            <a:r>
              <a:rPr lang="zh-CN" altLang="en-US" b="1" dirty="0">
                <a:solidFill>
                  <a:srgbClr val="000000"/>
                </a:solidFill>
                <a:latin typeface="宋体" panose="02010600030101010101" pitchFamily="2" charset="-122"/>
              </a:rPr>
              <a:t>也可以用如下</a:t>
            </a:r>
            <a:r>
              <a:rPr lang="en-US" altLang="zh-CN" b="1" dirty="0">
                <a:solidFill>
                  <a:srgbClr val="000000"/>
                </a:solidFill>
                <a:latin typeface="Arial" panose="020B0604020202020204" pitchFamily="34" charset="0"/>
              </a:rPr>
              <a:t>SQL</a:t>
            </a:r>
            <a:r>
              <a:rPr lang="zh-CN" altLang="en-US" b="1" dirty="0">
                <a:solidFill>
                  <a:srgbClr val="000000"/>
                </a:solidFill>
                <a:latin typeface="宋体" panose="02010600030101010101" pitchFamily="2" charset="-122"/>
              </a:rPr>
              <a:t>语句完成 </a:t>
            </a:r>
            <a:endParaRPr lang="zh-CN" altLang="en-US" b="1" dirty="0">
              <a:solidFill>
                <a:srgbClr val="000000"/>
              </a:solidFill>
              <a:latin typeface="Arial" panose="020B0604020202020204" pitchFamily="34" charset="0"/>
            </a:endParaRPr>
          </a:p>
          <a:p>
            <a:pPr marL="540000" marR="108610" indent="0">
              <a:lnSpc>
                <a:spcPct val="150000"/>
              </a:lnSpc>
              <a:buNone/>
            </a:pPr>
            <a:r>
              <a:rPr lang="en-US" altLang="zh-CN" b="1" dirty="0">
                <a:solidFill>
                  <a:srgbClr val="000000"/>
                </a:solidFill>
                <a:latin typeface="Arial" panose="020B0604020202020204" pitchFamily="34" charset="0"/>
              </a:rPr>
              <a:t>SELECT * </a:t>
            </a:r>
          </a:p>
          <a:p>
            <a:pPr marL="540000" marR="54360" indent="0">
              <a:lnSpc>
                <a:spcPct val="150000"/>
              </a:lnSpc>
              <a:buNone/>
            </a:pPr>
            <a:r>
              <a:rPr lang="en-US" altLang="zh-CN" b="1" dirty="0">
                <a:solidFill>
                  <a:srgbClr val="000000"/>
                </a:solidFill>
                <a:latin typeface="Arial" panose="020B0604020202020204" pitchFamily="34" charset="0"/>
              </a:rPr>
              <a:t>FROM (SELECT </a:t>
            </a:r>
            <a:r>
              <a:rPr lang="en-US" altLang="zh-CN" b="1" dirty="0" err="1">
                <a:solidFill>
                  <a:srgbClr val="000000"/>
                </a:solidFill>
                <a:latin typeface="Arial" panose="020B0604020202020204" pitchFamily="34" charset="0"/>
              </a:rPr>
              <a:t>Sno,AVG</a:t>
            </a:r>
            <a:r>
              <a:rPr lang="en-US" altLang="zh-CN" b="1" dirty="0">
                <a:solidFill>
                  <a:srgbClr val="000000"/>
                </a:solidFill>
                <a:latin typeface="Arial" panose="020B0604020202020204" pitchFamily="34" charset="0"/>
              </a:rPr>
              <a:t>(Grade) </a:t>
            </a:r>
          </a:p>
          <a:p>
            <a:pPr marL="1620000" marR="87690" indent="0">
              <a:lnSpc>
                <a:spcPct val="150000"/>
              </a:lnSpc>
              <a:buNone/>
            </a:pPr>
            <a:r>
              <a:rPr lang="en-US" altLang="zh-CN" b="1" dirty="0">
                <a:solidFill>
                  <a:srgbClr val="000000"/>
                </a:solidFill>
                <a:latin typeface="Arial" panose="020B0604020202020204" pitchFamily="34" charset="0"/>
              </a:rPr>
              <a:t> FROM SC </a:t>
            </a:r>
          </a:p>
          <a:p>
            <a:pPr marL="1620000" marR="30390" indent="0">
              <a:lnSpc>
                <a:spcPct val="150000"/>
              </a:lnSpc>
              <a:buNone/>
            </a:pPr>
            <a:r>
              <a:rPr lang="en-US" altLang="zh-CN" b="1" dirty="0">
                <a:solidFill>
                  <a:srgbClr val="000000"/>
                </a:solidFill>
                <a:latin typeface="Arial" panose="020B0604020202020204" pitchFamily="34" charset="0"/>
              </a:rPr>
              <a:t> GROUP BY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AS S_G(</a:t>
            </a:r>
            <a:r>
              <a:rPr lang="en-US" altLang="zh-CN" b="1" dirty="0" err="1">
                <a:solidFill>
                  <a:srgbClr val="000000"/>
                </a:solidFill>
                <a:latin typeface="Arial" panose="020B0604020202020204" pitchFamily="34" charset="0"/>
              </a:rPr>
              <a:t>Sno,Gavg</a:t>
            </a:r>
            <a:r>
              <a:rPr lang="en-US" altLang="zh-CN" b="1" dirty="0">
                <a:solidFill>
                  <a:srgbClr val="000000"/>
                </a:solidFill>
                <a:latin typeface="Arial" panose="020B0604020202020204" pitchFamily="34" charset="0"/>
              </a:rPr>
              <a:t>) </a:t>
            </a:r>
          </a:p>
          <a:p>
            <a:pPr marL="540000" marR="87090" indent="0">
              <a:lnSpc>
                <a:spcPct val="150000"/>
              </a:lnSpc>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Gavg</a:t>
            </a:r>
            <a:r>
              <a:rPr lang="en-US" altLang="zh-CN" b="1" dirty="0">
                <a:solidFill>
                  <a:srgbClr val="000000"/>
                </a:solidFill>
                <a:latin typeface="Arial" panose="020B0604020202020204" pitchFamily="34" charset="0"/>
              </a:rPr>
              <a:t>&gt;=90;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查询视图（续）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146137088"/>
      </p:ext>
    </p:extLst>
  </p:cSld>
  <p:clrMapOvr>
    <a:masterClrMapping/>
  </p:clrMapOvr>
  <p:transition>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latin typeface="Arial" panose="020B0604020202020204" pitchFamily="34" charset="0"/>
                <a:ea typeface="黑体" panose="02010609060101010101" pitchFamily="49" charset="-122"/>
                <a:cs typeface="宋体e眠副浡渀."/>
              </a:rPr>
              <a:t>3.5.1 </a:t>
            </a:r>
            <a:r>
              <a:rPr lang="zh-CN" altLang="en-US" sz="3200" b="1" dirty="0">
                <a:latin typeface="+mn-ea"/>
                <a:ea typeface="+mn-ea"/>
                <a:cs typeface="宋体e眠副浡渀."/>
              </a:rPr>
              <a:t>定义视图</a:t>
            </a:r>
            <a:endParaRPr lang="zh-CN" altLang="zh-CN" sz="3200" b="1" dirty="0">
              <a:latin typeface="+mn-ea"/>
              <a:ea typeface="+mn-ea"/>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latin typeface="Arial" panose="020B0604020202020204" pitchFamily="34" charset="0"/>
                <a:ea typeface="宋体e眠副浡渀."/>
                <a:cs typeface="黑体" panose="02010609060101010101" pitchFamily="49" charset="-122"/>
              </a:rPr>
              <a:t>3.5.2 </a:t>
            </a:r>
            <a:r>
              <a:rPr lang="zh-CN" altLang="en-US" sz="3200" b="1" dirty="0">
                <a:latin typeface="+mn-ea"/>
                <a:ea typeface="+mn-ea"/>
                <a:cs typeface="黑体" panose="02010609060101010101" pitchFamily="49" charset="-122"/>
              </a:rPr>
              <a:t>查询视图</a:t>
            </a:r>
            <a:endParaRPr lang="en-US" altLang="zh-CN" sz="3200" b="1" dirty="0">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solidFill>
                  <a:srgbClr val="00B050"/>
                </a:solidFill>
                <a:latin typeface="Arial" panose="020B0604020202020204" pitchFamily="34" charset="0"/>
                <a:ea typeface="宋体e眠副浡渀."/>
                <a:cs typeface="黑体" panose="02010609060101010101" pitchFamily="49" charset="-122"/>
              </a:rPr>
              <a:t>3.5.3 </a:t>
            </a:r>
            <a:r>
              <a:rPr lang="zh-CN" altLang="en-US" sz="3200" b="1" dirty="0">
                <a:solidFill>
                  <a:srgbClr val="00B050"/>
                </a:solidFill>
                <a:latin typeface="+mn-ea"/>
                <a:ea typeface="+mn-ea"/>
                <a:cs typeface="黑体" panose="02010609060101010101" pitchFamily="49" charset="-122"/>
              </a:rPr>
              <a:t>更新视图</a:t>
            </a:r>
            <a:r>
              <a:rPr lang="zh-CN" altLang="zh-CN" sz="3200" b="1" dirty="0">
                <a:solidFill>
                  <a:srgbClr val="00B050"/>
                </a:solidFill>
                <a:latin typeface="+mn-ea"/>
                <a:ea typeface="+mn-ea"/>
                <a:cs typeface="黑体" panose="02010609060101010101" pitchFamily="49" charset="-122"/>
              </a:rPr>
              <a:t> </a:t>
            </a:r>
            <a:endParaRPr lang="en-US" altLang="zh-CN" sz="3200" b="1" dirty="0">
              <a:solidFill>
                <a:srgbClr val="00B050"/>
              </a:solidFill>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3.5.4 </a:t>
            </a:r>
            <a:r>
              <a:rPr lang="zh-CN" altLang="en-US" sz="3200" b="1" dirty="0">
                <a:solidFill>
                  <a:srgbClr val="000000"/>
                </a:solidFill>
                <a:latin typeface="+mn-ea"/>
                <a:cs typeface="黑体" panose="02010609060101010101" pitchFamily="49" charset="-122"/>
              </a:rPr>
              <a:t>视图的作用</a:t>
            </a:r>
            <a:endParaRPr lang="zh-CN" altLang="zh-CN" sz="3200" b="1" dirty="0">
              <a:solidFill>
                <a:srgbClr val="000000"/>
              </a:solidFill>
              <a:latin typeface="+mn-ea"/>
              <a:ea typeface="+mn-ea"/>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21395238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latin typeface="华文细黑" charset="-122"/>
                <a:ea typeface="华文细黑" charset="-122"/>
              </a:rPr>
              <a:t>3.1</a:t>
            </a:r>
            <a:r>
              <a:rPr lang="zh-CN" altLang="en-US" sz="4000" b="1" dirty="0">
                <a:latin typeface="华文细黑" charset="-122"/>
                <a:ea typeface="华文细黑" charset="-122"/>
              </a:rPr>
              <a:t> </a:t>
            </a:r>
            <a:r>
              <a:rPr lang="en-US" altLang="zh-CN" sz="4000" b="1" dirty="0">
                <a:latin typeface="华文细黑" charset="-122"/>
                <a:ea typeface="华文细黑" charset="-122"/>
              </a:rPr>
              <a:t>SQL</a:t>
            </a:r>
            <a:r>
              <a:rPr lang="zh-CN" altLang="en-US" sz="4000" b="1" dirty="0">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2988794345"/>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各种数据库“对象”</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4237037" cy="4351338"/>
          </a:xfrm>
        </p:spPr>
        <p:txBody>
          <a:bodyPr/>
          <a:lstStyle/>
          <a:p>
            <a:pPr>
              <a:lnSpc>
                <a:spcPct val="100000"/>
              </a:lnSpc>
              <a:buFont typeface="Wingdings" panose="05000000000000000000" pitchFamily="2" charset="2"/>
              <a:buChar char="p"/>
            </a:pPr>
            <a:r>
              <a:rPr lang="zh-CN" altLang="en-US" dirty="0">
                <a:ea typeface="STHeiti Light" charset="-122"/>
              </a:rPr>
              <a:t> 现代关系数据库管理系统提供了一个层次化的数据库对象命名机制</a:t>
            </a:r>
          </a:p>
          <a:p>
            <a:pPr lvl="1">
              <a:lnSpc>
                <a:spcPct val="100000"/>
              </a:lnSpc>
              <a:buFont typeface="Wingdings" panose="05000000000000000000" pitchFamily="2" charset="2"/>
              <a:buChar char="p"/>
            </a:pPr>
            <a:r>
              <a:rPr lang="zh-CN" altLang="en-US" dirty="0">
                <a:ea typeface="STHeiti Light" charset="-122"/>
              </a:rPr>
              <a:t> 一个数据库中可以建立多个模式</a:t>
            </a:r>
          </a:p>
          <a:p>
            <a:pPr lvl="1">
              <a:lnSpc>
                <a:spcPct val="100000"/>
              </a:lnSpc>
              <a:buFont typeface="Wingdings" panose="05000000000000000000" pitchFamily="2" charset="2"/>
              <a:buChar char="p"/>
            </a:pPr>
            <a:r>
              <a:rPr lang="zh-CN" altLang="en-US" dirty="0">
                <a:ea typeface="STHeiti Light" charset="-122"/>
              </a:rPr>
              <a:t> 一个模式下通常包括多个表、视图和索引等数据库对象</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91FAA65D-608B-40AC-9C1E-191265F9F592}"/>
              </a:ext>
            </a:extLst>
          </p:cNvPr>
          <p:cNvPicPr>
            <a:picLocks noChangeAspect="1"/>
          </p:cNvPicPr>
          <p:nvPr/>
        </p:nvPicPr>
        <p:blipFill>
          <a:blip r:embed="rId2"/>
          <a:stretch>
            <a:fillRect/>
          </a:stretch>
        </p:blipFill>
        <p:spPr>
          <a:xfrm>
            <a:off x="4865687" y="2309798"/>
            <a:ext cx="4009326" cy="3278344"/>
          </a:xfrm>
          <a:prstGeom prst="rect">
            <a:avLst/>
          </a:prstGeom>
        </p:spPr>
      </p:pic>
    </p:spTree>
    <p:extLst>
      <p:ext uri="{BB962C8B-B14F-4D97-AF65-F5344CB8AC3E}">
        <p14:creationId xmlns:p14="http://schemas.microsoft.com/office/powerpoint/2010/main" val="4168823522"/>
      </p:ext>
    </p:extLst>
  </p:cSld>
  <p:clrMapOvr>
    <a:masterClrMapping/>
  </p:clrMapOvr>
  <p:transition>
    <p:wip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3831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3.95] </a:t>
            </a:r>
            <a:r>
              <a:rPr lang="zh-CN" altLang="en-US" b="1" dirty="0">
                <a:solidFill>
                  <a:srgbClr val="000000"/>
                </a:solidFill>
                <a:latin typeface="宋体" panose="02010600030101010101" pitchFamily="2" charset="-122"/>
              </a:rPr>
              <a:t>将信息系学生视图</a:t>
            </a:r>
            <a:r>
              <a:rPr lang="en-US" altLang="zh-CN" b="1" dirty="0" err="1">
                <a:solidFill>
                  <a:srgbClr val="000000"/>
                </a:solidFill>
                <a:latin typeface="Arial" panose="020B0604020202020204" pitchFamily="34" charset="0"/>
              </a:rPr>
              <a:t>IS_Student</a:t>
            </a:r>
            <a:r>
              <a:rPr lang="zh-CN" altLang="en-US" b="1" dirty="0">
                <a:solidFill>
                  <a:srgbClr val="000000"/>
                </a:solidFill>
                <a:latin typeface="宋体" panose="02010600030101010101" pitchFamily="2" charset="-122"/>
              </a:rPr>
              <a:t>中学号</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201215122”</a:t>
            </a:r>
            <a:r>
              <a:rPr lang="zh-CN" altLang="en-US" b="1" dirty="0">
                <a:solidFill>
                  <a:srgbClr val="000000"/>
                </a:solidFill>
                <a:latin typeface="宋体" panose="02010600030101010101" pitchFamily="2" charset="-122"/>
              </a:rPr>
              <a:t>的学生姓名改为</a:t>
            </a:r>
            <a:r>
              <a:rPr lang="zh-CN" altLang="en-US"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刘辰</a:t>
            </a:r>
            <a:r>
              <a:rPr lang="zh-CN" altLang="en-US"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 </a:t>
            </a:r>
            <a:endParaRPr lang="zh-CN" altLang="en-US" b="1" dirty="0">
              <a:solidFill>
                <a:srgbClr val="000000"/>
              </a:solidFill>
              <a:latin typeface="Arial" panose="020B0604020202020204" pitchFamily="34" charset="0"/>
            </a:endParaRPr>
          </a:p>
          <a:p>
            <a:pPr marL="1080000" marR="76690" indent="0">
              <a:buNone/>
            </a:pPr>
            <a:r>
              <a:rPr lang="en-US" altLang="zh-CN" b="1" dirty="0">
                <a:solidFill>
                  <a:srgbClr val="000000"/>
                </a:solidFill>
                <a:latin typeface="Arial" panose="020B0604020202020204" pitchFamily="34" charset="0"/>
              </a:rPr>
              <a:t>UPDATE </a:t>
            </a:r>
            <a:r>
              <a:rPr lang="en-US" altLang="zh-CN" b="1" dirty="0" err="1">
                <a:solidFill>
                  <a:srgbClr val="FF00FF"/>
                </a:solidFill>
                <a:latin typeface="Arial" panose="020B0604020202020204" pitchFamily="34" charset="0"/>
              </a:rPr>
              <a:t>IS_Student</a:t>
            </a:r>
            <a:r>
              <a:rPr lang="en-US" altLang="zh-CN" b="1" dirty="0">
                <a:solidFill>
                  <a:srgbClr val="FF00FF"/>
                </a:solidFill>
                <a:latin typeface="Arial" panose="020B0604020202020204" pitchFamily="34" charset="0"/>
              </a:rPr>
              <a:t> </a:t>
            </a:r>
          </a:p>
          <a:p>
            <a:pPr marL="1080000" marR="79790" indent="0">
              <a:buNone/>
            </a:pPr>
            <a:r>
              <a:rPr lang="en-US" altLang="zh-CN" b="1" dirty="0">
                <a:solidFill>
                  <a:srgbClr val="000000"/>
                </a:solidFill>
                <a:latin typeface="Arial" panose="020B0604020202020204" pitchFamily="34" charset="0"/>
              </a:rPr>
              <a:t>SET </a:t>
            </a:r>
            <a:r>
              <a:rPr lang="en-US" altLang="zh-CN" b="1" dirty="0" err="1">
                <a:solidFill>
                  <a:srgbClr val="000000"/>
                </a:solidFill>
                <a:latin typeface="Arial" panose="020B0604020202020204" pitchFamily="34" charset="0"/>
              </a:rPr>
              <a:t>Sname</a:t>
            </a:r>
            <a:r>
              <a:rPr lang="en-US" altLang="zh-CN" b="1" dirty="0">
                <a:solidFill>
                  <a:srgbClr val="000000"/>
                </a:solidFill>
                <a:latin typeface="Arial" panose="020B0604020202020204" pitchFamily="34" charset="0"/>
              </a:rPr>
              <a:t>= '</a:t>
            </a:r>
            <a:r>
              <a:rPr lang="zh-CN" altLang="en-US" b="1" dirty="0">
                <a:solidFill>
                  <a:srgbClr val="000000"/>
                </a:solidFill>
                <a:latin typeface="宋体" panose="02010600030101010101" pitchFamily="2" charset="-122"/>
              </a:rPr>
              <a:t>刘辰</a:t>
            </a:r>
            <a:r>
              <a:rPr lang="en-US" altLang="zh-CN" b="1" dirty="0">
                <a:solidFill>
                  <a:srgbClr val="000000"/>
                </a:solidFill>
                <a:latin typeface="Arial" panose="020B0604020202020204" pitchFamily="34" charset="0"/>
              </a:rPr>
              <a:t>' </a:t>
            </a:r>
            <a:endParaRPr lang="zh-CN" altLang="en-US" b="1" dirty="0">
              <a:solidFill>
                <a:srgbClr val="000000"/>
              </a:solidFill>
              <a:latin typeface="Arial" panose="020B0604020202020204" pitchFamily="34" charset="0"/>
            </a:endParaRPr>
          </a:p>
          <a:p>
            <a:pPr marL="1080000" marR="6271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 201215122 '; </a:t>
            </a:r>
          </a:p>
          <a:p>
            <a:pPr marL="0" marR="89490" indent="0">
              <a:buNone/>
            </a:pPr>
            <a:r>
              <a:rPr lang="zh-CN" altLang="en-US" b="1" dirty="0">
                <a:solidFill>
                  <a:srgbClr val="000000"/>
                </a:solidFill>
                <a:latin typeface="宋体" panose="02010600030101010101" pitchFamily="2" charset="-122"/>
              </a:rPr>
              <a:t>转换后的语句： </a:t>
            </a:r>
          </a:p>
          <a:p>
            <a:pPr marL="1080000" marR="82690" indent="0">
              <a:buNone/>
            </a:pPr>
            <a:r>
              <a:rPr lang="en-US" altLang="zh-CN" b="1" dirty="0">
                <a:solidFill>
                  <a:srgbClr val="000000"/>
                </a:solidFill>
                <a:latin typeface="Arial" panose="020B0604020202020204" pitchFamily="34" charset="0"/>
              </a:rPr>
              <a:t>UPDATE </a:t>
            </a:r>
            <a:r>
              <a:rPr lang="en-US" altLang="zh-CN" b="1" dirty="0">
                <a:solidFill>
                  <a:srgbClr val="FF00FF"/>
                </a:solidFill>
                <a:latin typeface="Arial" panose="020B0604020202020204" pitchFamily="34" charset="0"/>
              </a:rPr>
              <a:t>Student </a:t>
            </a:r>
          </a:p>
          <a:p>
            <a:pPr marL="1080000" marR="80890" indent="0">
              <a:buNone/>
            </a:pPr>
            <a:r>
              <a:rPr lang="en-US" altLang="zh-CN" b="1" dirty="0">
                <a:solidFill>
                  <a:srgbClr val="000000"/>
                </a:solidFill>
                <a:latin typeface="Arial" panose="020B0604020202020204" pitchFamily="34" charset="0"/>
              </a:rPr>
              <a:t>SET </a:t>
            </a:r>
            <a:r>
              <a:rPr lang="en-US" altLang="zh-CN" b="1" dirty="0" err="1">
                <a:solidFill>
                  <a:srgbClr val="000000"/>
                </a:solidFill>
                <a:latin typeface="Arial" panose="020B0604020202020204" pitchFamily="34" charset="0"/>
              </a:rPr>
              <a:t>Sname</a:t>
            </a:r>
            <a:r>
              <a:rPr lang="en-US" altLang="zh-CN" b="1" dirty="0">
                <a:solidFill>
                  <a:srgbClr val="000000"/>
                </a:solidFill>
                <a:latin typeface="Arial" panose="020B0604020202020204" pitchFamily="34" charset="0"/>
              </a:rPr>
              <a:t>= '</a:t>
            </a:r>
            <a:r>
              <a:rPr lang="zh-CN" altLang="en-US" b="1" dirty="0">
                <a:solidFill>
                  <a:srgbClr val="000000"/>
                </a:solidFill>
                <a:latin typeface="宋体" panose="02010600030101010101" pitchFamily="2" charset="-122"/>
              </a:rPr>
              <a:t>刘辰</a:t>
            </a:r>
            <a:r>
              <a:rPr lang="en-US" altLang="zh-CN" b="1" dirty="0">
                <a:solidFill>
                  <a:srgbClr val="000000"/>
                </a:solidFill>
                <a:latin typeface="Arial" panose="020B0604020202020204" pitchFamily="34" charset="0"/>
              </a:rPr>
              <a:t>' </a:t>
            </a:r>
            <a:endParaRPr lang="zh-CN" altLang="en-US" b="1" dirty="0">
              <a:solidFill>
                <a:srgbClr val="000000"/>
              </a:solidFill>
              <a:latin typeface="Arial" panose="020B0604020202020204" pitchFamily="34" charset="0"/>
            </a:endParaRPr>
          </a:p>
          <a:p>
            <a:pPr marL="1080000" marR="3379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 201215122 ' AND </a:t>
            </a:r>
            <a:r>
              <a:rPr lang="en-US" altLang="zh-CN" b="1" dirty="0" err="1">
                <a:solidFill>
                  <a:srgbClr val="FF00FF"/>
                </a:solidFill>
                <a:latin typeface="Arial" panose="020B0604020202020204" pitchFamily="34" charset="0"/>
              </a:rPr>
              <a:t>Sdept</a:t>
            </a:r>
            <a:r>
              <a:rPr lang="en-US" altLang="zh-CN" b="1" dirty="0">
                <a:solidFill>
                  <a:srgbClr val="FF00FF"/>
                </a:solidFill>
                <a:latin typeface="Arial" panose="020B0604020202020204" pitchFamily="34" charset="0"/>
              </a:rPr>
              <a:t>= 'IS'</a:t>
            </a:r>
            <a:r>
              <a:rPr lang="en-US" altLang="zh-CN" b="1" dirty="0">
                <a:solidFill>
                  <a:srgbClr val="000000"/>
                </a:solidFill>
                <a:latin typeface="Arial" panose="020B0604020202020204" pitchFamily="34" charset="0"/>
              </a:rPr>
              <a:t>;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042010569"/>
      </p:ext>
    </p:extLst>
  </p:cSld>
  <p:clrMapOvr>
    <a:masterClrMapping/>
  </p:clrMapOvr>
  <p:transition>
    <p:wip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8440" indent="0">
              <a:buNone/>
            </a:pPr>
            <a:r>
              <a:rPr lang="en-US" altLang="zh-CN"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3.96] </a:t>
            </a:r>
            <a:r>
              <a:rPr lang="zh-CN" altLang="en-US" b="1" dirty="0">
                <a:solidFill>
                  <a:srgbClr val="000000"/>
                </a:solidFill>
                <a:latin typeface="宋体" panose="02010600030101010101" pitchFamily="2" charset="-122"/>
              </a:rPr>
              <a:t>向信息系学生视图</a:t>
            </a:r>
            <a:r>
              <a:rPr lang="en-US" altLang="zh-CN" b="1" dirty="0">
                <a:solidFill>
                  <a:srgbClr val="000000"/>
                </a:solidFill>
                <a:latin typeface="Arial" panose="020B0604020202020204" pitchFamily="34" charset="0"/>
              </a:rPr>
              <a:t>IS_S</a:t>
            </a:r>
            <a:r>
              <a:rPr lang="zh-CN" altLang="en-US" b="1" dirty="0">
                <a:solidFill>
                  <a:srgbClr val="000000"/>
                </a:solidFill>
                <a:latin typeface="宋体" panose="02010600030101010101" pitchFamily="2" charset="-122"/>
              </a:rPr>
              <a:t>中插入一个新的学生记录，其中学号为</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201215129”</a:t>
            </a:r>
            <a:r>
              <a:rPr lang="zh-CN" altLang="en-US" b="1" dirty="0">
                <a:solidFill>
                  <a:srgbClr val="000000"/>
                </a:solidFill>
                <a:latin typeface="宋体" panose="02010600030101010101" pitchFamily="2" charset="-122"/>
              </a:rPr>
              <a:t>，姓名为</a:t>
            </a:r>
            <a:r>
              <a:rPr lang="zh-CN" altLang="en-US"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赵新</a:t>
            </a:r>
            <a:r>
              <a:rPr lang="zh-CN" altLang="en-US" b="1" dirty="0">
                <a:solidFill>
                  <a:srgbClr val="000000"/>
                </a:solidFill>
                <a:latin typeface="Arial" panose="020B0604020202020204" pitchFamily="34" charset="0"/>
              </a:rPr>
              <a:t>”</a:t>
            </a:r>
            <a:r>
              <a:rPr lang="zh-CN" altLang="en-US" b="1" dirty="0">
                <a:solidFill>
                  <a:srgbClr val="000000"/>
                </a:solidFill>
                <a:latin typeface="宋体" panose="02010600030101010101" pitchFamily="2" charset="-122"/>
              </a:rPr>
              <a:t>，年龄为</a:t>
            </a:r>
            <a:r>
              <a:rPr lang="en-US" altLang="zh-CN" b="1" dirty="0">
                <a:solidFill>
                  <a:srgbClr val="000000"/>
                </a:solidFill>
                <a:latin typeface="Arial" panose="020B0604020202020204" pitchFamily="34" charset="0"/>
              </a:rPr>
              <a:t>20</a:t>
            </a:r>
            <a:r>
              <a:rPr lang="zh-CN" altLang="en-US" b="1" dirty="0">
                <a:solidFill>
                  <a:srgbClr val="000000"/>
                </a:solidFill>
                <a:latin typeface="宋体" panose="02010600030101010101" pitchFamily="2" charset="-122"/>
              </a:rPr>
              <a:t>岁 </a:t>
            </a:r>
            <a:endParaRPr lang="zh-CN" altLang="en-US" b="1" dirty="0">
              <a:solidFill>
                <a:srgbClr val="000000"/>
              </a:solidFill>
              <a:latin typeface="Arial" panose="020B0604020202020204" pitchFamily="34" charset="0"/>
            </a:endParaRPr>
          </a:p>
          <a:p>
            <a:pPr marL="720000" marR="112360" indent="0">
              <a:buNone/>
            </a:pPr>
            <a:r>
              <a:rPr lang="en-US" altLang="zh-CN" sz="2400" b="1" dirty="0">
                <a:solidFill>
                  <a:srgbClr val="000000"/>
                </a:solidFill>
                <a:latin typeface="Arial" panose="020B0604020202020204" pitchFamily="34" charset="0"/>
              </a:rPr>
              <a:t>INSERT </a:t>
            </a:r>
          </a:p>
          <a:p>
            <a:pPr marL="720000" marR="95510" indent="0">
              <a:buNone/>
            </a:pPr>
            <a:r>
              <a:rPr lang="en-US" altLang="zh-CN" sz="2400" b="1" dirty="0">
                <a:solidFill>
                  <a:srgbClr val="000000"/>
                </a:solidFill>
                <a:latin typeface="Arial" panose="020B0604020202020204" pitchFamily="34" charset="0"/>
              </a:rPr>
              <a:t>INTO </a:t>
            </a:r>
            <a:r>
              <a:rPr lang="en-US" altLang="zh-CN" sz="2400" b="1" dirty="0" err="1">
                <a:solidFill>
                  <a:srgbClr val="FF00FF"/>
                </a:solidFill>
                <a:latin typeface="Arial" panose="020B0604020202020204" pitchFamily="34" charset="0"/>
              </a:rPr>
              <a:t>IS_Student</a:t>
            </a:r>
            <a:r>
              <a:rPr lang="en-US" altLang="zh-CN" sz="2400" b="1" dirty="0">
                <a:solidFill>
                  <a:srgbClr val="FF00FF"/>
                </a:solidFill>
                <a:latin typeface="Arial" panose="020B0604020202020204" pitchFamily="34" charset="0"/>
              </a:rPr>
              <a:t> </a:t>
            </a:r>
          </a:p>
          <a:p>
            <a:pPr marL="720000" marR="67690" indent="0">
              <a:buNone/>
            </a:pPr>
            <a:r>
              <a:rPr lang="en-US" altLang="zh-CN" sz="2400" b="1" dirty="0">
                <a:solidFill>
                  <a:srgbClr val="000000"/>
                </a:solidFill>
                <a:latin typeface="Arial" panose="020B0604020202020204" pitchFamily="34" charset="0"/>
              </a:rPr>
              <a:t>VALUES(‘201215129’,’</a:t>
            </a:r>
            <a:r>
              <a:rPr lang="zh-CN" altLang="en-US" sz="2400" b="1" dirty="0">
                <a:solidFill>
                  <a:srgbClr val="000000"/>
                </a:solidFill>
                <a:latin typeface="宋体" panose="02010600030101010101" pitchFamily="2" charset="-122"/>
              </a:rPr>
              <a:t>赵新</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,20); </a:t>
            </a:r>
            <a:endParaRPr lang="zh-CN" altLang="en-US" sz="2400" b="1" dirty="0">
              <a:solidFill>
                <a:srgbClr val="000000"/>
              </a:solidFill>
              <a:latin typeface="Arial" panose="020B0604020202020204" pitchFamily="34" charset="0"/>
            </a:endParaRPr>
          </a:p>
          <a:p>
            <a:pPr marL="0" marR="80960" indent="0">
              <a:buNone/>
            </a:pPr>
            <a:r>
              <a:rPr lang="zh-CN" altLang="en-US" b="1" dirty="0">
                <a:solidFill>
                  <a:srgbClr val="000000"/>
                </a:solidFill>
                <a:latin typeface="宋体" panose="02010600030101010101" pitchFamily="2" charset="-122"/>
              </a:rPr>
              <a:t>转换为对基本表的更新： </a:t>
            </a:r>
          </a:p>
          <a:p>
            <a:pPr marL="720000" marR="112360" indent="0">
              <a:buNone/>
            </a:pPr>
            <a:r>
              <a:rPr lang="en-US" altLang="zh-CN" sz="2400" b="1" dirty="0">
                <a:solidFill>
                  <a:srgbClr val="000000"/>
                </a:solidFill>
                <a:latin typeface="Arial" panose="020B0604020202020204" pitchFamily="34" charset="0"/>
              </a:rPr>
              <a:t>INSERT </a:t>
            </a:r>
          </a:p>
          <a:p>
            <a:pPr marL="720000" marR="51960" indent="0">
              <a:buNone/>
            </a:pPr>
            <a:r>
              <a:rPr lang="en-US" altLang="zh-CN" sz="2400" b="1" dirty="0">
                <a:solidFill>
                  <a:srgbClr val="000000"/>
                </a:solidFill>
                <a:latin typeface="Arial" panose="020B0604020202020204" pitchFamily="34" charset="0"/>
              </a:rPr>
              <a:t>INTO </a:t>
            </a:r>
            <a:r>
              <a:rPr lang="en-US" altLang="zh-CN" sz="2400" b="1" dirty="0">
                <a:solidFill>
                  <a:srgbClr val="FF00FF"/>
                </a:solidFill>
                <a:latin typeface="Arial" panose="020B0604020202020204" pitchFamily="34" charset="0"/>
              </a:rPr>
              <a:t>Student</a:t>
            </a:r>
            <a:r>
              <a:rPr lang="en-US" altLang="zh-CN" sz="2400" b="1" dirty="0">
                <a:solidFill>
                  <a:srgbClr val="000000"/>
                </a:solidFill>
                <a:latin typeface="Arial" panose="020B0604020202020204" pitchFamily="34" charset="0"/>
              </a:rPr>
              <a:t>(</a:t>
            </a:r>
            <a:r>
              <a:rPr lang="en-US" altLang="zh-CN" sz="2400" b="1" dirty="0" err="1">
                <a:solidFill>
                  <a:srgbClr val="000000"/>
                </a:solidFill>
                <a:latin typeface="Arial" panose="020B0604020202020204" pitchFamily="34" charset="0"/>
              </a:rPr>
              <a:t>Sno,Sname,Sage,</a:t>
            </a:r>
            <a:r>
              <a:rPr lang="en-US" altLang="zh-CN" sz="2400" b="1" dirty="0" err="1">
                <a:solidFill>
                  <a:srgbClr val="FF00FF"/>
                </a:solidFill>
                <a:latin typeface="Arial" panose="020B0604020202020204" pitchFamily="34" charset="0"/>
              </a:rPr>
              <a:t>Sdept</a:t>
            </a:r>
            <a:r>
              <a:rPr lang="en-US" altLang="zh-CN" sz="2400" b="1" dirty="0">
                <a:solidFill>
                  <a:srgbClr val="000000"/>
                </a:solidFill>
                <a:latin typeface="Arial" panose="020B0604020202020204" pitchFamily="34" charset="0"/>
              </a:rPr>
              <a:t>) </a:t>
            </a:r>
          </a:p>
          <a:p>
            <a:pPr marL="720000" marR="60260" indent="0">
              <a:buNone/>
            </a:pPr>
            <a:r>
              <a:rPr lang="en-US" altLang="zh-CN" sz="2400" b="1" dirty="0">
                <a:solidFill>
                  <a:srgbClr val="000000"/>
                </a:solidFill>
                <a:latin typeface="Arial" panose="020B0604020202020204" pitchFamily="34" charset="0"/>
              </a:rPr>
              <a:t>VALUES(‘200215129 ','</a:t>
            </a:r>
            <a:r>
              <a:rPr lang="zh-CN" altLang="en-US" sz="2400" b="1" dirty="0">
                <a:solidFill>
                  <a:srgbClr val="000000"/>
                </a:solidFill>
                <a:latin typeface="宋体" panose="02010600030101010101" pitchFamily="2" charset="-122"/>
              </a:rPr>
              <a:t>赵新</a:t>
            </a:r>
            <a:r>
              <a:rPr lang="en-US" altLang="zh-CN" sz="2400" b="1" dirty="0">
                <a:solidFill>
                  <a:srgbClr val="000000"/>
                </a:solidFill>
                <a:latin typeface="Arial" panose="020B0604020202020204" pitchFamily="34" charset="0"/>
              </a:rPr>
              <a:t>',20,</a:t>
            </a:r>
            <a:r>
              <a:rPr lang="en-US" altLang="zh-CN" sz="2400" b="1" dirty="0">
                <a:solidFill>
                  <a:srgbClr val="FF00FF"/>
                </a:solidFill>
                <a:latin typeface="Arial" panose="020B0604020202020204" pitchFamily="34" charset="0"/>
              </a:rPr>
              <a:t>'IS' </a:t>
            </a:r>
            <a:r>
              <a:rPr lang="en-US" altLang="zh-CN" sz="2400" b="1" dirty="0">
                <a:solidFill>
                  <a:srgbClr val="000000"/>
                </a:solidFill>
                <a:latin typeface="Arial" panose="020B0604020202020204" pitchFamily="34" charset="0"/>
              </a:rPr>
              <a:t>); </a:t>
            </a: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695258232"/>
      </p:ext>
    </p:extLst>
  </p:cSld>
  <p:clrMapOvr>
    <a:masterClrMapping/>
  </p:clrMapOvr>
  <p:transition>
    <p:wip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30340" indent="0">
              <a:buNone/>
            </a:pPr>
            <a:r>
              <a:rPr lang="en-US" altLang="zh-CN" b="1" dirty="0">
                <a:solidFill>
                  <a:srgbClr val="000000"/>
                </a:solidFill>
                <a:latin typeface="Arial" panose="020B0604020202020204" pitchFamily="34" charset="0"/>
              </a:rPr>
              <a:t>[</a:t>
            </a:r>
            <a:r>
              <a:rPr lang="zh-CN" altLang="en-US" dirty="0">
                <a:solidFill>
                  <a:srgbClr val="000000"/>
                </a:solidFill>
                <a:latin typeface="宋体" panose="02010600030101010101" pitchFamily="2" charset="-122"/>
              </a:rPr>
              <a:t>例</a:t>
            </a:r>
            <a:r>
              <a:rPr lang="en-US" altLang="zh-CN" b="1" dirty="0">
                <a:solidFill>
                  <a:srgbClr val="000000"/>
                </a:solidFill>
                <a:latin typeface="Arial" panose="020B0604020202020204" pitchFamily="34" charset="0"/>
              </a:rPr>
              <a:t>3.97]</a:t>
            </a:r>
            <a:r>
              <a:rPr lang="zh-CN" altLang="en-US" dirty="0">
                <a:solidFill>
                  <a:srgbClr val="000000"/>
                </a:solidFill>
                <a:latin typeface="宋体" panose="02010600030101010101" pitchFamily="2" charset="-122"/>
              </a:rPr>
              <a:t>删除信息系学生视图</a:t>
            </a:r>
            <a:r>
              <a:rPr lang="en-US" altLang="zh-CN" b="1" dirty="0" err="1">
                <a:solidFill>
                  <a:srgbClr val="000000"/>
                </a:solidFill>
                <a:latin typeface="Arial" panose="020B0604020202020204" pitchFamily="34" charset="0"/>
              </a:rPr>
              <a:t>IS_Student</a:t>
            </a:r>
            <a:r>
              <a:rPr lang="zh-CN" altLang="en-US" dirty="0">
                <a:solidFill>
                  <a:srgbClr val="000000"/>
                </a:solidFill>
                <a:latin typeface="宋体" panose="02010600030101010101" pitchFamily="2" charset="-122"/>
              </a:rPr>
              <a:t>中学号为</a:t>
            </a:r>
            <a:r>
              <a:rPr lang="zh-CN" altLang="en-US" b="1" dirty="0">
                <a:solidFill>
                  <a:srgbClr val="000000"/>
                </a:solidFill>
                <a:latin typeface="Arial" panose="020B0604020202020204" pitchFamily="34" charset="0"/>
              </a:rPr>
              <a:t>”</a:t>
            </a:r>
            <a:r>
              <a:rPr lang="en-US" altLang="zh-CN" b="1" dirty="0">
                <a:solidFill>
                  <a:srgbClr val="000000"/>
                </a:solidFill>
                <a:latin typeface="Arial" panose="020B0604020202020204" pitchFamily="34" charset="0"/>
              </a:rPr>
              <a:t>201215129”</a:t>
            </a:r>
            <a:r>
              <a:rPr lang="zh-CN" altLang="en-US" dirty="0">
                <a:solidFill>
                  <a:srgbClr val="000000"/>
                </a:solidFill>
                <a:latin typeface="宋体" panose="02010600030101010101" pitchFamily="2" charset="-122"/>
              </a:rPr>
              <a:t>的记录 </a:t>
            </a:r>
            <a:endParaRPr lang="zh-CN" altLang="en-US" dirty="0">
              <a:solidFill>
                <a:srgbClr val="000000"/>
              </a:solidFill>
              <a:latin typeface="Arial" panose="020B0604020202020204" pitchFamily="34" charset="0"/>
            </a:endParaRPr>
          </a:p>
          <a:p>
            <a:pPr marL="720000" marR="106540" indent="0">
              <a:buNone/>
            </a:pPr>
            <a:r>
              <a:rPr lang="en-US" altLang="zh-CN" b="1" dirty="0">
                <a:solidFill>
                  <a:srgbClr val="000000"/>
                </a:solidFill>
                <a:latin typeface="Arial" panose="020B0604020202020204" pitchFamily="34" charset="0"/>
              </a:rPr>
              <a:t>DELETE </a:t>
            </a:r>
            <a:endParaRPr lang="en-US" altLang="zh-CN" dirty="0">
              <a:solidFill>
                <a:srgbClr val="000000"/>
              </a:solidFill>
              <a:latin typeface="Arial" panose="020B0604020202020204" pitchFamily="34" charset="0"/>
            </a:endParaRPr>
          </a:p>
          <a:p>
            <a:pPr marL="720000" marR="88590" indent="0">
              <a:buNone/>
            </a:pPr>
            <a:r>
              <a:rPr lang="en-US" altLang="zh-CN" b="1" dirty="0">
                <a:solidFill>
                  <a:srgbClr val="000000"/>
                </a:solidFill>
                <a:latin typeface="Arial" panose="020B0604020202020204" pitchFamily="34" charset="0"/>
              </a:rPr>
              <a:t>FROM </a:t>
            </a:r>
            <a:r>
              <a:rPr lang="en-US" altLang="zh-CN" b="1" dirty="0" err="1">
                <a:solidFill>
                  <a:srgbClr val="FF00FF"/>
                </a:solidFill>
                <a:latin typeface="Arial" panose="020B0604020202020204" pitchFamily="34" charset="0"/>
              </a:rPr>
              <a:t>IS_Student</a:t>
            </a:r>
            <a:r>
              <a:rPr lang="en-US" altLang="zh-CN" b="1" dirty="0">
                <a:solidFill>
                  <a:srgbClr val="FF00FF"/>
                </a:solidFill>
                <a:latin typeface="Arial" panose="020B0604020202020204" pitchFamily="34" charset="0"/>
              </a:rPr>
              <a:t> </a:t>
            </a:r>
            <a:endParaRPr lang="en-US" altLang="zh-CN" dirty="0">
              <a:solidFill>
                <a:srgbClr val="FF00FF"/>
              </a:solidFill>
              <a:latin typeface="Arial" panose="020B0604020202020204" pitchFamily="34" charset="0"/>
            </a:endParaRPr>
          </a:p>
          <a:p>
            <a:pPr marL="720000" marR="6989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 201215129 '; </a:t>
            </a:r>
            <a:endParaRPr lang="en-US" altLang="zh-CN" dirty="0">
              <a:solidFill>
                <a:srgbClr val="000000"/>
              </a:solidFill>
              <a:latin typeface="Arial" panose="020B0604020202020204" pitchFamily="34" charset="0"/>
            </a:endParaRPr>
          </a:p>
          <a:p>
            <a:pPr marL="0" marR="76260" indent="0">
              <a:buNone/>
            </a:pPr>
            <a:r>
              <a:rPr lang="zh-CN" altLang="en-US" dirty="0">
                <a:solidFill>
                  <a:srgbClr val="000000"/>
                </a:solidFill>
                <a:latin typeface="宋体" panose="02010600030101010101" pitchFamily="2" charset="-122"/>
              </a:rPr>
              <a:t>转换为对基本表的更新： </a:t>
            </a:r>
          </a:p>
          <a:p>
            <a:pPr marL="720000" marR="106540" indent="0">
              <a:buNone/>
            </a:pPr>
            <a:r>
              <a:rPr lang="en-US" altLang="zh-CN" b="1" dirty="0">
                <a:solidFill>
                  <a:srgbClr val="000000"/>
                </a:solidFill>
                <a:latin typeface="Arial" panose="020B0604020202020204" pitchFamily="34" charset="0"/>
              </a:rPr>
              <a:t>DELETE </a:t>
            </a:r>
            <a:endParaRPr lang="en-US" altLang="zh-CN" dirty="0">
              <a:solidFill>
                <a:srgbClr val="000000"/>
              </a:solidFill>
              <a:latin typeface="Arial" panose="020B0604020202020204" pitchFamily="34" charset="0"/>
            </a:endParaRPr>
          </a:p>
          <a:p>
            <a:pPr marL="720000" marR="94590" indent="0">
              <a:buNone/>
            </a:pPr>
            <a:r>
              <a:rPr lang="en-US" altLang="zh-CN" b="1" dirty="0">
                <a:solidFill>
                  <a:srgbClr val="000000"/>
                </a:solidFill>
                <a:latin typeface="Arial" panose="020B0604020202020204" pitchFamily="34" charset="0"/>
              </a:rPr>
              <a:t>FROM </a:t>
            </a:r>
            <a:r>
              <a:rPr lang="en-US" altLang="zh-CN" b="1" dirty="0">
                <a:solidFill>
                  <a:srgbClr val="FF00FF"/>
                </a:solidFill>
                <a:latin typeface="Arial" panose="020B0604020202020204" pitchFamily="34" charset="0"/>
              </a:rPr>
              <a:t>Student </a:t>
            </a:r>
            <a:endParaRPr lang="en-US" altLang="zh-CN" dirty="0">
              <a:solidFill>
                <a:srgbClr val="FF00FF"/>
              </a:solidFill>
              <a:latin typeface="Arial" panose="020B0604020202020204" pitchFamily="34" charset="0"/>
            </a:endParaRPr>
          </a:p>
          <a:p>
            <a:pPr marL="720000" marR="38760" indent="0">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 201215129 ' AND </a:t>
            </a:r>
            <a:r>
              <a:rPr lang="en-US" altLang="zh-CN" b="1" dirty="0" err="1">
                <a:solidFill>
                  <a:srgbClr val="FF00FF"/>
                </a:solidFill>
                <a:latin typeface="Arial" panose="020B0604020202020204" pitchFamily="34" charset="0"/>
              </a:rPr>
              <a:t>Sdept</a:t>
            </a:r>
            <a:r>
              <a:rPr lang="en-US" altLang="zh-CN" b="1" dirty="0">
                <a:solidFill>
                  <a:srgbClr val="FF00FF"/>
                </a:solidFill>
                <a:latin typeface="Arial" panose="020B0604020202020204" pitchFamily="34" charset="0"/>
              </a:rPr>
              <a:t>= 'IS'</a:t>
            </a:r>
            <a:r>
              <a:rPr lang="en-US" altLang="zh-CN" b="1" dirty="0">
                <a:solidFill>
                  <a:srgbClr val="000000"/>
                </a:solidFill>
                <a:latin typeface="Arial" panose="020B0604020202020204" pitchFamily="34" charset="0"/>
              </a:rPr>
              <a:t>; </a:t>
            </a:r>
            <a:endParaRPr lang="en-US" altLang="zh-CN" dirty="0">
              <a:solidFill>
                <a:srgbClr val="000000"/>
              </a:solidFill>
              <a:latin typeface="Arial" panose="020B0604020202020204" pitchFamily="34" charset="0"/>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237979969"/>
      </p:ext>
    </p:extLst>
  </p:cSld>
  <p:clrMapOvr>
    <a:masterClrMapping/>
  </p:clrMapOvr>
  <p:transition>
    <p:wip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11840" indent="0">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更新视图的限制：一些视图是不可更新的，因为对这些视图的更新不能唯一地有意义地转换成对相应基本表的更新 </a:t>
            </a:r>
            <a:endParaRPr lang="zh-CN" altLang="en-US" b="1" dirty="0">
              <a:solidFill>
                <a:srgbClr val="000000"/>
              </a:solidFill>
              <a:latin typeface="Wingdings" panose="05000000000000000000" pitchFamily="2" charset="2"/>
            </a:endParaRPr>
          </a:p>
          <a:p>
            <a:pPr marL="0" marR="30690" indent="0">
              <a:buNone/>
            </a:pPr>
            <a:r>
              <a:rPr lang="zh-CN" altLang="en-US" b="1" dirty="0">
                <a:solidFill>
                  <a:srgbClr val="000000"/>
                </a:solidFill>
                <a:latin typeface="宋体g猀...."/>
              </a:rPr>
              <a:t>      例：例</a:t>
            </a:r>
            <a:r>
              <a:rPr lang="en-US" altLang="zh-CN" b="1" dirty="0">
                <a:solidFill>
                  <a:srgbClr val="000000"/>
                </a:solidFill>
                <a:latin typeface="Arial" panose="020B0604020202020204" pitchFamily="34" charset="0"/>
              </a:rPr>
              <a:t>3.89</a:t>
            </a:r>
            <a:r>
              <a:rPr lang="zh-CN" altLang="en-US" b="1" dirty="0">
                <a:solidFill>
                  <a:srgbClr val="000000"/>
                </a:solidFill>
                <a:latin typeface="宋体g猀...."/>
              </a:rPr>
              <a:t>定义的视图</a:t>
            </a:r>
            <a:r>
              <a:rPr lang="en-US" altLang="zh-CN" b="1" dirty="0">
                <a:solidFill>
                  <a:srgbClr val="000000"/>
                </a:solidFill>
                <a:latin typeface="Arial" panose="020B0604020202020204" pitchFamily="34" charset="0"/>
              </a:rPr>
              <a:t>S_G</a:t>
            </a:r>
            <a:r>
              <a:rPr lang="zh-CN" altLang="en-US" b="1" dirty="0">
                <a:solidFill>
                  <a:srgbClr val="000000"/>
                </a:solidFill>
                <a:latin typeface="宋体g猀...."/>
              </a:rPr>
              <a:t>为不可更新视图。 </a:t>
            </a:r>
            <a:endParaRPr lang="zh-CN" altLang="en-US" b="1" dirty="0">
              <a:solidFill>
                <a:srgbClr val="000000"/>
              </a:solidFill>
              <a:latin typeface="Wingdings" panose="05000000000000000000" pitchFamily="2" charset="2"/>
            </a:endParaRPr>
          </a:p>
          <a:p>
            <a:pPr marL="1080000" marR="78760" lvl="1" indent="0">
              <a:buNone/>
            </a:pPr>
            <a:r>
              <a:rPr lang="en-US" altLang="zh-CN" sz="2800" b="1" dirty="0">
                <a:solidFill>
                  <a:srgbClr val="000000"/>
                </a:solidFill>
                <a:latin typeface="Arial" panose="020B0604020202020204" pitchFamily="34" charset="0"/>
              </a:rPr>
              <a:t>      UPDATE S_G </a:t>
            </a:r>
          </a:p>
          <a:p>
            <a:pPr marL="1080000" marR="69890" lvl="1" indent="0">
              <a:buNone/>
            </a:pPr>
            <a:r>
              <a:rPr lang="en-US" altLang="zh-CN" sz="2800" b="1" dirty="0">
                <a:solidFill>
                  <a:srgbClr val="000000"/>
                </a:solidFill>
                <a:latin typeface="Arial" panose="020B0604020202020204" pitchFamily="34" charset="0"/>
              </a:rPr>
              <a:t>      SET </a:t>
            </a:r>
            <a:r>
              <a:rPr lang="en-US" altLang="zh-CN" sz="2800" b="1" dirty="0" err="1">
                <a:solidFill>
                  <a:srgbClr val="FF00FF"/>
                </a:solidFill>
                <a:latin typeface="Arial" panose="020B0604020202020204" pitchFamily="34" charset="0"/>
              </a:rPr>
              <a:t>Gavg</a:t>
            </a:r>
            <a:r>
              <a:rPr lang="en-US" altLang="zh-CN" sz="2800" b="1" dirty="0">
                <a:solidFill>
                  <a:srgbClr val="FF00FF"/>
                </a:solidFill>
                <a:latin typeface="Arial" panose="020B0604020202020204" pitchFamily="34" charset="0"/>
              </a:rPr>
              <a:t>=90 </a:t>
            </a:r>
          </a:p>
          <a:p>
            <a:pPr marL="1080000" marR="47940" lvl="1" indent="0">
              <a:buNone/>
            </a:pPr>
            <a:r>
              <a:rPr lang="en-US" altLang="zh-CN" sz="2800" b="1" dirty="0">
                <a:solidFill>
                  <a:srgbClr val="000000"/>
                </a:solidFill>
                <a:latin typeface="Arial" panose="020B0604020202020204" pitchFamily="34" charset="0"/>
              </a:rPr>
              <a:t>      WHERE </a:t>
            </a:r>
            <a:r>
              <a:rPr lang="en-US" altLang="zh-CN" sz="2800" b="1" dirty="0" err="1">
                <a:solidFill>
                  <a:srgbClr val="000000"/>
                </a:solidFill>
                <a:latin typeface="Arial" panose="020B0604020202020204" pitchFamily="34" charset="0"/>
              </a:rPr>
              <a:t>Sno</a:t>
            </a:r>
            <a:r>
              <a:rPr lang="en-US" altLang="zh-CN" sz="2800" b="1" dirty="0">
                <a:solidFill>
                  <a:srgbClr val="000000"/>
                </a:solidFill>
                <a:latin typeface="Arial" panose="020B0604020202020204" pitchFamily="34" charset="0"/>
              </a:rPr>
              <a:t>= </a:t>
            </a:r>
            <a:r>
              <a:rPr lang="en-US" altLang="zh-CN" sz="2800" b="1" dirty="0">
                <a:solidFill>
                  <a:srgbClr val="000000"/>
                </a:solidFill>
                <a:latin typeface="宋体g猀...."/>
              </a:rPr>
              <a:t>‘</a:t>
            </a:r>
            <a:r>
              <a:rPr lang="en-US" altLang="zh-CN" sz="2800" b="1" dirty="0">
                <a:solidFill>
                  <a:srgbClr val="000000"/>
                </a:solidFill>
                <a:latin typeface="Arial" panose="020B0604020202020204" pitchFamily="34" charset="0"/>
              </a:rPr>
              <a:t>201215121</a:t>
            </a:r>
            <a:r>
              <a:rPr lang="en-US" altLang="zh-CN" sz="2800" b="1" dirty="0">
                <a:solidFill>
                  <a:srgbClr val="000000"/>
                </a:solidFill>
                <a:latin typeface="宋体g猀...."/>
              </a:rPr>
              <a:t>’</a:t>
            </a:r>
            <a:r>
              <a:rPr lang="en-US" altLang="zh-CN" sz="2800" b="1" dirty="0">
                <a:solidFill>
                  <a:srgbClr val="000000"/>
                </a:solidFill>
                <a:latin typeface="Arial" panose="020B0604020202020204" pitchFamily="34" charset="0"/>
              </a:rPr>
              <a:t>; </a:t>
            </a:r>
          </a:p>
          <a:p>
            <a:pPr marL="0" marR="24990" indent="0">
              <a:buNone/>
            </a:pPr>
            <a:r>
              <a:rPr lang="zh-CN" altLang="en-US" b="1" dirty="0">
                <a:solidFill>
                  <a:srgbClr val="000000"/>
                </a:solidFill>
                <a:latin typeface="宋体g猀...."/>
              </a:rPr>
              <a:t>这个对视图的更新无法转换成对基本表</a:t>
            </a:r>
            <a:r>
              <a:rPr lang="en-US" altLang="zh-CN" b="1" dirty="0">
                <a:solidFill>
                  <a:srgbClr val="000000"/>
                </a:solidFill>
                <a:latin typeface="Arial" panose="020B0604020202020204" pitchFamily="34" charset="0"/>
              </a:rPr>
              <a:t>SC</a:t>
            </a:r>
            <a:r>
              <a:rPr lang="zh-CN" altLang="en-US" b="1" dirty="0">
                <a:solidFill>
                  <a:srgbClr val="000000"/>
                </a:solidFill>
                <a:latin typeface="宋体g猀...."/>
              </a:rPr>
              <a:t>的更新 </a:t>
            </a: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93155710"/>
      </p:ext>
    </p:extLst>
  </p:cSld>
  <p:clrMapOvr>
    <a:masterClrMapping/>
  </p:clrMapOvr>
  <p:transition>
    <p:wip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5401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允许对行列子集视图进行更新 </a:t>
            </a:r>
          </a:p>
          <a:p>
            <a:pPr marL="0" marR="230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对其他类型视图的更新不同系统有不同限制 </a:t>
            </a:r>
          </a:p>
          <a:p>
            <a:pPr marL="0" indent="0">
              <a:lnSpc>
                <a:spcPct val="150000"/>
              </a:lnSpc>
              <a:buNone/>
            </a:pPr>
            <a:endParaRPr lang="zh-CN" altLang="en-US" b="1" dirty="0">
              <a:solidFill>
                <a:srgbClr val="000000"/>
              </a:solidFill>
              <a:latin typeface="宋体g猀...."/>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690492373"/>
      </p:ext>
    </p:extLst>
  </p:cSld>
  <p:clrMapOvr>
    <a:masterClrMapping/>
  </p:clrMapOvr>
  <p:transition>
    <p:wip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0" y="1689892"/>
            <a:ext cx="8943975" cy="6482557"/>
          </a:xfrm>
        </p:spPr>
        <p:txBody>
          <a:bodyPr/>
          <a:lstStyle/>
          <a:p>
            <a:pPr marL="0" marR="23390" indent="0">
              <a:buNone/>
            </a:pPr>
            <a:r>
              <a:rPr lang="zh-CN" altLang="en-US" dirty="0">
                <a:solidFill>
                  <a:srgbClr val="000000"/>
                </a:solidFill>
                <a:latin typeface="Wingdings" panose="05000000000000000000" pitchFamily="2" charset="2"/>
              </a:rPr>
              <a:t></a:t>
            </a:r>
            <a:r>
              <a:rPr lang="en-US" altLang="zh-CN" b="1" dirty="0">
                <a:solidFill>
                  <a:srgbClr val="000000"/>
                </a:solidFill>
                <a:latin typeface="Arial" panose="020B0604020202020204" pitchFamily="34" charset="0"/>
              </a:rPr>
              <a:t>DB2</a:t>
            </a:r>
            <a:r>
              <a:rPr lang="zh-CN" altLang="en-US" b="1" dirty="0">
                <a:solidFill>
                  <a:srgbClr val="000000"/>
                </a:solidFill>
                <a:latin typeface="Arial" panose="020B0604020202020204" pitchFamily="34" charset="0"/>
              </a:rPr>
              <a:t>对视图更新的限制： </a:t>
            </a:r>
            <a:endParaRPr lang="en-US" altLang="zh-CN" b="1" dirty="0">
              <a:solidFill>
                <a:srgbClr val="000000"/>
              </a:solidFill>
              <a:latin typeface="Arial" panose="020B0604020202020204" pitchFamily="34" charset="0"/>
            </a:endParaRPr>
          </a:p>
          <a:p>
            <a:pPr marL="360000" marR="2339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若视图是由两个以上基本表导出的，则此视图不允许更新。 </a:t>
            </a:r>
          </a:p>
          <a:p>
            <a:pPr marL="360000" marR="576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若视图的字段来自字段表达式或常数，则不允许对此视图执行</a:t>
            </a:r>
            <a:r>
              <a:rPr lang="en-US" altLang="zh-CN" sz="2400" b="1" dirty="0">
                <a:solidFill>
                  <a:srgbClr val="000000"/>
                </a:solidFill>
                <a:latin typeface="Arial" panose="020B0604020202020204" pitchFamily="34" charset="0"/>
              </a:rPr>
              <a:t>INSERT</a:t>
            </a:r>
            <a:r>
              <a:rPr lang="zh-CN" altLang="en-US" sz="2400" b="1" dirty="0">
                <a:solidFill>
                  <a:srgbClr val="000000"/>
                </a:solidFill>
                <a:latin typeface="宋体g猀...."/>
              </a:rPr>
              <a:t>和</a:t>
            </a:r>
            <a:r>
              <a:rPr lang="en-US" altLang="zh-CN" sz="2400" b="1" dirty="0">
                <a:solidFill>
                  <a:srgbClr val="000000"/>
                </a:solidFill>
                <a:latin typeface="Arial" panose="020B0604020202020204" pitchFamily="34" charset="0"/>
              </a:rPr>
              <a:t>UPDATE</a:t>
            </a:r>
            <a:r>
              <a:rPr lang="zh-CN" altLang="en-US" sz="2400" b="1" dirty="0">
                <a:solidFill>
                  <a:srgbClr val="000000"/>
                </a:solidFill>
                <a:latin typeface="宋体g猀...."/>
              </a:rPr>
              <a:t>操作，但允许执行</a:t>
            </a:r>
            <a:r>
              <a:rPr lang="en-US" altLang="zh-CN" sz="2400" b="1" dirty="0">
                <a:solidFill>
                  <a:srgbClr val="000000"/>
                </a:solidFill>
                <a:latin typeface="Arial" panose="020B0604020202020204" pitchFamily="34" charset="0"/>
              </a:rPr>
              <a:t>DELETE</a:t>
            </a:r>
            <a:r>
              <a:rPr lang="zh-CN" altLang="en-US" sz="2400" b="1" dirty="0">
                <a:solidFill>
                  <a:srgbClr val="000000"/>
                </a:solidFill>
                <a:latin typeface="宋体g猀...."/>
              </a:rPr>
              <a:t>操作。 </a:t>
            </a:r>
            <a:endParaRPr lang="zh-CN" altLang="en-US" sz="2400" b="1" dirty="0">
              <a:solidFill>
                <a:srgbClr val="000000"/>
              </a:solidFill>
              <a:latin typeface="Wingdings" panose="05000000000000000000" pitchFamily="2" charset="2"/>
            </a:endParaRPr>
          </a:p>
          <a:p>
            <a:pPr marL="360000" marR="3949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若视图的字段来自集函数，则此视图不允许更新。 </a:t>
            </a:r>
          </a:p>
          <a:p>
            <a:pPr marL="360000" marR="2216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若视图定义中含有</a:t>
            </a:r>
            <a:r>
              <a:rPr lang="en-US" altLang="zh-CN" sz="2400" b="1" dirty="0">
                <a:solidFill>
                  <a:srgbClr val="000000"/>
                </a:solidFill>
                <a:latin typeface="Arial" panose="020B0604020202020204" pitchFamily="34" charset="0"/>
              </a:rPr>
              <a:t>GROUP BY</a:t>
            </a:r>
            <a:r>
              <a:rPr lang="zh-CN" altLang="en-US" sz="2400" b="1" dirty="0">
                <a:solidFill>
                  <a:srgbClr val="000000"/>
                </a:solidFill>
                <a:latin typeface="宋体g猀...."/>
              </a:rPr>
              <a:t>子句，则此视图不允许更新。 </a:t>
            </a:r>
            <a:endParaRPr lang="zh-CN" altLang="en-US" sz="2400" b="1" dirty="0">
              <a:solidFill>
                <a:srgbClr val="000000"/>
              </a:solidFill>
              <a:latin typeface="Wingdings" panose="05000000000000000000" pitchFamily="2" charset="2"/>
            </a:endParaRPr>
          </a:p>
          <a:p>
            <a:pPr marL="360000" marR="2504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若视图定义中含有</a:t>
            </a:r>
            <a:r>
              <a:rPr lang="en-US" altLang="zh-CN" sz="2400" b="1" dirty="0">
                <a:solidFill>
                  <a:srgbClr val="000000"/>
                </a:solidFill>
                <a:latin typeface="Arial" panose="020B0604020202020204" pitchFamily="34" charset="0"/>
              </a:rPr>
              <a:t>DISTINCT</a:t>
            </a:r>
            <a:r>
              <a:rPr lang="zh-CN" altLang="en-US" sz="2400" b="1" dirty="0">
                <a:solidFill>
                  <a:srgbClr val="000000"/>
                </a:solidFill>
                <a:latin typeface="宋体g猀...."/>
              </a:rPr>
              <a:t>短语，则此视图不允许更新。 </a:t>
            </a:r>
            <a:endParaRPr lang="zh-CN" altLang="en-US" sz="2400" b="1" dirty="0">
              <a:solidFill>
                <a:srgbClr val="000000"/>
              </a:solidFill>
              <a:latin typeface="Wingdings" panose="05000000000000000000" pitchFamily="2" charset="2"/>
            </a:endParaRPr>
          </a:p>
          <a:p>
            <a:pPr marL="360000" marR="4660" indent="0">
              <a:spcBef>
                <a:spcPts val="2000"/>
              </a:spcBef>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若视图定义中有嵌套查询，并且内层查询的</a:t>
            </a:r>
            <a:r>
              <a:rPr lang="en-US" altLang="zh-CN" sz="2400" b="1" dirty="0">
                <a:solidFill>
                  <a:srgbClr val="000000"/>
                </a:solidFill>
                <a:latin typeface="Arial" panose="020B0604020202020204" pitchFamily="34" charset="0"/>
              </a:rPr>
              <a:t>FROM</a:t>
            </a:r>
            <a:r>
              <a:rPr lang="zh-CN" altLang="en-US" sz="2400" b="1" dirty="0">
                <a:solidFill>
                  <a:srgbClr val="000000"/>
                </a:solidFill>
                <a:latin typeface="宋体g猀...."/>
              </a:rPr>
              <a:t>子句中涉及的表也是导出该视图的基本表，则此视图不允许更新。 </a:t>
            </a:r>
            <a:endParaRPr lang="zh-CN" altLang="en-US" sz="2400" b="1"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a:p>
            <a:pPr marL="0" indent="0">
              <a:buNone/>
            </a:pPr>
            <a:endParaRPr lang="zh-CN" altLang="en-US" dirty="0"/>
          </a:p>
          <a:p>
            <a:endParaRPr lang="zh-CN" altLang="en-US" dirty="0"/>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111800030"/>
      </p:ext>
    </p:extLst>
  </p:cSld>
  <p:clrMapOvr>
    <a:masterClrMapping/>
  </p:clrMapOvr>
  <p:transition>
    <p:wip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17360" indent="0">
              <a:buNone/>
            </a:pPr>
            <a:r>
              <a:rPr lang="zh-CN" altLang="en-US" b="1" dirty="0">
                <a:solidFill>
                  <a:srgbClr val="000000"/>
                </a:solidFill>
                <a:latin typeface="宋体" panose="02010600030101010101" pitchFamily="2" charset="-122"/>
              </a:rPr>
              <a:t>例：将</a:t>
            </a:r>
            <a:r>
              <a:rPr lang="en-US" altLang="zh-CN" b="1" dirty="0">
                <a:solidFill>
                  <a:srgbClr val="000000"/>
                </a:solidFill>
                <a:latin typeface="Arial" panose="020B0604020202020204" pitchFamily="34" charset="0"/>
              </a:rPr>
              <a:t>SC</a:t>
            </a:r>
            <a:r>
              <a:rPr lang="zh-CN" altLang="en-US" b="1" dirty="0">
                <a:solidFill>
                  <a:srgbClr val="000000"/>
                </a:solidFill>
                <a:latin typeface="宋体" panose="02010600030101010101" pitchFamily="2" charset="-122"/>
              </a:rPr>
              <a:t>中成绩在平均成绩之上的元组定义成一个视图 </a:t>
            </a:r>
          </a:p>
          <a:p>
            <a:pPr marL="540000" marR="80590" indent="0">
              <a:buNone/>
            </a:pPr>
            <a:r>
              <a:rPr lang="en-US" altLang="zh-CN" sz="2400" b="1" dirty="0">
                <a:solidFill>
                  <a:srgbClr val="000000"/>
                </a:solidFill>
                <a:latin typeface="Arial" panose="020B0604020202020204" pitchFamily="34" charset="0"/>
              </a:rPr>
              <a:t>CREATE VIEW GOOD_SC </a:t>
            </a:r>
          </a:p>
          <a:p>
            <a:pPr marL="540000" marR="121960" indent="0">
              <a:buNone/>
            </a:pPr>
            <a:r>
              <a:rPr lang="en-US" altLang="zh-CN" sz="2400" b="1" dirty="0">
                <a:solidFill>
                  <a:srgbClr val="000000"/>
                </a:solidFill>
                <a:latin typeface="Arial" panose="020B0604020202020204" pitchFamily="34" charset="0"/>
              </a:rPr>
              <a:t>AS </a:t>
            </a:r>
          </a:p>
          <a:p>
            <a:pPr marL="540000" marR="8149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Sno,Cno,Grade</a:t>
            </a:r>
            <a:r>
              <a:rPr lang="en-US" altLang="zh-CN" sz="2400" b="1" dirty="0">
                <a:solidFill>
                  <a:srgbClr val="000000"/>
                </a:solidFill>
                <a:latin typeface="Arial" panose="020B0604020202020204" pitchFamily="34" charset="0"/>
              </a:rPr>
              <a:t> </a:t>
            </a:r>
          </a:p>
          <a:p>
            <a:pPr marL="540000" marR="105790" indent="0">
              <a:buNone/>
            </a:pPr>
            <a:r>
              <a:rPr lang="en-US" altLang="zh-CN" sz="2400" b="1" dirty="0">
                <a:solidFill>
                  <a:srgbClr val="000000"/>
                </a:solidFill>
                <a:latin typeface="Arial" panose="020B0604020202020204" pitchFamily="34" charset="0"/>
              </a:rPr>
              <a:t>FROM </a:t>
            </a:r>
            <a:r>
              <a:rPr lang="en-US" altLang="zh-CN" sz="2400" b="1" dirty="0">
                <a:solidFill>
                  <a:srgbClr val="FF00FF"/>
                </a:solidFill>
                <a:latin typeface="Arial" panose="020B0604020202020204" pitchFamily="34" charset="0"/>
              </a:rPr>
              <a:t>SC </a:t>
            </a:r>
          </a:p>
          <a:p>
            <a:pPr marL="540000" marR="97640" indent="0">
              <a:buNone/>
            </a:pPr>
            <a:r>
              <a:rPr lang="en-US" altLang="zh-CN" sz="2400" b="1" dirty="0">
                <a:solidFill>
                  <a:srgbClr val="000000"/>
                </a:solidFill>
                <a:latin typeface="Arial" panose="020B0604020202020204" pitchFamily="34" charset="0"/>
              </a:rPr>
              <a:t>WHERE Grade &gt; </a:t>
            </a:r>
          </a:p>
          <a:p>
            <a:pPr marL="540000" marR="61110" indent="0">
              <a:buNone/>
            </a:pPr>
            <a:r>
              <a:rPr lang="en-US" altLang="zh-CN" sz="2400" b="1" dirty="0">
                <a:solidFill>
                  <a:srgbClr val="000000"/>
                </a:solidFill>
                <a:latin typeface="Arial" panose="020B0604020202020204" pitchFamily="34" charset="0"/>
              </a:rPr>
              <a:t>(SELECT AVG(Grade) </a:t>
            </a:r>
          </a:p>
          <a:p>
            <a:pPr marL="540000" marR="74540" indent="0">
              <a:buNone/>
            </a:pPr>
            <a:r>
              <a:rPr lang="en-US" altLang="zh-CN" sz="2400" b="1" dirty="0">
                <a:solidFill>
                  <a:srgbClr val="000000"/>
                </a:solidFill>
                <a:latin typeface="Arial" panose="020B0604020202020204" pitchFamily="34" charset="0"/>
              </a:rPr>
              <a:t>FROM </a:t>
            </a:r>
            <a:r>
              <a:rPr lang="en-US" altLang="zh-CN" sz="2400" b="1" dirty="0">
                <a:solidFill>
                  <a:srgbClr val="FF00FF"/>
                </a:solidFill>
                <a:latin typeface="Arial" panose="020B0604020202020204" pitchFamily="34" charset="0"/>
              </a:rPr>
              <a:t>SC</a:t>
            </a:r>
            <a:r>
              <a:rPr lang="en-US" altLang="zh-CN" sz="2400" b="1" dirty="0">
                <a:solidFill>
                  <a:srgbClr val="000000"/>
                </a:solidFill>
                <a:latin typeface="Arial" panose="020B0604020202020204" pitchFamily="34" charset="0"/>
              </a:rPr>
              <a:t>); </a:t>
            </a:r>
          </a:p>
          <a:p>
            <a:pPr marL="0" marR="34990" indent="0">
              <a:buNone/>
            </a:pPr>
            <a:r>
              <a:rPr lang="zh-CN" altLang="en-US" b="1" dirty="0">
                <a:solidFill>
                  <a:srgbClr val="000000"/>
                </a:solidFill>
                <a:latin typeface="Wingdings" panose="05000000000000000000" pitchFamily="2" charset="2"/>
              </a:rPr>
              <a:t> </a:t>
            </a: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 panose="02010600030101010101" pitchFamily="2" charset="-122"/>
              </a:rPr>
              <a:t>一个不允许更新的视图上定义的视图也不允许更新 </a:t>
            </a:r>
            <a:endParaRPr lang="zh-CN" altLang="en-US" sz="2400"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更新视图（续）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984498433"/>
      </p:ext>
    </p:extLst>
  </p:cSld>
  <p:clrMapOvr>
    <a:masterClrMapping/>
  </p:clrMapOvr>
  <p:transition>
    <p:wip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6" name="Rectangle 32">
            <a:extLst>
              <a:ext uri="{FF2B5EF4-FFF2-40B4-BE49-F238E27FC236}">
                <a16:creationId xmlns:a16="http://schemas.microsoft.com/office/drawing/2014/main" id="{A43EB473-091E-4F18-975D-54D9665FF4B0}"/>
              </a:ext>
            </a:extLst>
          </p:cNvPr>
          <p:cNvSpPr>
            <a:spLocks noChangeArrowheads="1"/>
          </p:cNvSpPr>
          <p:nvPr/>
        </p:nvSpPr>
        <p:spPr bwMode="auto">
          <a:xfrm>
            <a:off x="1447800" y="1600199"/>
            <a:ext cx="63246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548640" marR="4692015">
              <a:lnSpc>
                <a:spcPct val="150000"/>
              </a:lnSpc>
              <a:spcBef>
                <a:spcPts val="1000"/>
              </a:spcBef>
              <a:spcAft>
                <a:spcPts val="0"/>
              </a:spcAft>
            </a:pPr>
            <a:r>
              <a:rPr lang="en-US" altLang="zh-CN" sz="3200" b="1" dirty="0">
                <a:solidFill>
                  <a:srgbClr val="000000"/>
                </a:solidFill>
                <a:latin typeface="Arial" panose="020B0604020202020204" pitchFamily="34" charset="0"/>
                <a:ea typeface="黑体" panose="02010609060101010101" pitchFamily="49" charset="-122"/>
                <a:cs typeface="宋体e眠副浡渀."/>
              </a:rPr>
              <a:t> </a:t>
            </a:r>
            <a:r>
              <a:rPr lang="en-US" altLang="zh-CN" sz="3200" b="1" dirty="0">
                <a:latin typeface="Arial" panose="020B0604020202020204" pitchFamily="34" charset="0"/>
                <a:ea typeface="黑体" panose="02010609060101010101" pitchFamily="49" charset="-122"/>
                <a:cs typeface="宋体e眠副浡渀."/>
              </a:rPr>
              <a:t>3.5.1 </a:t>
            </a:r>
            <a:r>
              <a:rPr lang="zh-CN" altLang="en-US" sz="3200" b="1" dirty="0">
                <a:latin typeface="+mn-ea"/>
                <a:ea typeface="+mn-ea"/>
                <a:cs typeface="宋体e眠副浡渀."/>
              </a:rPr>
              <a:t>定义视图</a:t>
            </a:r>
            <a:endParaRPr lang="zh-CN" altLang="zh-CN" sz="3200" b="1" dirty="0">
              <a:latin typeface="+mn-ea"/>
              <a:ea typeface="+mn-ea"/>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latin typeface="Arial" panose="020B0604020202020204" pitchFamily="34" charset="0"/>
                <a:ea typeface="宋体e眠副浡渀."/>
                <a:cs typeface="黑体" panose="02010609060101010101" pitchFamily="49" charset="-122"/>
              </a:rPr>
              <a:t>3.5.2 </a:t>
            </a:r>
            <a:r>
              <a:rPr lang="zh-CN" altLang="en-US" sz="3200" b="1" dirty="0">
                <a:latin typeface="+mn-ea"/>
                <a:ea typeface="+mn-ea"/>
                <a:cs typeface="黑体" panose="02010609060101010101" pitchFamily="49" charset="-122"/>
              </a:rPr>
              <a:t>查询视图</a:t>
            </a:r>
            <a:endParaRPr lang="en-US" altLang="zh-CN" sz="3200" b="1" dirty="0">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latin typeface="Arial" panose="020B0604020202020204" pitchFamily="34" charset="0"/>
                <a:ea typeface="宋体e眠副浡渀."/>
                <a:cs typeface="黑体" panose="02010609060101010101" pitchFamily="49" charset="-122"/>
              </a:rPr>
              <a:t> 3.5.3 </a:t>
            </a:r>
            <a:r>
              <a:rPr lang="zh-CN" altLang="en-US" sz="3200" b="1" dirty="0">
                <a:latin typeface="+mn-ea"/>
                <a:ea typeface="+mn-ea"/>
                <a:cs typeface="黑体" panose="02010609060101010101" pitchFamily="49" charset="-122"/>
              </a:rPr>
              <a:t>更新视图</a:t>
            </a:r>
            <a:r>
              <a:rPr lang="zh-CN" altLang="zh-CN" sz="3200" b="1" dirty="0">
                <a:latin typeface="+mn-ea"/>
                <a:ea typeface="+mn-ea"/>
                <a:cs typeface="黑体" panose="02010609060101010101" pitchFamily="49" charset="-122"/>
              </a:rPr>
              <a:t> </a:t>
            </a:r>
            <a:endParaRPr lang="en-US" altLang="zh-CN" sz="3200" b="1" dirty="0">
              <a:latin typeface="+mn-ea"/>
              <a:ea typeface="+mn-ea"/>
              <a:cs typeface="黑体" panose="02010609060101010101" pitchFamily="49" charset="-122"/>
            </a:endParaRPr>
          </a:p>
          <a:p>
            <a:pPr marL="548640" marR="4074160">
              <a:lnSpc>
                <a:spcPct val="150000"/>
              </a:lnSpc>
              <a:spcBef>
                <a:spcPts val="1000"/>
              </a:spcBef>
              <a:spcAft>
                <a:spcPts val="0"/>
              </a:spcAft>
            </a:pPr>
            <a:r>
              <a:rPr lang="en-US" altLang="zh-CN" sz="3200" b="1" dirty="0">
                <a:solidFill>
                  <a:srgbClr val="000000"/>
                </a:solidFill>
                <a:latin typeface="Arial" panose="020B0604020202020204" pitchFamily="34" charset="0"/>
                <a:ea typeface="宋体e眠副浡渀."/>
                <a:cs typeface="黑体" panose="02010609060101010101" pitchFamily="49" charset="-122"/>
              </a:rPr>
              <a:t> </a:t>
            </a:r>
            <a:r>
              <a:rPr lang="en-US" altLang="zh-CN" sz="3200" b="1" dirty="0">
                <a:solidFill>
                  <a:srgbClr val="00B050"/>
                </a:solidFill>
                <a:latin typeface="Arial" panose="020B0604020202020204" pitchFamily="34" charset="0"/>
                <a:ea typeface="宋体e眠副浡渀."/>
                <a:cs typeface="黑体" panose="02010609060101010101" pitchFamily="49" charset="-122"/>
              </a:rPr>
              <a:t>3.5.4 </a:t>
            </a:r>
            <a:r>
              <a:rPr lang="zh-CN" altLang="en-US" sz="3200" b="1" dirty="0">
                <a:solidFill>
                  <a:srgbClr val="00B050"/>
                </a:solidFill>
                <a:latin typeface="+mn-ea"/>
                <a:cs typeface="黑体" panose="02010609060101010101" pitchFamily="49" charset="-122"/>
              </a:rPr>
              <a:t>视图的作用</a:t>
            </a:r>
            <a:endParaRPr lang="zh-CN" altLang="zh-CN" sz="3200" b="1" dirty="0">
              <a:solidFill>
                <a:srgbClr val="00B050"/>
              </a:solidFill>
              <a:latin typeface="+mn-ea"/>
              <a:ea typeface="+mn-ea"/>
              <a:cs typeface="黑体" panose="02010609060101010101" pitchFamily="49" charset="-122"/>
            </a:endParaRPr>
          </a:p>
        </p:txBody>
      </p:sp>
      <p:sp>
        <p:nvSpPr>
          <p:cNvPr id="6" name="矩形 5">
            <a:extLst>
              <a:ext uri="{FF2B5EF4-FFF2-40B4-BE49-F238E27FC236}">
                <a16:creationId xmlns:a16="http://schemas.microsoft.com/office/drawing/2014/main" id="{5A77A089-4057-4317-80FD-5292982E921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E8A92EF5-395A-4431-A63C-7411F82A6D50}"/>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10" name="文本框 22">
            <a:extLst>
              <a:ext uri="{FF2B5EF4-FFF2-40B4-BE49-F238E27FC236}">
                <a16:creationId xmlns:a16="http://schemas.microsoft.com/office/drawing/2014/main" id="{3FDEFC47-AD64-4F15-8D69-0B4B2074BF5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Tree>
    <p:extLst>
      <p:ext uri="{BB962C8B-B14F-4D97-AF65-F5344CB8AC3E}">
        <p14:creationId xmlns:p14="http://schemas.microsoft.com/office/powerpoint/2010/main" val="917609663"/>
      </p:ext>
    </p:extLst>
  </p:cSld>
  <p:clrMapOvr>
    <a:masterClrMapping/>
  </p:clrMapOvr>
  <p:transition>
    <p:wip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665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视图能够简化用户的操作 </a:t>
            </a:r>
          </a:p>
          <a:p>
            <a:pPr marL="0" marR="312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视图使用户能以多种角度看待同一数据 </a:t>
            </a:r>
          </a:p>
          <a:p>
            <a:pPr marL="0" marR="87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视图对重构数据库提供了一定程度的逻辑独立性 </a:t>
            </a:r>
          </a:p>
          <a:p>
            <a:pPr marL="0" marR="440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视图能够对机密数据提供安全保护 </a:t>
            </a:r>
          </a:p>
          <a:p>
            <a:pPr marL="0" marR="327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适当的利用视图可以更清晰的表达查询 </a:t>
            </a: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683932587"/>
      </p:ext>
    </p:extLst>
  </p:cSld>
  <p:clrMapOvr>
    <a:masterClrMapping/>
  </p:clrMapOvr>
  <p:transition>
    <p:wip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6654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视图能够</a:t>
            </a:r>
            <a:r>
              <a:rPr lang="zh-CN" altLang="en-US" b="1" dirty="0">
                <a:solidFill>
                  <a:srgbClr val="FF00FF"/>
                </a:solidFill>
                <a:latin typeface="宋体g猀...."/>
              </a:rPr>
              <a:t>简化</a:t>
            </a:r>
            <a:r>
              <a:rPr lang="zh-CN" altLang="en-US" b="1" dirty="0">
                <a:solidFill>
                  <a:srgbClr val="000000"/>
                </a:solidFill>
                <a:latin typeface="宋体g猀...."/>
              </a:rPr>
              <a:t>用户的操作 </a:t>
            </a:r>
            <a:endParaRPr lang="zh-CN" altLang="en-US" b="1" dirty="0">
              <a:solidFill>
                <a:srgbClr val="000000"/>
              </a:solidFill>
              <a:latin typeface="Wingdings" panose="05000000000000000000" pitchFamily="2" charset="2"/>
            </a:endParaRPr>
          </a:p>
          <a:p>
            <a:pPr marL="0" marR="14260" indent="0">
              <a:lnSpc>
                <a:spcPct val="150000"/>
              </a:lnSpc>
              <a:buNone/>
            </a:pPr>
            <a:r>
              <a:rPr lang="zh-CN" altLang="en-US" b="1" dirty="0">
                <a:solidFill>
                  <a:srgbClr val="000000"/>
                </a:solidFill>
                <a:latin typeface="宋体g猀...."/>
              </a:rPr>
              <a:t>当视图中数据不是直接来自基本表时，定义视图能够简化用户的操作 </a:t>
            </a:r>
            <a:endParaRPr lang="zh-CN" altLang="en-US" b="1" dirty="0">
              <a:solidFill>
                <a:srgbClr val="000000"/>
              </a:solidFill>
              <a:latin typeface="Wingdings" panose="05000000000000000000" pitchFamily="2" charset="2"/>
            </a:endParaRPr>
          </a:p>
          <a:p>
            <a:pPr marL="457200" marR="64440" lvl="1" indent="0">
              <a:lnSpc>
                <a:spcPct val="150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基于多张表连接形成的视图 </a:t>
            </a:r>
          </a:p>
          <a:p>
            <a:pPr marL="457200" marR="69260" lvl="1" indent="0">
              <a:lnSpc>
                <a:spcPct val="150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基于复杂嵌套查询的视图 </a:t>
            </a:r>
          </a:p>
          <a:p>
            <a:pPr marL="457200" marR="83740" lvl="1" indent="0">
              <a:lnSpc>
                <a:spcPct val="150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含导出属性的视图 </a:t>
            </a:r>
            <a:endParaRPr lang="zh-CN" altLang="en-US" sz="2800"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298167279"/>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数据定义</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88C0CE22-E76D-4CE9-895D-1385BEB443E9}"/>
              </a:ext>
            </a:extLst>
          </p:cNvPr>
          <p:cNvPicPr>
            <a:picLocks noChangeAspect="1"/>
          </p:cNvPicPr>
          <p:nvPr/>
        </p:nvPicPr>
        <p:blipFill>
          <a:blip r:embed="rId2"/>
          <a:stretch>
            <a:fillRect/>
          </a:stretch>
        </p:blipFill>
        <p:spPr>
          <a:xfrm>
            <a:off x="317692" y="2304603"/>
            <a:ext cx="8384834" cy="3288734"/>
          </a:xfrm>
          <a:prstGeom prst="rect">
            <a:avLst/>
          </a:prstGeom>
        </p:spPr>
      </p:pic>
    </p:spTree>
    <p:extLst>
      <p:ext uri="{BB962C8B-B14F-4D97-AF65-F5344CB8AC3E}">
        <p14:creationId xmlns:p14="http://schemas.microsoft.com/office/powerpoint/2010/main" val="1237056600"/>
      </p:ext>
    </p:extLst>
  </p:cSld>
  <p:clrMapOvr>
    <a:masterClrMapping/>
  </p:clrMapOvr>
  <p:transition>
    <p:wip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161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视图使用户能以</a:t>
            </a:r>
            <a:r>
              <a:rPr lang="zh-CN" altLang="en-US" b="1" dirty="0">
                <a:solidFill>
                  <a:srgbClr val="FF00FF"/>
                </a:solidFill>
                <a:latin typeface="宋体g猀...."/>
              </a:rPr>
              <a:t>多种角度</a:t>
            </a:r>
            <a:r>
              <a:rPr lang="zh-CN" altLang="en-US" b="1" dirty="0">
                <a:solidFill>
                  <a:srgbClr val="000000"/>
                </a:solidFill>
                <a:latin typeface="宋体g猀...."/>
              </a:rPr>
              <a:t>看待同一数据</a:t>
            </a:r>
            <a:endParaRPr lang="en-US" altLang="zh-CN" b="1" dirty="0">
              <a:solidFill>
                <a:srgbClr val="000000"/>
              </a:solidFill>
              <a:latin typeface="宋体g猀...."/>
            </a:endParaRPr>
          </a:p>
          <a:p>
            <a:pPr marL="540000" marR="161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视图机制能使不同用户以不同方式看待同一数据，适应数据库共享的需要 </a:t>
            </a: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514620094"/>
      </p:ext>
    </p:extLst>
  </p:cSld>
  <p:clrMapOvr>
    <a:masterClrMapping/>
  </p:clrMapOvr>
  <p:transition>
    <p:wip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438456" y="1689893"/>
            <a:ext cx="8505519" cy="5118894"/>
          </a:xfrm>
        </p:spPr>
        <p:txBody>
          <a:bodyPr/>
          <a:lstStyle/>
          <a:p>
            <a:pPr marL="0" marR="93560" indent="0">
              <a:lnSpc>
                <a:spcPct val="125000"/>
              </a:lnSpc>
              <a:buNone/>
            </a:pPr>
            <a:r>
              <a:rPr lang="zh-CN" altLang="en-US" sz="3200" b="1" dirty="0">
                <a:solidFill>
                  <a:srgbClr val="000000"/>
                </a:solidFill>
                <a:latin typeface="Wingdings" panose="05000000000000000000" pitchFamily="2" charset="2"/>
              </a:rPr>
              <a:t></a:t>
            </a:r>
            <a:r>
              <a:rPr lang="zh-CN" altLang="en-US" sz="3200" b="1" dirty="0">
                <a:solidFill>
                  <a:srgbClr val="000000"/>
                </a:solidFill>
                <a:latin typeface="宋体g猀匇..."/>
              </a:rPr>
              <a:t>视图对重构数据库提供了一定程度的逻辑独立性 </a:t>
            </a:r>
            <a:endParaRPr lang="en-US" altLang="zh-CN" sz="3200" b="1" dirty="0">
              <a:solidFill>
                <a:srgbClr val="000000"/>
              </a:solidFill>
              <a:latin typeface="宋体g猀匇..."/>
            </a:endParaRPr>
          </a:p>
          <a:p>
            <a:pPr marL="0" marR="93560" indent="0">
              <a:lnSpc>
                <a:spcPct val="125000"/>
              </a:lnSpc>
              <a:buNone/>
            </a:pPr>
            <a:r>
              <a:rPr lang="en-US" altLang="zh-CN" sz="3200" b="1" dirty="0">
                <a:solidFill>
                  <a:srgbClr val="000000"/>
                </a:solidFill>
                <a:latin typeface="宋体g猀匇..."/>
              </a:rPr>
              <a:t>    </a:t>
            </a:r>
            <a:r>
              <a:rPr lang="zh-CN" altLang="en-US" b="1" dirty="0">
                <a:solidFill>
                  <a:srgbClr val="000000"/>
                </a:solidFill>
                <a:latin typeface="Wingdings" panose="05000000000000000000" pitchFamily="2" charset="2"/>
              </a:rPr>
              <a:t></a:t>
            </a:r>
            <a:r>
              <a:rPr lang="zh-CN" altLang="en-US" b="1" dirty="0">
                <a:solidFill>
                  <a:srgbClr val="000000"/>
                </a:solidFill>
                <a:latin typeface="宋体g猀匇..."/>
              </a:rPr>
              <a:t>数据库重构 ： </a:t>
            </a:r>
          </a:p>
          <a:p>
            <a:pPr marL="0" marR="18090" indent="0">
              <a:lnSpc>
                <a:spcPct val="125000"/>
              </a:lnSpc>
              <a:buNone/>
            </a:pPr>
            <a:r>
              <a:rPr lang="zh-CN" altLang="en-US" b="1" dirty="0">
                <a:solidFill>
                  <a:srgbClr val="000000"/>
                </a:solidFill>
                <a:latin typeface="宋体g猀匇..."/>
              </a:rPr>
              <a:t>例：学生关</a:t>
            </a:r>
            <a:r>
              <a:rPr lang="en-US" altLang="zh-CN" b="1" dirty="0">
                <a:solidFill>
                  <a:srgbClr val="000000"/>
                </a:solidFill>
                <a:latin typeface="Arial" panose="020B0604020202020204" pitchFamily="34" charset="0"/>
              </a:rPr>
              <a:t>Student(</a:t>
            </a:r>
            <a:r>
              <a:rPr lang="en-US" altLang="zh-CN" b="1" dirty="0" err="1">
                <a:solidFill>
                  <a:srgbClr val="000000"/>
                </a:solidFill>
                <a:latin typeface="Arial" panose="020B0604020202020204" pitchFamily="34" charset="0"/>
              </a:rPr>
              <a:t>Sno,Sname,Ssex,Sage,Sdept</a:t>
            </a:r>
            <a:r>
              <a:rPr lang="en-US" altLang="zh-CN" b="1" dirty="0">
                <a:solidFill>
                  <a:srgbClr val="000000"/>
                </a:solidFill>
                <a:latin typeface="Arial" panose="020B0604020202020204" pitchFamily="34" charset="0"/>
              </a:rPr>
              <a:t>) </a:t>
            </a:r>
          </a:p>
          <a:p>
            <a:pPr marL="540000" marR="69840" indent="0">
              <a:lnSpc>
                <a:spcPct val="125000"/>
              </a:lnSpc>
              <a:buNone/>
            </a:pPr>
            <a:r>
              <a:rPr lang="zh-CN" altLang="en-US" b="1" dirty="0">
                <a:solidFill>
                  <a:srgbClr val="000000"/>
                </a:solidFill>
                <a:latin typeface="Arial" panose="020B0604020202020204" pitchFamily="34" charset="0"/>
              </a:rPr>
              <a:t>“垂直”地分成两个基本表： </a:t>
            </a:r>
          </a:p>
          <a:p>
            <a:pPr marL="540000" marR="65810" indent="0">
              <a:lnSpc>
                <a:spcPct val="125000"/>
              </a:lnSpc>
              <a:buNone/>
            </a:pPr>
            <a:r>
              <a:rPr lang="en-US" altLang="zh-CN" b="1" dirty="0">
                <a:solidFill>
                  <a:srgbClr val="000000"/>
                </a:solidFill>
                <a:latin typeface="Arial" panose="020B0604020202020204" pitchFamily="34" charset="0"/>
              </a:rPr>
              <a:t>SX(</a:t>
            </a:r>
            <a:r>
              <a:rPr lang="en-US" altLang="zh-CN" b="1" dirty="0" err="1">
                <a:solidFill>
                  <a:srgbClr val="000000"/>
                </a:solidFill>
                <a:latin typeface="Arial" panose="020B0604020202020204" pitchFamily="34" charset="0"/>
              </a:rPr>
              <a:t>Sno,Sname,Sage</a:t>
            </a:r>
            <a:r>
              <a:rPr lang="en-US" altLang="zh-CN" b="1" dirty="0">
                <a:solidFill>
                  <a:srgbClr val="000000"/>
                </a:solidFill>
                <a:latin typeface="Arial" panose="020B0604020202020204" pitchFamily="34" charset="0"/>
              </a:rPr>
              <a:t>) </a:t>
            </a:r>
          </a:p>
          <a:p>
            <a:pPr marL="540000" marR="78990" indent="0">
              <a:lnSpc>
                <a:spcPct val="125000"/>
              </a:lnSpc>
              <a:buNone/>
            </a:pPr>
            <a:r>
              <a:rPr lang="en-US" altLang="zh-CN" b="1" dirty="0">
                <a:solidFill>
                  <a:srgbClr val="000000"/>
                </a:solidFill>
                <a:latin typeface="Arial" panose="020B0604020202020204" pitchFamily="34" charset="0"/>
              </a:rPr>
              <a:t>SY(</a:t>
            </a:r>
            <a:r>
              <a:rPr lang="en-US" altLang="zh-CN" b="1" dirty="0" err="1">
                <a:solidFill>
                  <a:srgbClr val="000000"/>
                </a:solidFill>
                <a:latin typeface="Arial" panose="020B0604020202020204" pitchFamily="34" charset="0"/>
              </a:rPr>
              <a:t>Sno,Ssex,Sdept</a:t>
            </a:r>
            <a:r>
              <a:rPr lang="en-US" altLang="zh-CN" b="1" dirty="0">
                <a:solidFill>
                  <a:srgbClr val="000000"/>
                </a:solidFill>
                <a:latin typeface="Arial" panose="020B0604020202020204" pitchFamily="34" charset="0"/>
              </a:rPr>
              <a:t>) </a:t>
            </a: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499429649"/>
      </p:ext>
    </p:extLst>
  </p:cSld>
  <p:clrMapOvr>
    <a:masterClrMapping/>
  </p:clrMapOvr>
  <p:transition>
    <p:wip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133350" y="1689893"/>
            <a:ext cx="8810625" cy="5118894"/>
          </a:xfrm>
        </p:spPr>
        <p:txBody>
          <a:bodyPr/>
          <a:lstStyle/>
          <a:p>
            <a:pPr marL="0" marR="76010" indent="0">
              <a:buNone/>
            </a:pPr>
            <a:r>
              <a:rPr lang="zh-CN" altLang="en-US" b="1" dirty="0">
                <a:solidFill>
                  <a:srgbClr val="000000"/>
                </a:solidFill>
                <a:latin typeface="宋体" panose="02010600030101010101" pitchFamily="2" charset="-122"/>
              </a:rPr>
              <a:t>通过建立一个视图</a:t>
            </a:r>
            <a:r>
              <a:rPr lang="en-US" altLang="zh-CN" b="1" dirty="0">
                <a:solidFill>
                  <a:srgbClr val="000000"/>
                </a:solidFill>
                <a:latin typeface="Arial" panose="020B0604020202020204" pitchFamily="34" charset="0"/>
              </a:rPr>
              <a:t>Student</a:t>
            </a:r>
            <a:r>
              <a:rPr lang="zh-CN" altLang="en-US" b="1" dirty="0">
                <a:solidFill>
                  <a:srgbClr val="000000"/>
                </a:solidFill>
                <a:latin typeface="宋体" panose="02010600030101010101" pitchFamily="2" charset="-122"/>
              </a:rPr>
              <a:t>： </a:t>
            </a:r>
          </a:p>
          <a:p>
            <a:pPr marL="540000" marR="27590" indent="0">
              <a:buNone/>
            </a:pPr>
            <a:r>
              <a:rPr lang="en-US" altLang="zh-CN" sz="2400" b="1" dirty="0">
                <a:solidFill>
                  <a:srgbClr val="000000"/>
                </a:solidFill>
                <a:latin typeface="Arial" panose="020B0604020202020204" pitchFamily="34" charset="0"/>
              </a:rPr>
              <a:t>CREATE VIEW Student(</a:t>
            </a:r>
            <a:r>
              <a:rPr lang="en-US" altLang="zh-CN" sz="2400" b="1" dirty="0" err="1">
                <a:solidFill>
                  <a:srgbClr val="000000"/>
                </a:solidFill>
                <a:latin typeface="Arial" panose="020B0604020202020204" pitchFamily="34" charset="0"/>
              </a:rPr>
              <a:t>Sno,Sname,Ssex,Sage,Sdept</a:t>
            </a:r>
            <a:r>
              <a:rPr lang="en-US" altLang="zh-CN" sz="2400" b="1" dirty="0">
                <a:solidFill>
                  <a:srgbClr val="000000"/>
                </a:solidFill>
                <a:latin typeface="Arial" panose="020B0604020202020204" pitchFamily="34" charset="0"/>
              </a:rPr>
              <a:t>) </a:t>
            </a:r>
          </a:p>
          <a:p>
            <a:pPr marL="540000" marR="122540" indent="0">
              <a:buNone/>
            </a:pPr>
            <a:r>
              <a:rPr lang="en-US" altLang="zh-CN" sz="2400" b="1" dirty="0">
                <a:solidFill>
                  <a:srgbClr val="000000"/>
                </a:solidFill>
                <a:latin typeface="Arial" panose="020B0604020202020204" pitchFamily="34" charset="0"/>
              </a:rPr>
              <a:t>AS </a:t>
            </a:r>
          </a:p>
          <a:p>
            <a:pPr marL="1080000" marR="19390" indent="0">
              <a:buNone/>
            </a:pPr>
            <a:r>
              <a:rPr lang="en-US" altLang="zh-CN" sz="2400" b="1" dirty="0">
                <a:solidFill>
                  <a:srgbClr val="000000"/>
                </a:solidFill>
                <a:latin typeface="Arial" panose="020B0604020202020204" pitchFamily="34" charset="0"/>
              </a:rPr>
              <a:t>SELECT </a:t>
            </a:r>
            <a:r>
              <a:rPr lang="en-US" altLang="zh-CN" sz="2400" b="1" dirty="0" err="1">
                <a:solidFill>
                  <a:srgbClr val="000000"/>
                </a:solidFill>
                <a:latin typeface="Arial" panose="020B0604020202020204" pitchFamily="34" charset="0"/>
              </a:rPr>
              <a:t>SX.Sno,SX.Sname,SY.Ssex,SX.Sage</a:t>
            </a:r>
            <a:r>
              <a:rPr lang="en-US" altLang="zh-CN" sz="2400" b="1" dirty="0">
                <a:solidFill>
                  <a:srgbClr val="000000"/>
                </a:solidFill>
                <a:latin typeface="Arial" panose="020B0604020202020204" pitchFamily="34" charset="0"/>
              </a:rPr>
              <a:t>, </a:t>
            </a:r>
            <a:r>
              <a:rPr lang="en-US" altLang="zh-CN" sz="2400" b="1" dirty="0" err="1">
                <a:solidFill>
                  <a:srgbClr val="000000"/>
                </a:solidFill>
                <a:latin typeface="Arial" panose="020B0604020202020204" pitchFamily="34" charset="0"/>
              </a:rPr>
              <a:t>SY.Sdept</a:t>
            </a:r>
            <a:r>
              <a:rPr lang="en-US" altLang="zh-CN" sz="2400" b="1" dirty="0">
                <a:solidFill>
                  <a:srgbClr val="000000"/>
                </a:solidFill>
                <a:latin typeface="Arial" panose="020B0604020202020204" pitchFamily="34" charset="0"/>
              </a:rPr>
              <a:t> </a:t>
            </a:r>
          </a:p>
          <a:p>
            <a:pPr marL="1080000" marR="99040" indent="0">
              <a:buNone/>
            </a:pPr>
            <a:r>
              <a:rPr lang="en-US" altLang="zh-CN" sz="2400" b="1" dirty="0">
                <a:solidFill>
                  <a:srgbClr val="000000"/>
                </a:solidFill>
                <a:latin typeface="Arial" panose="020B0604020202020204" pitchFamily="34" charset="0"/>
              </a:rPr>
              <a:t>FROM SX,SY </a:t>
            </a:r>
          </a:p>
          <a:p>
            <a:pPr marL="1080000" marR="75990" indent="0">
              <a:buNone/>
            </a:pPr>
            <a:r>
              <a:rPr lang="en-US" altLang="zh-CN" sz="2400" b="1" dirty="0">
                <a:solidFill>
                  <a:srgbClr val="000000"/>
                </a:solidFill>
                <a:latin typeface="Arial" panose="020B0604020202020204" pitchFamily="34" charset="0"/>
              </a:rPr>
              <a:t>WHERE </a:t>
            </a:r>
            <a:r>
              <a:rPr lang="en-US" altLang="zh-CN" sz="2400" b="1" dirty="0" err="1">
                <a:solidFill>
                  <a:srgbClr val="000000"/>
                </a:solidFill>
                <a:latin typeface="Arial" panose="020B0604020202020204" pitchFamily="34" charset="0"/>
              </a:rPr>
              <a:t>SX.Sno</a:t>
            </a:r>
            <a:r>
              <a:rPr lang="en-US" altLang="zh-CN" sz="2400" b="1" dirty="0">
                <a:solidFill>
                  <a:srgbClr val="000000"/>
                </a:solidFill>
                <a:latin typeface="Arial" panose="020B0604020202020204" pitchFamily="34" charset="0"/>
              </a:rPr>
              <a:t>=</a:t>
            </a:r>
            <a:r>
              <a:rPr lang="en-US" altLang="zh-CN" sz="2400" b="1" dirty="0" err="1">
                <a:solidFill>
                  <a:srgbClr val="000000"/>
                </a:solidFill>
                <a:latin typeface="Arial" panose="020B0604020202020204" pitchFamily="34" charset="0"/>
              </a:rPr>
              <a:t>SY.Sno</a:t>
            </a:r>
            <a:r>
              <a:rPr lang="en-US" altLang="zh-CN" sz="2400" b="1" dirty="0">
                <a:solidFill>
                  <a:srgbClr val="000000"/>
                </a:solidFill>
                <a:latin typeface="Arial" panose="020B0604020202020204" pitchFamily="34" charset="0"/>
              </a:rPr>
              <a:t>; </a:t>
            </a:r>
          </a:p>
          <a:p>
            <a:pPr marL="0" marR="3040" indent="0">
              <a:buNone/>
            </a:pPr>
            <a:r>
              <a:rPr lang="zh-CN" altLang="en-US" b="1" dirty="0">
                <a:solidFill>
                  <a:srgbClr val="000000"/>
                </a:solidFill>
                <a:latin typeface="宋体" panose="02010600030101010101" pitchFamily="2" charset="-122"/>
              </a:rPr>
              <a:t>使用户的外模式保持不变，用户的应用程序通过视图仍然能够查找数据 </a:t>
            </a: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282291499"/>
      </p:ext>
    </p:extLst>
  </p:cSld>
  <p:clrMapOvr>
    <a:masterClrMapping/>
  </p:clrMapOvr>
  <p:transition>
    <p:wip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133350" y="1689893"/>
            <a:ext cx="8810625" cy="5118894"/>
          </a:xfrm>
        </p:spPr>
        <p:txBody>
          <a:bodyPr/>
          <a:lstStyle/>
          <a:p>
            <a:pPr marL="0" marR="5560" lvl="1" indent="0">
              <a:lnSpc>
                <a:spcPct val="150000"/>
              </a:lnSpc>
              <a:buNone/>
            </a:pPr>
            <a:r>
              <a:rPr lang="zh-CN" altLang="en-US" sz="2800" b="1" dirty="0">
                <a:solidFill>
                  <a:srgbClr val="000000"/>
                </a:solidFill>
                <a:latin typeface="Wingdings" panose="05000000000000000000" pitchFamily="2" charset="2"/>
              </a:rPr>
              <a:t></a:t>
            </a:r>
            <a:r>
              <a:rPr lang="zh-CN" altLang="en-US" sz="2800" b="1" dirty="0">
                <a:solidFill>
                  <a:srgbClr val="000000"/>
                </a:solidFill>
                <a:latin typeface="宋体g猀...."/>
              </a:rPr>
              <a:t>视图对重构数据库提供了一定程度的逻辑独立性</a:t>
            </a:r>
            <a:r>
              <a:rPr lang="en-US" altLang="zh-CN" sz="2800" b="1" dirty="0">
                <a:solidFill>
                  <a:srgbClr val="000000"/>
                </a:solidFill>
                <a:latin typeface="宋体g猀...."/>
              </a:rPr>
              <a:t>(</a:t>
            </a:r>
            <a:r>
              <a:rPr lang="zh-CN" altLang="en-US" sz="2800" b="1" dirty="0">
                <a:solidFill>
                  <a:srgbClr val="000000"/>
                </a:solidFill>
                <a:latin typeface="宋体g猀...."/>
              </a:rPr>
              <a:t>续</a:t>
            </a:r>
            <a:r>
              <a:rPr lang="en-US" altLang="zh-CN" sz="2800" b="1" dirty="0">
                <a:solidFill>
                  <a:srgbClr val="000000"/>
                </a:solidFill>
                <a:latin typeface="宋体g猀...."/>
              </a:rPr>
              <a:t>)        </a:t>
            </a:r>
          </a:p>
          <a:p>
            <a:pPr marL="540000" marR="556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视图只能在一定程度上提供数据的逻辑独立性 </a:t>
            </a:r>
            <a:endParaRPr lang="en-US" altLang="zh-CN" b="1" dirty="0">
              <a:solidFill>
                <a:srgbClr val="000000"/>
              </a:solidFill>
              <a:latin typeface="宋体g猀...."/>
            </a:endParaRPr>
          </a:p>
          <a:p>
            <a:pPr marL="1080000" marR="5560" lvl="1"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由于对视图的更新是有条件的，因此应用程序中修改数据的语句可能仍会因基本表结构的改变而改变。 </a:t>
            </a:r>
            <a:endParaRPr lang="zh-CN" altLang="en-US" b="1" dirty="0">
              <a:solidFill>
                <a:srgbClr val="000000"/>
              </a:solidFill>
              <a:latin typeface="Wingdings" panose="05000000000000000000" pitchFamily="2" charset="2"/>
            </a:endParaRPr>
          </a:p>
          <a:p>
            <a:pPr marL="0" marR="6290" indent="0">
              <a:lnSpc>
                <a:spcPct val="150000"/>
              </a:lnSpc>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视图能够对机密数据提供安全保护 </a:t>
            </a:r>
            <a:endParaRPr lang="en-US" altLang="zh-CN" b="1" dirty="0">
              <a:solidFill>
                <a:srgbClr val="000000"/>
              </a:solidFill>
              <a:latin typeface="宋体g猀...."/>
            </a:endParaRPr>
          </a:p>
          <a:p>
            <a:pPr marL="540000" marR="6290" indent="0">
              <a:lnSpc>
                <a:spcPct val="150000"/>
              </a:lnSpc>
              <a:buNone/>
            </a:pPr>
            <a:r>
              <a:rPr lang="zh-CN" altLang="en-US" sz="2400" b="1" dirty="0">
                <a:solidFill>
                  <a:srgbClr val="000000"/>
                </a:solidFill>
                <a:latin typeface="Wingdings" panose="05000000000000000000" pitchFamily="2" charset="2"/>
              </a:rPr>
              <a:t></a:t>
            </a:r>
            <a:r>
              <a:rPr lang="zh-CN" altLang="en-US" sz="2400" b="1" dirty="0">
                <a:solidFill>
                  <a:srgbClr val="000000"/>
                </a:solidFill>
                <a:latin typeface="宋体g猀...."/>
              </a:rPr>
              <a:t>对不同用户定义不同视图，使每个用户只能看到他有权看到的数据 </a:t>
            </a:r>
            <a:endParaRPr lang="zh-CN" altLang="en-US" sz="2400" b="1" dirty="0">
              <a:solidFill>
                <a:srgbClr val="000000"/>
              </a:solidFill>
              <a:latin typeface="Wingdings" panose="05000000000000000000" pitchFamily="2" charset="2"/>
            </a:endParaRPr>
          </a:p>
          <a:p>
            <a:pPr marL="0" indent="0">
              <a:buNone/>
            </a:pPr>
            <a:endParaRPr lang="zh-CN" altLang="en-US" b="1" dirty="0">
              <a:solidFill>
                <a:srgbClr val="000000"/>
              </a:solidFill>
              <a:latin typeface="Wingdings" panose="05000000000000000000" pitchFamily="2" charset="2"/>
            </a:endParaRPr>
          </a:p>
          <a:p>
            <a:pPr marL="0" indent="0">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6922351"/>
      </p:ext>
    </p:extLst>
  </p:cSld>
  <p:clrMapOvr>
    <a:masterClrMapping/>
  </p:clrMapOvr>
  <p:transition>
    <p:wip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133350" y="1689893"/>
            <a:ext cx="8810625" cy="5118894"/>
          </a:xfrm>
        </p:spPr>
        <p:txBody>
          <a:bodyPr/>
          <a:lstStyle/>
          <a:p>
            <a:pPr marR="12690">
              <a:buFont typeface="Wingdings" panose="05000000000000000000" pitchFamily="2" charset="2"/>
              <a:buChar char="v"/>
            </a:pPr>
            <a:r>
              <a:rPr lang="zh-CN" altLang="en-US" sz="3200" b="1" dirty="0">
                <a:solidFill>
                  <a:srgbClr val="000000"/>
                </a:solidFill>
                <a:latin typeface="Wingdings" panose="05000000000000000000" pitchFamily="2" charset="2"/>
              </a:rPr>
              <a:t>适当的利用视图可以更清晰的表达查询 </a:t>
            </a:r>
            <a:endParaRPr lang="en-US" altLang="zh-CN" sz="3200" b="1" dirty="0">
              <a:solidFill>
                <a:srgbClr val="000000"/>
              </a:solidFill>
              <a:latin typeface="Wingdings" panose="05000000000000000000" pitchFamily="2" charset="2"/>
            </a:endParaRPr>
          </a:p>
          <a:p>
            <a:pPr marL="540000" marR="12690" indent="0">
              <a:buNone/>
            </a:pPr>
            <a:r>
              <a:rPr lang="zh-CN" altLang="en-US" b="1" dirty="0">
                <a:solidFill>
                  <a:srgbClr val="000000"/>
                </a:solidFill>
                <a:latin typeface="Wingdings" panose="05000000000000000000" pitchFamily="2" charset="2"/>
              </a:rPr>
              <a:t></a:t>
            </a:r>
            <a:r>
              <a:rPr lang="zh-CN" altLang="en-US" b="1" dirty="0">
                <a:solidFill>
                  <a:srgbClr val="000000"/>
                </a:solidFill>
                <a:latin typeface="宋体g猀..."/>
              </a:rPr>
              <a:t>经常需要执行这样的查询“对每个同学找出他获得最高成绩的课程号”。可以先定义一个视图，求出每个同学获得的最高成绩 </a:t>
            </a:r>
            <a:endParaRPr lang="zh-CN" altLang="en-US" b="1" dirty="0">
              <a:solidFill>
                <a:srgbClr val="000000"/>
              </a:solidFill>
              <a:latin typeface="Wingdings" panose="05000000000000000000" pitchFamily="2" charset="2"/>
            </a:endParaRPr>
          </a:p>
          <a:p>
            <a:pPr marL="0" indent="0">
              <a:buNone/>
            </a:pPr>
            <a:endParaRPr lang="zh-CN" altLang="en-US" b="1" dirty="0">
              <a:solidFill>
                <a:srgbClr val="000000"/>
              </a:solidFill>
              <a:latin typeface="Wingdings" panose="05000000000000000000" pitchFamily="2" charset="2"/>
            </a:endParaRPr>
          </a:p>
          <a:p>
            <a:pPr marL="720000" marR="80460" indent="0">
              <a:buNone/>
            </a:pPr>
            <a:r>
              <a:rPr lang="en-US" altLang="zh-CN" b="1" dirty="0">
                <a:solidFill>
                  <a:srgbClr val="000000"/>
                </a:solidFill>
                <a:latin typeface="Arial" panose="020B0604020202020204" pitchFamily="34" charset="0"/>
              </a:rPr>
              <a:t>CREATE VIEW VMGRADE </a:t>
            </a:r>
          </a:p>
          <a:p>
            <a:pPr marL="720000" marR="123190" indent="0">
              <a:buNone/>
            </a:pPr>
            <a:r>
              <a:rPr lang="en-US" altLang="zh-CN" b="1" dirty="0">
                <a:solidFill>
                  <a:srgbClr val="000000"/>
                </a:solidFill>
                <a:latin typeface="Arial" panose="020B0604020202020204" pitchFamily="34" charset="0"/>
              </a:rPr>
              <a:t>AS </a:t>
            </a:r>
          </a:p>
          <a:p>
            <a:pPr marL="1260000" marR="57040" indent="0">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MAX(Grade) </a:t>
            </a:r>
            <a:r>
              <a:rPr lang="en-US" altLang="zh-CN" b="1" dirty="0" err="1">
                <a:solidFill>
                  <a:srgbClr val="000000"/>
                </a:solidFill>
                <a:latin typeface="Arial" panose="020B0604020202020204" pitchFamily="34" charset="0"/>
              </a:rPr>
              <a:t>Mgrade</a:t>
            </a:r>
            <a:r>
              <a:rPr lang="en-US" altLang="zh-CN" b="1" dirty="0">
                <a:solidFill>
                  <a:srgbClr val="000000"/>
                </a:solidFill>
                <a:latin typeface="Arial" panose="020B0604020202020204" pitchFamily="34" charset="0"/>
              </a:rPr>
              <a:t> </a:t>
            </a:r>
          </a:p>
          <a:p>
            <a:pPr marL="1260000" marR="103710" indent="0">
              <a:buNone/>
            </a:pPr>
            <a:r>
              <a:rPr lang="en-US" altLang="zh-CN" b="1" dirty="0">
                <a:solidFill>
                  <a:srgbClr val="000000"/>
                </a:solidFill>
                <a:latin typeface="Arial" panose="020B0604020202020204" pitchFamily="34" charset="0"/>
              </a:rPr>
              <a:t>FROM SC </a:t>
            </a:r>
          </a:p>
          <a:p>
            <a:pPr marL="1260000" marR="93010" indent="0">
              <a:buNone/>
            </a:pPr>
            <a:r>
              <a:rPr lang="en-US" altLang="zh-CN" b="1" dirty="0">
                <a:solidFill>
                  <a:srgbClr val="000000"/>
                </a:solidFill>
                <a:latin typeface="Arial" panose="020B0604020202020204" pitchFamily="34" charset="0"/>
              </a:rPr>
              <a:t>GROUP BY </a:t>
            </a:r>
            <a:r>
              <a:rPr lang="en-US" altLang="zh-CN" b="1" dirty="0" err="1">
                <a:solidFill>
                  <a:srgbClr val="000000"/>
                </a:solidFill>
                <a:latin typeface="Arial" panose="020B0604020202020204" pitchFamily="34" charset="0"/>
              </a:rPr>
              <a:t>Sno</a:t>
            </a:r>
            <a:r>
              <a:rPr lang="en-US" altLang="zh-CN" b="1" dirty="0">
                <a:solidFill>
                  <a:srgbClr val="000000"/>
                </a:solidFill>
                <a:latin typeface="Arial" panose="020B0604020202020204" pitchFamily="34" charset="0"/>
              </a:rPr>
              <a:t>; </a:t>
            </a:r>
          </a:p>
          <a:p>
            <a:pPr marL="0" indent="0">
              <a:buNone/>
            </a:pPr>
            <a:endParaRPr lang="zh-CN" altLang="en-US" b="1" dirty="0">
              <a:solidFill>
                <a:srgbClr val="000000"/>
              </a:solidFill>
              <a:latin typeface="Wingdings" panose="05000000000000000000" pitchFamily="2" charset="2"/>
            </a:endParaRPr>
          </a:p>
          <a:p>
            <a:pPr marL="0" indent="0">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759007339"/>
      </p:ext>
    </p:extLst>
  </p:cSld>
  <p:clrMapOvr>
    <a:masterClrMapping/>
  </p:clrMapOvr>
  <p:transition>
    <p:wip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133350" y="1689893"/>
            <a:ext cx="8810625" cy="5118894"/>
          </a:xfrm>
        </p:spPr>
        <p:txBody>
          <a:bodyPr/>
          <a:lstStyle/>
          <a:p>
            <a:pPr marL="0" marR="49440" indent="0">
              <a:lnSpc>
                <a:spcPct val="150000"/>
              </a:lnSpc>
              <a:buNone/>
            </a:pPr>
            <a:r>
              <a:rPr lang="zh-CN" altLang="en-US" b="1" dirty="0">
                <a:solidFill>
                  <a:srgbClr val="000000"/>
                </a:solidFill>
                <a:latin typeface="宋体" panose="02010600030101010101" pitchFamily="2" charset="-122"/>
              </a:rPr>
              <a:t>然后用如下的查询语句完成查询： </a:t>
            </a:r>
          </a:p>
          <a:p>
            <a:pPr marL="900000" marR="79460" indent="0">
              <a:lnSpc>
                <a:spcPct val="150000"/>
              </a:lnSpc>
              <a:buNone/>
            </a:pPr>
            <a:r>
              <a:rPr lang="en-US" altLang="zh-CN" b="1" dirty="0">
                <a:solidFill>
                  <a:srgbClr val="000000"/>
                </a:solidFill>
                <a:latin typeface="Arial" panose="020B0604020202020204" pitchFamily="34" charset="0"/>
              </a:rPr>
              <a:t>SELECT </a:t>
            </a:r>
            <a:r>
              <a:rPr lang="en-US" altLang="zh-CN" b="1" dirty="0" err="1">
                <a:solidFill>
                  <a:srgbClr val="000000"/>
                </a:solidFill>
                <a:latin typeface="Arial" panose="020B0604020202020204" pitchFamily="34" charset="0"/>
              </a:rPr>
              <a:t>SC.Sno,Cno</a:t>
            </a:r>
            <a:r>
              <a:rPr lang="en-US" altLang="zh-CN" b="1" dirty="0">
                <a:solidFill>
                  <a:srgbClr val="000000"/>
                </a:solidFill>
                <a:latin typeface="Arial" panose="020B0604020202020204" pitchFamily="34" charset="0"/>
              </a:rPr>
              <a:t> </a:t>
            </a:r>
          </a:p>
          <a:p>
            <a:pPr marL="900000" marR="78090" indent="0">
              <a:lnSpc>
                <a:spcPct val="150000"/>
              </a:lnSpc>
              <a:buNone/>
            </a:pPr>
            <a:r>
              <a:rPr lang="en-US" altLang="zh-CN" b="1" dirty="0">
                <a:solidFill>
                  <a:srgbClr val="000000"/>
                </a:solidFill>
                <a:latin typeface="Arial" panose="020B0604020202020204" pitchFamily="34" charset="0"/>
              </a:rPr>
              <a:t>FROM SC,VMGRADE </a:t>
            </a:r>
          </a:p>
          <a:p>
            <a:pPr marL="900000" marR="32410" indent="0">
              <a:lnSpc>
                <a:spcPct val="150000"/>
              </a:lnSpc>
              <a:buNone/>
            </a:pPr>
            <a:r>
              <a:rPr lang="en-US" altLang="zh-CN" b="1" dirty="0">
                <a:solidFill>
                  <a:srgbClr val="000000"/>
                </a:solidFill>
                <a:latin typeface="Arial" panose="020B0604020202020204" pitchFamily="34" charset="0"/>
              </a:rPr>
              <a:t>WHERE </a:t>
            </a:r>
            <a:r>
              <a:rPr lang="en-US" altLang="zh-CN" b="1" dirty="0" err="1">
                <a:solidFill>
                  <a:srgbClr val="000000"/>
                </a:solidFill>
                <a:latin typeface="Arial" panose="020B0604020202020204" pitchFamily="34" charset="0"/>
              </a:rPr>
              <a:t>SC.Sno</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VMGRADE.Sno</a:t>
            </a:r>
            <a:r>
              <a:rPr lang="en-US" altLang="zh-CN" b="1" dirty="0">
                <a:solidFill>
                  <a:srgbClr val="000000"/>
                </a:solidFill>
                <a:latin typeface="Arial" panose="020B0604020202020204" pitchFamily="34" charset="0"/>
              </a:rPr>
              <a:t> AND </a:t>
            </a:r>
          </a:p>
          <a:p>
            <a:pPr marL="900000" marR="55540" indent="0">
              <a:lnSpc>
                <a:spcPct val="150000"/>
              </a:lnSpc>
              <a:buNone/>
            </a:pPr>
            <a:r>
              <a:rPr lang="en-US" altLang="zh-CN" b="1" dirty="0" err="1">
                <a:solidFill>
                  <a:srgbClr val="000000"/>
                </a:solidFill>
                <a:latin typeface="Arial" panose="020B0604020202020204" pitchFamily="34" charset="0"/>
              </a:rPr>
              <a:t>SC.Grade</a:t>
            </a:r>
            <a:r>
              <a:rPr lang="en-US" altLang="zh-CN" b="1" dirty="0">
                <a:solidFill>
                  <a:srgbClr val="000000"/>
                </a:solidFill>
                <a:latin typeface="Arial" panose="020B0604020202020204" pitchFamily="34" charset="0"/>
              </a:rPr>
              <a:t>=VMGRADE .</a:t>
            </a:r>
            <a:r>
              <a:rPr lang="en-US" altLang="zh-CN" b="1" dirty="0" err="1">
                <a:solidFill>
                  <a:srgbClr val="000000"/>
                </a:solidFill>
                <a:latin typeface="Arial" panose="020B0604020202020204" pitchFamily="34" charset="0"/>
              </a:rPr>
              <a:t>Mgrade</a:t>
            </a:r>
            <a:r>
              <a:rPr lang="en-US" altLang="zh-CN" b="1" dirty="0">
                <a:solidFill>
                  <a:srgbClr val="000000"/>
                </a:solidFill>
                <a:latin typeface="Arial" panose="020B0604020202020204" pitchFamily="34" charset="0"/>
              </a:rPr>
              <a:t>; </a:t>
            </a:r>
            <a:endParaRPr lang="en-US" altLang="zh-CN" b="1" dirty="0">
              <a:solidFill>
                <a:srgbClr val="000000"/>
              </a:solidFill>
              <a:latin typeface="宋体" panose="02010600030101010101" pitchFamily="2" charset="-122"/>
            </a:endParaRPr>
          </a:p>
          <a:p>
            <a:pPr marL="0" indent="0">
              <a:buNone/>
            </a:pPr>
            <a:endParaRPr lang="zh-CN" altLang="en-US" b="1" dirty="0">
              <a:solidFill>
                <a:srgbClr val="000000"/>
              </a:solidFill>
              <a:latin typeface="Wingdings" panose="05000000000000000000" pitchFamily="2" charset="2"/>
            </a:endParaRPr>
          </a:p>
          <a:p>
            <a:pPr marL="0" indent="0">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lnSpc>
                <a:spcPct val="150000"/>
              </a:lnSpc>
              <a:buNone/>
            </a:pPr>
            <a:endParaRPr lang="zh-CN" altLang="en-US" b="1"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pPr marL="0" indent="0">
              <a:buNone/>
            </a:pPr>
            <a:endParaRPr lang="zh-CN" altLang="en-US" dirty="0">
              <a:solidFill>
                <a:srgbClr val="000000"/>
              </a:solidFill>
              <a:latin typeface="Wingdings" panose="05000000000000000000" pitchFamily="2" charset="2"/>
            </a:endParaRPr>
          </a:p>
          <a:p>
            <a:endParaRPr lang="zh-CN" altLang="en-US" dirty="0">
              <a:solidFill>
                <a:srgbClr val="000000"/>
              </a:solidFill>
              <a:latin typeface="Wingdings" panose="05000000000000000000" pitchFamily="2" charset="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a:solidFill>
                  <a:schemeClr val="bg1"/>
                </a:solidFill>
              </a:rPr>
              <a:t>3.5 </a:t>
            </a:r>
            <a:r>
              <a:rPr lang="zh-CN" altLang="en-US" sz="2400" dirty="0">
                <a:solidFill>
                  <a:schemeClr val="bg1"/>
                </a:solidFill>
              </a:rPr>
              <a:t>视图</a:t>
            </a:r>
          </a:p>
        </p:txBody>
      </p:sp>
      <p:sp>
        <p:nvSpPr>
          <p:cNvPr id="7" name="文本框 22">
            <a:extLst>
              <a:ext uri="{FF2B5EF4-FFF2-40B4-BE49-F238E27FC236}">
                <a16:creationId xmlns:a16="http://schemas.microsoft.com/office/drawing/2014/main" id="{41CE445D-7361-4CBC-81A0-4EE065B4D289}"/>
              </a:ext>
            </a:extLst>
          </p:cNvPr>
          <p:cNvSpPr txBox="1">
            <a:spLocks noChangeArrowheads="1"/>
          </p:cNvSpPr>
          <p:nvPr/>
        </p:nvSpPr>
        <p:spPr bwMode="auto">
          <a:xfrm>
            <a:off x="4572000" y="47773"/>
            <a:ext cx="4483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a:t>
            </a:r>
            <a:r>
              <a:rPr lang="zh-CN" altLang="en-US" sz="2400" b="1" dirty="0">
                <a:solidFill>
                  <a:schemeClr val="bg1"/>
                </a:solidFill>
                <a:latin typeface="微软雅黑" charset="0"/>
                <a:ea typeface="微软雅黑" charset="0"/>
                <a:cs typeface="Arial" charset="0"/>
                <a:sym typeface="Arial" charset="0"/>
              </a:rPr>
              <a:t>关系数据库标准语言</a:t>
            </a:r>
            <a:r>
              <a:rPr lang="en-US" altLang="zh-CN" sz="2400" b="1" dirty="0">
                <a:solidFill>
                  <a:schemeClr val="bg1"/>
                </a:solidFill>
                <a:latin typeface="微软雅黑" charset="0"/>
                <a:ea typeface="微软雅黑" charset="0"/>
                <a:cs typeface="Arial" charset="0"/>
                <a:sym typeface="Arial" charset="0"/>
              </a:rPr>
              <a:t>SQL</a:t>
            </a:r>
            <a:endParaRPr lang="zh-CN" altLang="en-US" sz="2400" b="1" dirty="0">
              <a:solidFill>
                <a:schemeClr val="bg1"/>
              </a:solidFill>
              <a:latin typeface="Heiti SC Light" charset="-122"/>
              <a:ea typeface="Heiti SC Light" charset="-122"/>
              <a:cs typeface="Heiti SC Light" charset="-122"/>
            </a:endParaRPr>
          </a:p>
        </p:txBody>
      </p:sp>
      <p:sp>
        <p:nvSpPr>
          <p:cNvPr id="6" name="Rectangle 2">
            <a:extLst>
              <a:ext uri="{FF2B5EF4-FFF2-40B4-BE49-F238E27FC236}">
                <a16:creationId xmlns:a16="http://schemas.microsoft.com/office/drawing/2014/main" id="{7CFF8B07-3EFB-4060-9D7C-2DCC396EE4F7}"/>
              </a:ext>
            </a:extLst>
          </p:cNvPr>
          <p:cNvSpPr>
            <a:spLocks noGrp="1" noChangeArrowheads="1"/>
          </p:cNvSpPr>
          <p:nvPr>
            <p:ph type="title"/>
          </p:nvPr>
        </p:nvSpPr>
        <p:spPr>
          <a:xfrm>
            <a:off x="438456" y="371475"/>
            <a:ext cx="7886700" cy="1325563"/>
          </a:xfrm>
        </p:spPr>
        <p:txBody>
          <a:bodyPr/>
          <a:lstStyle/>
          <a:p>
            <a:r>
              <a:rPr lang="zh-CN" altLang="en-US" sz="2800" b="1" dirty="0">
                <a:solidFill>
                  <a:srgbClr val="6E2E9F"/>
                </a:solidFill>
                <a:ea typeface="宋体e眠副浡渀."/>
                <a:cs typeface="宋体e眠副浡渀."/>
              </a:rPr>
              <a:t>视图的作用（续）</a:t>
            </a:r>
            <a:endParaRPr lang="zh-CN" altLang="en-US" sz="2800" b="1" dirty="0">
              <a:solidFill>
                <a:srgbClr val="000000"/>
              </a:solidFill>
              <a:latin typeface="华文细黑" charset="-122"/>
              <a:ea typeface="华文细黑" charset="-122"/>
            </a:endParaRPr>
          </a:p>
        </p:txBody>
      </p:sp>
    </p:spTree>
    <p:extLst>
      <p:ext uri="{BB962C8B-B14F-4D97-AF65-F5344CB8AC3E}">
        <p14:creationId xmlns:p14="http://schemas.microsoft.com/office/powerpoint/2010/main" val="1015857464"/>
      </p:ext>
    </p:extLst>
  </p:cSld>
  <p:clrMapOvr>
    <a:masterClrMapping/>
  </p:clrMapOvr>
  <p:transition>
    <p:wip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3.6 </a:t>
            </a:r>
            <a:r>
              <a:rPr lang="zh-CN" altLang="en-US" sz="4000" b="1" dirty="0">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1230634021"/>
      </p:ext>
    </p:extLst>
  </p:cSld>
  <p:clrMapOvr>
    <a:masterClrMapping/>
  </p:clrMapOvr>
  <p:transition>
    <p:wip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4000" b="1" dirty="0">
                <a:solidFill>
                  <a:srgbClr val="000000"/>
                </a:solidFill>
                <a:latin typeface="华文细黑" charset="-122"/>
                <a:ea typeface="华文细黑" charset="-122"/>
              </a:rPr>
              <a:t>数据控制概念</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en-US" altLang="zh-CN" sz="2000" dirty="0">
                <a:ea typeface="STHeiti Light" charset="-122"/>
              </a:rPr>
              <a:t> SQL</a:t>
            </a:r>
            <a:r>
              <a:rPr lang="zh-CN" altLang="en-US" sz="2000" dirty="0">
                <a:ea typeface="STHeiti Light" charset="-122"/>
              </a:rPr>
              <a:t>语言提供了数据控制（又称</a:t>
            </a:r>
            <a:r>
              <a:rPr lang="zh-CN" altLang="en-US" sz="2000" dirty="0">
                <a:solidFill>
                  <a:srgbClr val="FF0000"/>
                </a:solidFill>
                <a:ea typeface="STHeiti Light" charset="-122"/>
              </a:rPr>
              <a:t>数据保护</a:t>
            </a:r>
            <a:r>
              <a:rPr lang="zh-CN" altLang="en-US" sz="2000" dirty="0">
                <a:ea typeface="STHeiti Light" charset="-122"/>
              </a:rPr>
              <a:t>）功能，在一定程度上保证数据库中数据的</a:t>
            </a:r>
            <a:r>
              <a:rPr lang="zh-CN" altLang="en-US" sz="2000" dirty="0">
                <a:solidFill>
                  <a:srgbClr val="FF0000"/>
                </a:solidFill>
                <a:ea typeface="STHeiti Light" charset="-122"/>
              </a:rPr>
              <a:t>安全性、完整性</a:t>
            </a:r>
            <a:r>
              <a:rPr lang="zh-CN" altLang="en-US" sz="2000" dirty="0">
                <a:ea typeface="STHeiti Light" charset="-122"/>
              </a:rPr>
              <a:t>，并提供</a:t>
            </a:r>
            <a:r>
              <a:rPr lang="zh-CN" altLang="en-US" sz="2000" dirty="0">
                <a:solidFill>
                  <a:srgbClr val="FF0000"/>
                </a:solidFill>
                <a:ea typeface="STHeiti Light" charset="-122"/>
              </a:rPr>
              <a:t>并发控制和恢复能力</a:t>
            </a:r>
            <a:r>
              <a:rPr lang="zh-CN" altLang="en-US" sz="2000" dirty="0">
                <a:ea typeface="STHeiti Light" charset="-122"/>
              </a:rPr>
              <a:t>。</a:t>
            </a:r>
            <a:endParaRPr lang="en-US" altLang="zh-CN" sz="2000" dirty="0">
              <a:ea typeface="STHeiti Light" charset="-122"/>
            </a:endParaRPr>
          </a:p>
          <a:p>
            <a:pPr>
              <a:lnSpc>
                <a:spcPct val="100000"/>
              </a:lnSpc>
              <a:buFont typeface="Wingdings" panose="05000000000000000000" pitchFamily="2" charset="2"/>
              <a:buChar char="p"/>
            </a:pPr>
            <a:r>
              <a:rPr lang="en-US" altLang="zh-CN" sz="2000" dirty="0">
                <a:ea typeface="STHeiti Light" charset="-122"/>
              </a:rPr>
              <a:t> </a:t>
            </a:r>
            <a:r>
              <a:rPr lang="zh-CN" altLang="en-US" sz="2000" dirty="0">
                <a:ea typeface="STHeiti Light" charset="-122"/>
              </a:rPr>
              <a:t>数据库的</a:t>
            </a:r>
            <a:r>
              <a:rPr lang="zh-CN" altLang="en-US" sz="2000" dirty="0">
                <a:solidFill>
                  <a:srgbClr val="FF0000"/>
                </a:solidFill>
                <a:ea typeface="STHeiti Light" charset="-122"/>
              </a:rPr>
              <a:t>完整性</a:t>
            </a:r>
            <a:r>
              <a:rPr lang="zh-CN" altLang="en-US" sz="2000" dirty="0">
                <a:ea typeface="STHeiti Light" charset="-122"/>
              </a:rPr>
              <a:t>是指数据库中数据的正确性和相容性，</a:t>
            </a:r>
            <a:r>
              <a:rPr lang="en-US" altLang="zh-CN" sz="2000" dirty="0">
                <a:ea typeface="STHeiti Light" charset="-122"/>
              </a:rPr>
              <a:t>SQL</a:t>
            </a:r>
            <a:r>
              <a:rPr lang="zh-CN" altLang="en-US" sz="2000" dirty="0">
                <a:ea typeface="STHeiti Light" charset="-122"/>
              </a:rPr>
              <a:t>语言定义完整性条件主要体现在</a:t>
            </a:r>
            <a:r>
              <a:rPr lang="en-US" altLang="zh-CN" sz="2000" dirty="0">
                <a:ea typeface="STHeiti Light" charset="-122"/>
              </a:rPr>
              <a:t>Create Table</a:t>
            </a:r>
            <a:r>
              <a:rPr lang="zh-CN" altLang="en-US" sz="2000" dirty="0">
                <a:ea typeface="STHeiti Light" charset="-122"/>
              </a:rPr>
              <a:t>语句中。</a:t>
            </a:r>
            <a:endParaRPr lang="en-US" altLang="zh-CN" sz="2000" dirty="0">
              <a:ea typeface="STHeiti Light" charset="-122"/>
            </a:endParaRPr>
          </a:p>
          <a:p>
            <a:pPr>
              <a:lnSpc>
                <a:spcPct val="100000"/>
              </a:lnSpc>
              <a:buFont typeface="Wingdings" panose="05000000000000000000" pitchFamily="2" charset="2"/>
              <a:buChar char="p"/>
            </a:pPr>
            <a:r>
              <a:rPr lang="en-US" altLang="zh-CN" sz="2000" dirty="0">
                <a:ea typeface="STHeiti Light" charset="-122"/>
              </a:rPr>
              <a:t> </a:t>
            </a:r>
            <a:r>
              <a:rPr lang="zh-CN" altLang="en-US" sz="2000" dirty="0">
                <a:solidFill>
                  <a:srgbClr val="FF0000"/>
                </a:solidFill>
                <a:ea typeface="STHeiti Light" charset="-122"/>
              </a:rPr>
              <a:t>并发控制</a:t>
            </a:r>
            <a:r>
              <a:rPr lang="zh-CN" altLang="en-US" sz="2000" dirty="0">
                <a:ea typeface="STHeiti Light" charset="-122"/>
              </a:rPr>
              <a:t>是指多个用户并发操作数据库时，对其加以控制、协调，以保证并发操作正确执行，并保持数据库一致性。</a:t>
            </a:r>
            <a:endParaRPr lang="en-US" altLang="zh-CN" sz="2000" dirty="0">
              <a:ea typeface="STHeiti Light" charset="-122"/>
            </a:endParaRPr>
          </a:p>
          <a:p>
            <a:pPr>
              <a:lnSpc>
                <a:spcPct val="100000"/>
              </a:lnSpc>
              <a:buFont typeface="Wingdings" panose="05000000000000000000" pitchFamily="2" charset="2"/>
              <a:buChar char="p"/>
            </a:pPr>
            <a:r>
              <a:rPr lang="en-US" altLang="zh-CN" sz="2000" dirty="0">
                <a:ea typeface="STHeiti Light" charset="-122"/>
              </a:rPr>
              <a:t> </a:t>
            </a:r>
            <a:r>
              <a:rPr lang="zh-CN" altLang="en-US" sz="2000" dirty="0">
                <a:solidFill>
                  <a:srgbClr val="FF0000"/>
                </a:solidFill>
                <a:ea typeface="STHeiti Light" charset="-122"/>
              </a:rPr>
              <a:t>恢复</a:t>
            </a:r>
            <a:r>
              <a:rPr lang="zh-CN" altLang="en-US" sz="2000" dirty="0">
                <a:ea typeface="STHeiti Light" charset="-122"/>
              </a:rPr>
              <a:t>是指发生各种类型故障，使数据库处于不一致状态时，将数据库恢复到一致状态的功能。</a:t>
            </a:r>
            <a:endParaRPr lang="en-US" altLang="zh-CN" sz="2000" dirty="0">
              <a:ea typeface="STHeiti Light" charset="-122"/>
            </a:endParaRPr>
          </a:p>
          <a:p>
            <a:pPr>
              <a:lnSpc>
                <a:spcPct val="100000"/>
              </a:lnSpc>
              <a:buFont typeface="Wingdings" panose="05000000000000000000" pitchFamily="2" charset="2"/>
              <a:buChar char="p"/>
            </a:pPr>
            <a:r>
              <a:rPr lang="en-US" altLang="zh-CN" sz="2000" dirty="0">
                <a:ea typeface="STHeiti Light" charset="-122"/>
              </a:rPr>
              <a:t> </a:t>
            </a:r>
            <a:r>
              <a:rPr lang="zh-CN" altLang="en-US" sz="2000" dirty="0">
                <a:ea typeface="STHeiti Light" charset="-122"/>
              </a:rPr>
              <a:t>数据库的</a:t>
            </a:r>
            <a:r>
              <a:rPr lang="zh-CN" altLang="en-US" sz="2000" dirty="0">
                <a:solidFill>
                  <a:srgbClr val="FF0000"/>
                </a:solidFill>
                <a:ea typeface="STHeiti Light" charset="-122"/>
              </a:rPr>
              <a:t>安全性</a:t>
            </a:r>
            <a:r>
              <a:rPr lang="zh-CN" altLang="en-US" sz="2000" dirty="0">
                <a:ea typeface="STHeiti Light" charset="-122"/>
              </a:rPr>
              <a:t>是指保护数据库，防止不合法使用所造成的数据泄露和破坏，主要措施是进行存取控制，即规定不同用户对不同数据所允许执行的操作，并控制各用户只能存取其有</a:t>
            </a:r>
            <a:r>
              <a:rPr lang="zh-CN" altLang="en-US" sz="2000" dirty="0">
                <a:solidFill>
                  <a:srgbClr val="FF0000"/>
                </a:solidFill>
                <a:ea typeface="STHeiti Light" charset="-122"/>
              </a:rPr>
              <a:t>权限</a:t>
            </a:r>
            <a:r>
              <a:rPr lang="zh-CN" altLang="en-US" sz="2000" dirty="0">
                <a:ea typeface="STHeiti Light" charset="-122"/>
              </a:rPr>
              <a:t>存取的数据。</a:t>
            </a:r>
            <a:endParaRPr lang="en-US" altLang="zh-CN" sz="2000" dirty="0">
              <a:ea typeface="STHeiti Light" charset="-122"/>
            </a:endParaRPr>
          </a:p>
          <a:p>
            <a:pPr>
              <a:lnSpc>
                <a:spcPct val="100000"/>
              </a:lnSpc>
              <a:buFont typeface="Wingdings" panose="05000000000000000000" pitchFamily="2" charset="2"/>
              <a:buChar char="p"/>
            </a:pPr>
            <a:r>
              <a:rPr lang="en-US" altLang="zh-CN" sz="2000" dirty="0">
                <a:ea typeface="STHeiti Light" charset="-122"/>
              </a:rPr>
              <a:t> SQL</a:t>
            </a:r>
            <a:r>
              <a:rPr lang="zh-CN" altLang="en-US" sz="2000" dirty="0">
                <a:ea typeface="STHeiti Light" charset="-122"/>
              </a:rPr>
              <a:t>语言为</a:t>
            </a:r>
            <a:r>
              <a:rPr lang="en-US" altLang="zh-CN" sz="2000" dirty="0">
                <a:ea typeface="STHeiti Light" charset="-122"/>
              </a:rPr>
              <a:t>DBA</a:t>
            </a:r>
            <a:r>
              <a:rPr lang="zh-CN" altLang="en-US" sz="2000" dirty="0">
                <a:ea typeface="STHeiti Light" charset="-122"/>
              </a:rPr>
              <a:t>和表的属主定义和回收这种权限提供手段。</a:t>
            </a:r>
            <a:br>
              <a:rPr lang="zh-CN" altLang="en-US" sz="2000" dirty="0"/>
            </a:br>
            <a:endParaRPr lang="en-US" altLang="zh-CN" sz="20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41485358"/>
      </p:ext>
    </p:extLst>
  </p:cSld>
  <p:clrMapOvr>
    <a:masterClrMapping/>
  </p:clrMapOvr>
  <p:transition>
    <p:wip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1. </a:t>
            </a:r>
            <a:r>
              <a:rPr lang="zh-CN" altLang="en-US" sz="4000" b="1" dirty="0">
                <a:solidFill>
                  <a:srgbClr val="000000"/>
                </a:solidFill>
                <a:latin typeface="华文细黑" charset="-122"/>
                <a:ea typeface="华文细黑" charset="-122"/>
              </a:rPr>
              <a:t>权限授予：</a:t>
            </a:r>
            <a:r>
              <a:rPr lang="en-US" altLang="zh-CN" sz="4000" b="1" dirty="0">
                <a:solidFill>
                  <a:srgbClr val="000000"/>
                </a:solidFill>
                <a:latin typeface="华文细黑" charset="-122"/>
                <a:ea typeface="华文细黑" charset="-122"/>
              </a:rPr>
              <a:t>GRANT</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a:t>
            </a:r>
            <a:r>
              <a:rPr lang="en-US" altLang="zh-CN" sz="3200" b="1" dirty="0">
                <a:ea typeface="STHeiti Light" charset="-122"/>
              </a:rPr>
              <a:t>GRANT</a:t>
            </a:r>
            <a:r>
              <a:rPr lang="zh-CN" altLang="en-US" sz="3200" b="1" dirty="0">
                <a:ea typeface="STHeiti Light" charset="-122"/>
              </a:rPr>
              <a:t>语句的一般格式</a:t>
            </a:r>
          </a:p>
          <a:p>
            <a:pPr marL="720000" lvl="1" indent="0" algn="just">
              <a:lnSpc>
                <a:spcPct val="150000"/>
              </a:lnSpc>
              <a:buNone/>
            </a:pPr>
            <a:r>
              <a:rPr lang="en-US" altLang="zh-CN" sz="2800" b="1" u="heavy" dirty="0">
                <a:uFill>
                  <a:solidFill>
                    <a:srgbClr val="C00000"/>
                  </a:solidFill>
                </a:uFill>
                <a:ea typeface="STHeiti Light" charset="-122"/>
              </a:rPr>
              <a:t>GRANT &lt;</a:t>
            </a:r>
            <a:r>
              <a:rPr lang="zh-CN" altLang="en-US" sz="2800" b="1" u="heavy" dirty="0">
                <a:uFill>
                  <a:solidFill>
                    <a:srgbClr val="C00000"/>
                  </a:solidFill>
                </a:uFill>
                <a:ea typeface="STHeiti Light" charset="-122"/>
              </a:rPr>
              <a:t>权限</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权限</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u="heavy" dirty="0">
                <a:uFill>
                  <a:solidFill>
                    <a:srgbClr val="C00000"/>
                  </a:solidFill>
                </a:uFill>
                <a:ea typeface="STHeiti Light" charset="-122"/>
              </a:rPr>
              <a:t>ON &lt;</a:t>
            </a:r>
            <a:r>
              <a:rPr lang="zh-CN" altLang="en-US" sz="2800" b="1" u="heavy" dirty="0">
                <a:uFill>
                  <a:solidFill>
                    <a:srgbClr val="C00000"/>
                  </a:solidFill>
                </a:uFill>
                <a:ea typeface="STHeiti Light" charset="-122"/>
              </a:rPr>
              <a:t>对象类型</a:t>
            </a:r>
            <a:r>
              <a:rPr lang="en-US" altLang="zh-CN" sz="2800" b="1" u="heavy" dirty="0">
                <a:uFill>
                  <a:solidFill>
                    <a:srgbClr val="C00000"/>
                  </a:solidFill>
                </a:uFill>
                <a:ea typeface="STHeiti Light" charset="-122"/>
              </a:rPr>
              <a:t>&gt; &lt;</a:t>
            </a:r>
            <a:r>
              <a:rPr lang="zh-CN" altLang="en-US" sz="2800" b="1" u="heavy" dirty="0">
                <a:uFill>
                  <a:solidFill>
                    <a:srgbClr val="C00000"/>
                  </a:solidFill>
                </a:uFill>
                <a:ea typeface="STHeiti Light" charset="-122"/>
              </a:rPr>
              <a:t>对象名</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对象类型</a:t>
            </a:r>
            <a:r>
              <a:rPr lang="en-US" altLang="zh-CN" sz="2800" b="1" u="heavy" dirty="0">
                <a:uFill>
                  <a:solidFill>
                    <a:srgbClr val="C00000"/>
                  </a:solidFill>
                </a:uFill>
                <a:ea typeface="STHeiti Light" charset="-122"/>
              </a:rPr>
              <a:t>&gt; &lt;</a:t>
            </a:r>
            <a:r>
              <a:rPr lang="zh-CN" altLang="en-US" sz="2800" b="1" u="heavy" dirty="0">
                <a:uFill>
                  <a:solidFill>
                    <a:srgbClr val="C00000"/>
                  </a:solidFill>
                </a:uFill>
                <a:ea typeface="STHeiti Light" charset="-122"/>
              </a:rPr>
              <a:t>对象名</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u="heavy" dirty="0">
                <a:uFill>
                  <a:solidFill>
                    <a:srgbClr val="C00000"/>
                  </a:solidFill>
                </a:uFill>
                <a:ea typeface="STHeiti Light" charset="-122"/>
              </a:rPr>
              <a:t>TO &lt;</a:t>
            </a:r>
            <a:r>
              <a:rPr lang="zh-CN" altLang="en-US" sz="2800" b="1" u="heavy" dirty="0">
                <a:uFill>
                  <a:solidFill>
                    <a:srgbClr val="C00000"/>
                  </a:solidFill>
                </a:uFill>
                <a:ea typeface="STHeiti Light" charset="-122"/>
              </a:rPr>
              <a:t>用户</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用户</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dirty="0">
                <a:ea typeface="STHeiti Light" charset="-122"/>
              </a:rPr>
              <a:t>[WITH GRANT OPTION];</a:t>
            </a:r>
            <a:endParaRPr lang="zh-CN" altLang="en-US" sz="2800" b="1" dirty="0">
              <a:ea typeface="STHeiti Light" charset="-122"/>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455225A3-FC88-4FDF-8012-8142495DE78B}"/>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BF3EEF29-F933-40CD-AB93-81FC4264E279}"/>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303115669"/>
      </p:ext>
    </p:extLst>
  </p:cSld>
  <p:clrMapOvr>
    <a:masterClrMapping/>
  </p:clrMapOvr>
  <p:transition>
    <p:wip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1. </a:t>
            </a:r>
            <a:r>
              <a:rPr lang="zh-CN" altLang="en-US" sz="4000" b="1" dirty="0">
                <a:solidFill>
                  <a:srgbClr val="000000"/>
                </a:solidFill>
                <a:latin typeface="华文细黑" charset="-122"/>
                <a:ea typeface="华文细黑" charset="-122"/>
              </a:rPr>
              <a:t>权限授予：</a:t>
            </a:r>
            <a:r>
              <a:rPr lang="en-US" altLang="zh-CN" sz="4000" b="1" dirty="0">
                <a:solidFill>
                  <a:srgbClr val="000000"/>
                </a:solidFill>
                <a:latin typeface="华文细黑" charset="-122"/>
                <a:ea typeface="华文细黑" charset="-122"/>
              </a:rPr>
              <a:t>GRANT</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a:t>
            </a:r>
            <a:r>
              <a:rPr lang="en-US" altLang="zh-CN" sz="3200" b="1" dirty="0">
                <a:ea typeface="STHeiti Light" charset="-122"/>
              </a:rPr>
              <a:t>GRANT</a:t>
            </a:r>
            <a:r>
              <a:rPr lang="zh-CN" altLang="en-US" sz="3200" b="1" dirty="0">
                <a:ea typeface="STHeiti Light" charset="-122"/>
              </a:rPr>
              <a:t>语句的一般格式</a:t>
            </a:r>
          </a:p>
          <a:p>
            <a:pPr marL="720000" lvl="1" indent="0" algn="just">
              <a:lnSpc>
                <a:spcPct val="150000"/>
              </a:lnSpc>
              <a:buNone/>
            </a:pPr>
            <a:r>
              <a:rPr lang="en-US" altLang="zh-CN" sz="2800" b="1" dirty="0">
                <a:uFill>
                  <a:solidFill>
                    <a:srgbClr val="C00000"/>
                  </a:solidFill>
                </a:uFill>
                <a:ea typeface="STHeiti Light" charset="-122"/>
              </a:rPr>
              <a:t>GRANT</a:t>
            </a:r>
            <a:r>
              <a:rPr lang="en-US" altLang="zh-CN" sz="2800" b="1" u="heavy" dirty="0">
                <a:uFill>
                  <a:solidFill>
                    <a:srgbClr val="C00000"/>
                  </a:solidFill>
                </a:uFill>
                <a:ea typeface="STHeiti Light" charset="-122"/>
              </a:rPr>
              <a:t> &lt;</a:t>
            </a:r>
            <a:r>
              <a:rPr lang="zh-CN" altLang="en-US" sz="2800" b="1" u="heavy" dirty="0">
                <a:uFill>
                  <a:solidFill>
                    <a:srgbClr val="C00000"/>
                  </a:solidFill>
                </a:uFill>
                <a:ea typeface="STHeiti Light" charset="-122"/>
              </a:rPr>
              <a:t>权限</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权限</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dirty="0">
                <a:uFill>
                  <a:solidFill>
                    <a:srgbClr val="C00000"/>
                  </a:solidFill>
                </a:uFill>
                <a:ea typeface="STHeiti Light" charset="-122"/>
              </a:rPr>
              <a:t>ON</a:t>
            </a:r>
            <a:r>
              <a:rPr lang="en-US" altLang="zh-CN" sz="2800" b="1" u="heavy" dirty="0">
                <a:uFill>
                  <a:solidFill>
                    <a:srgbClr val="C00000"/>
                  </a:solidFill>
                </a:uFill>
                <a:ea typeface="STHeiti Light" charset="-122"/>
              </a:rPr>
              <a:t> &lt;</a:t>
            </a:r>
            <a:r>
              <a:rPr lang="zh-CN" altLang="en-US" sz="2800" b="1" u="heavy" dirty="0">
                <a:uFill>
                  <a:solidFill>
                    <a:srgbClr val="C00000"/>
                  </a:solidFill>
                </a:uFill>
                <a:ea typeface="STHeiti Light" charset="-122"/>
              </a:rPr>
              <a:t>对象类型</a:t>
            </a:r>
            <a:r>
              <a:rPr lang="en-US" altLang="zh-CN" sz="2800" b="1" u="heavy" dirty="0">
                <a:uFill>
                  <a:solidFill>
                    <a:srgbClr val="C00000"/>
                  </a:solidFill>
                </a:uFill>
                <a:ea typeface="STHeiti Light" charset="-122"/>
              </a:rPr>
              <a:t>&gt; &lt;</a:t>
            </a:r>
            <a:r>
              <a:rPr lang="zh-CN" altLang="en-US" sz="2800" b="1" u="heavy" dirty="0">
                <a:uFill>
                  <a:solidFill>
                    <a:srgbClr val="C00000"/>
                  </a:solidFill>
                </a:uFill>
                <a:ea typeface="STHeiti Light" charset="-122"/>
              </a:rPr>
              <a:t>对象名</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对象类型</a:t>
            </a:r>
            <a:r>
              <a:rPr lang="en-US" altLang="zh-CN" sz="2800" b="1" u="heavy" dirty="0">
                <a:uFill>
                  <a:solidFill>
                    <a:srgbClr val="C00000"/>
                  </a:solidFill>
                </a:uFill>
                <a:ea typeface="STHeiti Light" charset="-122"/>
              </a:rPr>
              <a:t>&gt; &lt;</a:t>
            </a:r>
            <a:r>
              <a:rPr lang="zh-CN" altLang="en-US" sz="2800" b="1" u="heavy" dirty="0">
                <a:uFill>
                  <a:solidFill>
                    <a:srgbClr val="C00000"/>
                  </a:solidFill>
                </a:uFill>
                <a:ea typeface="STHeiti Light" charset="-122"/>
              </a:rPr>
              <a:t>对象名</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dirty="0">
                <a:uFill>
                  <a:solidFill>
                    <a:srgbClr val="C00000"/>
                  </a:solidFill>
                </a:uFill>
                <a:ea typeface="STHeiti Light" charset="-122"/>
              </a:rPr>
              <a:t>TO</a:t>
            </a:r>
            <a:r>
              <a:rPr lang="en-US" altLang="zh-CN" sz="2800" b="1" u="heavy" dirty="0">
                <a:uFill>
                  <a:solidFill>
                    <a:srgbClr val="C00000"/>
                  </a:solidFill>
                </a:uFill>
                <a:ea typeface="STHeiti Light" charset="-122"/>
              </a:rPr>
              <a:t> &lt;</a:t>
            </a:r>
            <a:r>
              <a:rPr lang="zh-CN" altLang="en-US" sz="2800" b="1" u="heavy" dirty="0">
                <a:uFill>
                  <a:solidFill>
                    <a:srgbClr val="C00000"/>
                  </a:solidFill>
                </a:uFill>
                <a:ea typeface="STHeiti Light" charset="-122"/>
              </a:rPr>
              <a:t>用户</a:t>
            </a:r>
            <a:r>
              <a:rPr lang="en-US" altLang="zh-CN" sz="2800" b="1" u="heavy" dirty="0">
                <a:uFill>
                  <a:solidFill>
                    <a:srgbClr val="C00000"/>
                  </a:solidFill>
                </a:uFill>
                <a:ea typeface="STHeiti Light" charset="-122"/>
              </a:rPr>
              <a:t>&gt;[,&lt;</a:t>
            </a:r>
            <a:r>
              <a:rPr lang="zh-CN" altLang="en-US" sz="2800" b="1" u="heavy" dirty="0">
                <a:uFill>
                  <a:solidFill>
                    <a:srgbClr val="C00000"/>
                  </a:solidFill>
                </a:uFill>
                <a:ea typeface="STHeiti Light" charset="-122"/>
              </a:rPr>
              <a:t>用户</a:t>
            </a:r>
            <a:r>
              <a:rPr lang="en-US" altLang="zh-CN" sz="2800" b="1" u="heavy" dirty="0">
                <a:uFill>
                  <a:solidFill>
                    <a:srgbClr val="C00000"/>
                  </a:solidFill>
                </a:uFill>
                <a:ea typeface="STHeiti Light" charset="-122"/>
              </a:rPr>
              <a:t>&gt;]...</a:t>
            </a:r>
          </a:p>
          <a:p>
            <a:pPr marL="720000" lvl="1" indent="0" algn="just">
              <a:lnSpc>
                <a:spcPct val="150000"/>
              </a:lnSpc>
              <a:buNone/>
            </a:pPr>
            <a:r>
              <a:rPr lang="en-US" altLang="zh-CN" sz="2800" b="1" u="heavy" dirty="0">
                <a:uFill>
                  <a:solidFill>
                    <a:srgbClr val="C00000"/>
                  </a:solidFill>
                </a:uFill>
                <a:ea typeface="STHeiti Light" charset="-122"/>
              </a:rPr>
              <a:t>[WITH GRANT OPTION];</a:t>
            </a:r>
          </a:p>
          <a:p>
            <a:pPr lvl="0" algn="just">
              <a:lnSpc>
                <a:spcPct val="150000"/>
              </a:lnSpc>
              <a:buFont typeface="Wingdings" panose="05000000000000000000" pitchFamily="2" charset="2"/>
              <a:buChar char="p"/>
            </a:pPr>
            <a:r>
              <a:rPr lang="zh-CN" altLang="en-US" sz="3200" b="1" dirty="0">
                <a:solidFill>
                  <a:prstClr val="black"/>
                </a:solidFill>
                <a:ea typeface="STHeiti Light" charset="-122"/>
              </a:rPr>
              <a:t> 语义：将对指定操作对象的指定操作权限授予指定的用户</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2" name="对话气泡: 圆角矩形 1">
            <a:extLst>
              <a:ext uri="{FF2B5EF4-FFF2-40B4-BE49-F238E27FC236}">
                <a16:creationId xmlns:a16="http://schemas.microsoft.com/office/drawing/2014/main" id="{8921C008-DFFE-4305-B4CE-03C741F73C98}"/>
              </a:ext>
            </a:extLst>
          </p:cNvPr>
          <p:cNvSpPr/>
          <p:nvPr/>
        </p:nvSpPr>
        <p:spPr>
          <a:xfrm>
            <a:off x="4981903" y="4146331"/>
            <a:ext cx="3452649" cy="1087821"/>
          </a:xfrm>
          <a:prstGeom prst="wedgeRoundRectCallout">
            <a:avLst>
              <a:gd name="adj1" fmla="val -61472"/>
              <a:gd name="adj2" fmla="val 21920"/>
              <a:gd name="adj3" fmla="val 16667"/>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B0CDEAD-BAEB-4FE5-9ED9-81B84FBB941D}"/>
              </a:ext>
            </a:extLst>
          </p:cNvPr>
          <p:cNvPicPr>
            <a:picLocks noChangeAspect="1"/>
          </p:cNvPicPr>
          <p:nvPr/>
        </p:nvPicPr>
        <p:blipFill>
          <a:blip r:embed="rId2"/>
          <a:stretch>
            <a:fillRect/>
          </a:stretch>
        </p:blipFill>
        <p:spPr>
          <a:xfrm>
            <a:off x="5046114" y="4337645"/>
            <a:ext cx="3324225" cy="771525"/>
          </a:xfrm>
          <a:prstGeom prst="rect">
            <a:avLst/>
          </a:prstGeom>
        </p:spPr>
      </p:pic>
      <p:sp>
        <p:nvSpPr>
          <p:cNvPr id="9" name="文本框 22">
            <a:extLst>
              <a:ext uri="{FF2B5EF4-FFF2-40B4-BE49-F238E27FC236}">
                <a16:creationId xmlns:a16="http://schemas.microsoft.com/office/drawing/2014/main" id="{5C766A4D-84A4-46AF-86C8-861AB176C8FD}"/>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0" name="文本框 22">
            <a:extLst>
              <a:ext uri="{FF2B5EF4-FFF2-40B4-BE49-F238E27FC236}">
                <a16:creationId xmlns:a16="http://schemas.microsoft.com/office/drawing/2014/main" id="{FA658823-6476-483B-860E-E55D2144B8AF}"/>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85966579"/>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数据字典</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数据字典是关系数据库管理系统内部的</a:t>
            </a:r>
            <a:r>
              <a:rPr lang="zh-CN" altLang="en-US" dirty="0">
                <a:solidFill>
                  <a:srgbClr val="FF0000"/>
                </a:solidFill>
                <a:ea typeface="STHeiti Light" charset="-122"/>
              </a:rPr>
              <a:t>一组系统表</a:t>
            </a:r>
            <a:r>
              <a:rPr lang="zh-CN" altLang="en-US" dirty="0">
                <a:ea typeface="STHeiti Light" charset="-122"/>
              </a:rPr>
              <a:t>，它记录了数据库中</a:t>
            </a:r>
            <a:r>
              <a:rPr lang="zh-CN" altLang="en-US" dirty="0">
                <a:solidFill>
                  <a:srgbClr val="FF0000"/>
                </a:solidFill>
                <a:ea typeface="STHeiti Light" charset="-122"/>
              </a:rPr>
              <a:t>所有对象的定义信息</a:t>
            </a:r>
            <a:r>
              <a:rPr lang="zh-CN" altLang="en-US" dirty="0">
                <a:ea typeface="STHeiti Light" charset="-122"/>
              </a:rPr>
              <a:t>以及一些</a:t>
            </a:r>
            <a:r>
              <a:rPr lang="zh-CN" altLang="en-US" dirty="0">
                <a:solidFill>
                  <a:srgbClr val="FF0000"/>
                </a:solidFill>
                <a:ea typeface="STHeiti Light" charset="-122"/>
              </a:rPr>
              <a:t>统计信息</a:t>
            </a:r>
            <a:r>
              <a:rPr lang="zh-CN" altLang="en-US" dirty="0">
                <a:ea typeface="STHeiti Light" charset="-122"/>
              </a:rPr>
              <a:t>：</a:t>
            </a:r>
          </a:p>
          <a:p>
            <a:pPr lvl="1">
              <a:lnSpc>
                <a:spcPct val="100000"/>
              </a:lnSpc>
              <a:buFont typeface="Wingdings" panose="05000000000000000000" pitchFamily="2" charset="2"/>
              <a:buChar char="p"/>
            </a:pPr>
            <a:r>
              <a:rPr lang="zh-CN" altLang="en-US" dirty="0">
                <a:ea typeface="STHeiti Light" charset="-122"/>
              </a:rPr>
              <a:t> 关系模式、表、视图、索引的定义</a:t>
            </a:r>
          </a:p>
          <a:p>
            <a:pPr lvl="1">
              <a:lnSpc>
                <a:spcPct val="100000"/>
              </a:lnSpc>
              <a:buFont typeface="Wingdings" panose="05000000000000000000" pitchFamily="2" charset="2"/>
              <a:buChar char="p"/>
            </a:pPr>
            <a:r>
              <a:rPr lang="zh-CN" altLang="en-US" dirty="0">
                <a:ea typeface="STHeiti Light" charset="-122"/>
              </a:rPr>
              <a:t> 完整性约束的定义</a:t>
            </a:r>
          </a:p>
          <a:p>
            <a:pPr lvl="1">
              <a:lnSpc>
                <a:spcPct val="100000"/>
              </a:lnSpc>
              <a:buFont typeface="Wingdings" panose="05000000000000000000" pitchFamily="2" charset="2"/>
              <a:buChar char="p"/>
            </a:pPr>
            <a:r>
              <a:rPr lang="zh-CN" altLang="en-US" dirty="0">
                <a:ea typeface="STHeiti Light" charset="-122"/>
              </a:rPr>
              <a:t> 各类用户对数据库的操作权限</a:t>
            </a:r>
          </a:p>
          <a:p>
            <a:pPr lvl="1">
              <a:lnSpc>
                <a:spcPct val="100000"/>
              </a:lnSpc>
              <a:buFont typeface="Wingdings" panose="05000000000000000000" pitchFamily="2" charset="2"/>
              <a:buChar char="p"/>
            </a:pPr>
            <a:r>
              <a:rPr lang="zh-CN" altLang="en-US" dirty="0">
                <a:ea typeface="STHeiti Light" charset="-122"/>
              </a:rPr>
              <a:t> 统计信息等</a:t>
            </a:r>
          </a:p>
          <a:p>
            <a:pPr>
              <a:lnSpc>
                <a:spcPct val="100000"/>
              </a:lnSpc>
              <a:buFont typeface="Wingdings" panose="05000000000000000000" pitchFamily="2" charset="2"/>
              <a:buChar char="p"/>
            </a:pPr>
            <a:r>
              <a:rPr lang="zh-CN" altLang="en-US" dirty="0">
                <a:ea typeface="STHeiti Light" charset="-122"/>
              </a:rPr>
              <a:t> 关系数据库管理系统在执行</a:t>
            </a:r>
            <a:r>
              <a:rPr lang="en-US" altLang="zh-CN" dirty="0">
                <a:ea typeface="STHeiti Light" charset="-122"/>
              </a:rPr>
              <a:t>SQL</a:t>
            </a:r>
            <a:r>
              <a:rPr lang="zh-CN" altLang="en-US" dirty="0">
                <a:ea typeface="STHeiti Light" charset="-122"/>
              </a:rPr>
              <a:t>的数据定义语句时</a:t>
            </a:r>
            <a:r>
              <a:rPr lang="en-US" altLang="zh-CN" dirty="0">
                <a:ea typeface="STHeiti Light" charset="-122"/>
              </a:rPr>
              <a:t>, </a:t>
            </a:r>
            <a:r>
              <a:rPr lang="zh-CN" altLang="en-US" dirty="0">
                <a:ea typeface="STHeiti Light" charset="-122"/>
              </a:rPr>
              <a:t>实际就是在更新数据字典表中的相应信息</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3974435"/>
      </p:ext>
    </p:extLst>
  </p:cSld>
  <p:clrMapOvr>
    <a:masterClrMapping/>
  </p:clrMapOvr>
  <p:transition>
    <p:wip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1. </a:t>
            </a:r>
            <a:r>
              <a:rPr lang="zh-CN" altLang="en-US" sz="4000" b="1" dirty="0">
                <a:solidFill>
                  <a:srgbClr val="000000"/>
                </a:solidFill>
                <a:latin typeface="华文细黑" charset="-122"/>
                <a:ea typeface="华文细黑" charset="-122"/>
              </a:rPr>
              <a:t>权限授予：</a:t>
            </a:r>
            <a:r>
              <a:rPr lang="en-US" altLang="zh-CN" sz="4000" b="1" dirty="0">
                <a:solidFill>
                  <a:srgbClr val="000000"/>
                </a:solidFill>
                <a:latin typeface="华文细黑" charset="-122"/>
                <a:ea typeface="华文细黑" charset="-122"/>
              </a:rPr>
              <a:t>GRANT</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a:t>
            </a:r>
            <a:r>
              <a:rPr lang="en-US" altLang="zh-CN" sz="3200" b="1" dirty="0">
                <a:ea typeface="STHeiti Light" charset="-122"/>
              </a:rPr>
              <a:t>GRANT</a:t>
            </a:r>
            <a:r>
              <a:rPr lang="zh-CN" altLang="en-US" sz="3200" b="1" dirty="0">
                <a:ea typeface="STHeiti Light" charset="-122"/>
              </a:rPr>
              <a:t>语句的一般格式</a:t>
            </a:r>
          </a:p>
          <a:p>
            <a:pPr marL="720000" lvl="1" indent="0" algn="just">
              <a:lnSpc>
                <a:spcPct val="150000"/>
              </a:lnSpc>
              <a:buNone/>
            </a:pPr>
            <a:r>
              <a:rPr lang="en-US" altLang="zh-CN" sz="2800" b="1" dirty="0">
                <a:uFill>
                  <a:solidFill>
                    <a:srgbClr val="C00000"/>
                  </a:solidFill>
                </a:uFill>
                <a:ea typeface="STHeiti Light" charset="-122"/>
              </a:rPr>
              <a:t>GRANT &lt;</a:t>
            </a:r>
            <a:r>
              <a:rPr lang="zh-CN" altLang="en-US" sz="2800" b="1" dirty="0">
                <a:uFill>
                  <a:solidFill>
                    <a:srgbClr val="C00000"/>
                  </a:solidFill>
                </a:uFill>
                <a:ea typeface="STHeiti Light" charset="-122"/>
              </a:rPr>
              <a:t>权限</a:t>
            </a:r>
            <a:r>
              <a:rPr lang="en-US" altLang="zh-CN" sz="2800" b="1" dirty="0">
                <a:uFill>
                  <a:solidFill>
                    <a:srgbClr val="C00000"/>
                  </a:solidFill>
                </a:uFill>
                <a:ea typeface="STHeiti Light" charset="-122"/>
              </a:rPr>
              <a:t>&gt;[,&lt;</a:t>
            </a:r>
            <a:r>
              <a:rPr lang="zh-CN" altLang="en-US" sz="2800" b="1" dirty="0">
                <a:uFill>
                  <a:solidFill>
                    <a:srgbClr val="C00000"/>
                  </a:solidFill>
                </a:uFill>
                <a:ea typeface="STHeiti Light" charset="-122"/>
              </a:rPr>
              <a:t>权限</a:t>
            </a:r>
            <a:r>
              <a:rPr lang="en-US" altLang="zh-CN" sz="2800" b="1" dirty="0">
                <a:uFill>
                  <a:solidFill>
                    <a:srgbClr val="C00000"/>
                  </a:solidFill>
                </a:uFill>
                <a:ea typeface="STHeiti Light" charset="-122"/>
              </a:rPr>
              <a:t>&gt;]...</a:t>
            </a:r>
          </a:p>
          <a:p>
            <a:pPr marL="720000" lvl="1" indent="0" algn="just">
              <a:lnSpc>
                <a:spcPct val="150000"/>
              </a:lnSpc>
              <a:buNone/>
            </a:pPr>
            <a:r>
              <a:rPr lang="en-US" altLang="zh-CN" sz="2800" b="1" dirty="0">
                <a:uFill>
                  <a:solidFill>
                    <a:srgbClr val="C00000"/>
                  </a:solidFill>
                </a:uFill>
                <a:ea typeface="STHeiti Light" charset="-122"/>
              </a:rPr>
              <a:t>ON &lt;</a:t>
            </a:r>
            <a:r>
              <a:rPr lang="zh-CN" altLang="en-US" sz="2800" b="1" dirty="0">
                <a:uFill>
                  <a:solidFill>
                    <a:srgbClr val="C00000"/>
                  </a:solidFill>
                </a:uFill>
                <a:ea typeface="STHeiti Light" charset="-122"/>
              </a:rPr>
              <a:t>对象类型</a:t>
            </a:r>
            <a:r>
              <a:rPr lang="en-US" altLang="zh-CN" sz="2800" b="1" dirty="0">
                <a:uFill>
                  <a:solidFill>
                    <a:srgbClr val="C00000"/>
                  </a:solidFill>
                </a:uFill>
                <a:ea typeface="STHeiti Light" charset="-122"/>
              </a:rPr>
              <a:t>&gt; &lt;</a:t>
            </a:r>
            <a:r>
              <a:rPr lang="zh-CN" altLang="en-US" sz="2800" b="1" dirty="0">
                <a:uFill>
                  <a:solidFill>
                    <a:srgbClr val="C00000"/>
                  </a:solidFill>
                </a:uFill>
                <a:ea typeface="STHeiti Light" charset="-122"/>
              </a:rPr>
              <a:t>对象名</a:t>
            </a:r>
            <a:r>
              <a:rPr lang="en-US" altLang="zh-CN" sz="2800" b="1" dirty="0">
                <a:uFill>
                  <a:solidFill>
                    <a:srgbClr val="C00000"/>
                  </a:solidFill>
                </a:uFill>
                <a:ea typeface="STHeiti Light" charset="-122"/>
              </a:rPr>
              <a:t>&gt;[,&lt;</a:t>
            </a:r>
            <a:r>
              <a:rPr lang="zh-CN" altLang="en-US" sz="2800" b="1" dirty="0">
                <a:uFill>
                  <a:solidFill>
                    <a:srgbClr val="C00000"/>
                  </a:solidFill>
                </a:uFill>
                <a:ea typeface="STHeiti Light" charset="-122"/>
              </a:rPr>
              <a:t>对象类型</a:t>
            </a:r>
            <a:r>
              <a:rPr lang="en-US" altLang="zh-CN" sz="2800" b="1" dirty="0">
                <a:uFill>
                  <a:solidFill>
                    <a:srgbClr val="C00000"/>
                  </a:solidFill>
                </a:uFill>
                <a:ea typeface="STHeiti Light" charset="-122"/>
              </a:rPr>
              <a:t>&gt; &lt;</a:t>
            </a:r>
            <a:r>
              <a:rPr lang="zh-CN" altLang="en-US" sz="2800" b="1" dirty="0">
                <a:uFill>
                  <a:solidFill>
                    <a:srgbClr val="C00000"/>
                  </a:solidFill>
                </a:uFill>
                <a:ea typeface="STHeiti Light" charset="-122"/>
              </a:rPr>
              <a:t>对象名</a:t>
            </a:r>
            <a:r>
              <a:rPr lang="en-US" altLang="zh-CN" sz="2800" b="1" dirty="0">
                <a:uFill>
                  <a:solidFill>
                    <a:srgbClr val="C00000"/>
                  </a:solidFill>
                </a:uFill>
                <a:ea typeface="STHeiti Light" charset="-122"/>
              </a:rPr>
              <a:t>&gt;]…</a:t>
            </a:r>
          </a:p>
          <a:p>
            <a:pPr marL="720000" lvl="1" indent="0" algn="just">
              <a:lnSpc>
                <a:spcPct val="150000"/>
              </a:lnSpc>
              <a:buNone/>
            </a:pPr>
            <a:r>
              <a:rPr lang="en-US" altLang="zh-CN" sz="2800" b="1" dirty="0">
                <a:uFill>
                  <a:solidFill>
                    <a:srgbClr val="C00000"/>
                  </a:solidFill>
                </a:uFill>
                <a:ea typeface="STHeiti Light" charset="-122"/>
              </a:rPr>
              <a:t>TO &lt;</a:t>
            </a:r>
            <a:r>
              <a:rPr lang="zh-CN" altLang="en-US" sz="2800" b="1" dirty="0">
                <a:uFill>
                  <a:solidFill>
                    <a:srgbClr val="C00000"/>
                  </a:solidFill>
                </a:uFill>
                <a:ea typeface="STHeiti Light" charset="-122"/>
              </a:rPr>
              <a:t>用户</a:t>
            </a:r>
            <a:r>
              <a:rPr lang="en-US" altLang="zh-CN" sz="2800" b="1" dirty="0">
                <a:uFill>
                  <a:solidFill>
                    <a:srgbClr val="C00000"/>
                  </a:solidFill>
                </a:uFill>
                <a:ea typeface="STHeiti Light" charset="-122"/>
              </a:rPr>
              <a:t>&gt;[,&lt;</a:t>
            </a:r>
            <a:r>
              <a:rPr lang="zh-CN" altLang="en-US" sz="2800" b="1" dirty="0">
                <a:uFill>
                  <a:solidFill>
                    <a:srgbClr val="C00000"/>
                  </a:solidFill>
                </a:uFill>
                <a:ea typeface="STHeiti Light" charset="-122"/>
              </a:rPr>
              <a:t>用户</a:t>
            </a:r>
            <a:r>
              <a:rPr lang="en-US" altLang="zh-CN" sz="2800" b="1" dirty="0">
                <a:uFill>
                  <a:solidFill>
                    <a:srgbClr val="C00000"/>
                  </a:solidFill>
                </a:uFill>
                <a:ea typeface="STHeiti Light" charset="-122"/>
              </a:rPr>
              <a:t>&gt;]...</a:t>
            </a:r>
          </a:p>
          <a:p>
            <a:pPr marL="720000" lvl="1" indent="0" algn="just">
              <a:lnSpc>
                <a:spcPct val="150000"/>
              </a:lnSpc>
              <a:buNone/>
            </a:pPr>
            <a:r>
              <a:rPr lang="en-US" altLang="zh-CN" sz="2800" b="1" u="heavy" dirty="0">
                <a:uFill>
                  <a:solidFill>
                    <a:srgbClr val="C00000"/>
                  </a:solidFill>
                </a:uFill>
                <a:ea typeface="STHeiti Light" charset="-122"/>
              </a:rPr>
              <a:t>[WITH GRANT OPTION];</a:t>
            </a:r>
          </a:p>
          <a:p>
            <a:pPr lvl="0" algn="just">
              <a:lnSpc>
                <a:spcPct val="150000"/>
              </a:lnSpc>
              <a:buFont typeface="Wingdings" panose="05000000000000000000" pitchFamily="2" charset="2"/>
              <a:buChar char="p"/>
            </a:pPr>
            <a:r>
              <a:rPr lang="zh-CN" altLang="en-US" sz="3200" b="1" dirty="0">
                <a:solidFill>
                  <a:prstClr val="black"/>
                </a:solidFill>
                <a:ea typeface="STHeiti Light" charset="-122"/>
              </a:rPr>
              <a:t> 语义：将对指定操作对象的指定操作权限授予指定的用户</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2" name="对话气泡: 圆角矩形 1">
            <a:extLst>
              <a:ext uri="{FF2B5EF4-FFF2-40B4-BE49-F238E27FC236}">
                <a16:creationId xmlns:a16="http://schemas.microsoft.com/office/drawing/2014/main" id="{8921C008-DFFE-4305-B4CE-03C741F73C98}"/>
              </a:ext>
            </a:extLst>
          </p:cNvPr>
          <p:cNvSpPr/>
          <p:nvPr/>
        </p:nvSpPr>
        <p:spPr>
          <a:xfrm>
            <a:off x="4981903" y="4146331"/>
            <a:ext cx="3452649" cy="1087821"/>
          </a:xfrm>
          <a:prstGeom prst="wedgeRoundRectCallout">
            <a:avLst>
              <a:gd name="adj1" fmla="val -61472"/>
              <a:gd name="adj2" fmla="val 21920"/>
              <a:gd name="adj3" fmla="val 16667"/>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81F8E99-44A0-4993-A788-2DF2B8B1E156}"/>
              </a:ext>
            </a:extLst>
          </p:cNvPr>
          <p:cNvPicPr>
            <a:picLocks noChangeAspect="1"/>
          </p:cNvPicPr>
          <p:nvPr/>
        </p:nvPicPr>
        <p:blipFill>
          <a:blip r:embed="rId2"/>
          <a:stretch>
            <a:fillRect/>
          </a:stretch>
        </p:blipFill>
        <p:spPr>
          <a:xfrm>
            <a:off x="5144720" y="4208705"/>
            <a:ext cx="3127013" cy="963072"/>
          </a:xfrm>
          <a:prstGeom prst="rect">
            <a:avLst/>
          </a:prstGeom>
        </p:spPr>
      </p:pic>
      <p:sp>
        <p:nvSpPr>
          <p:cNvPr id="9" name="文本框 22">
            <a:extLst>
              <a:ext uri="{FF2B5EF4-FFF2-40B4-BE49-F238E27FC236}">
                <a16:creationId xmlns:a16="http://schemas.microsoft.com/office/drawing/2014/main" id="{26787B35-67BB-4527-B925-FABE80954657}"/>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0" name="文本框 22">
            <a:extLst>
              <a:ext uri="{FF2B5EF4-FFF2-40B4-BE49-F238E27FC236}">
                <a16:creationId xmlns:a16="http://schemas.microsoft.com/office/drawing/2014/main" id="{DFE660E8-CF83-4501-B193-8CD075D272E0}"/>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58404908"/>
      </p:ext>
    </p:extLst>
  </p:cSld>
  <p:clrMapOvr>
    <a:masterClrMapping/>
  </p:clrMapOvr>
  <p:transition>
    <p:wip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GRANT</a:t>
            </a:r>
            <a:r>
              <a:rPr lang="zh-CN" altLang="en-US" sz="4000" b="1" dirty="0">
                <a:solidFill>
                  <a:srgbClr val="000000"/>
                </a:solidFill>
                <a:latin typeface="华文细黑" charset="-122"/>
                <a:ea typeface="华文细黑" charset="-122"/>
              </a:rPr>
              <a:t>（续）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发出</a:t>
            </a:r>
            <a:r>
              <a:rPr lang="en-US" altLang="zh-CN" sz="3200" b="1" dirty="0">
                <a:ea typeface="STHeiti Light" charset="-122"/>
              </a:rPr>
              <a:t>GRANT</a:t>
            </a:r>
            <a:endParaRPr lang="zh-CN" altLang="en-US" sz="3200" b="1" dirty="0">
              <a:ea typeface="STHeiti Light" charset="-122"/>
            </a:endParaRPr>
          </a:p>
          <a:p>
            <a:pPr marL="1177200" lvl="1" indent="-457200" algn="just">
              <a:lnSpc>
                <a:spcPct val="150000"/>
              </a:lnSpc>
              <a:buFont typeface="Wingdings" panose="05000000000000000000" pitchFamily="2" charset="2"/>
              <a:buChar char="p"/>
            </a:pPr>
            <a:r>
              <a:rPr lang="zh-CN" altLang="en-US" b="1" dirty="0">
                <a:uFill>
                  <a:solidFill>
                    <a:srgbClr val="C00000"/>
                  </a:solidFill>
                </a:uFill>
                <a:ea typeface="STHeiti Light" charset="-122"/>
              </a:rPr>
              <a:t>数据库管理员</a:t>
            </a:r>
          </a:p>
          <a:p>
            <a:pPr marL="1177200" lvl="1" indent="-457200" algn="just">
              <a:lnSpc>
                <a:spcPct val="150000"/>
              </a:lnSpc>
              <a:buFont typeface="Wingdings" panose="05000000000000000000" pitchFamily="2" charset="2"/>
              <a:buChar char="p"/>
            </a:pPr>
            <a:r>
              <a:rPr lang="zh-CN" altLang="en-US" b="1" dirty="0">
                <a:uFill>
                  <a:solidFill>
                    <a:srgbClr val="C00000"/>
                  </a:solidFill>
                </a:uFill>
                <a:ea typeface="STHeiti Light" charset="-122"/>
              </a:rPr>
              <a:t>数据库对象创建者（即属主</a:t>
            </a:r>
            <a:r>
              <a:rPr lang="en-US" altLang="zh-CN" b="1" dirty="0">
                <a:uFill>
                  <a:solidFill>
                    <a:srgbClr val="C00000"/>
                  </a:solidFill>
                </a:uFill>
                <a:ea typeface="STHeiti Light" charset="-122"/>
              </a:rPr>
              <a:t>Owner</a:t>
            </a:r>
            <a:r>
              <a:rPr lang="zh-CN" altLang="en-US" b="1" dirty="0">
                <a:uFill>
                  <a:solidFill>
                    <a:srgbClr val="C00000"/>
                  </a:solidFill>
                </a:uFill>
                <a:ea typeface="STHeiti Light" charset="-122"/>
              </a:rPr>
              <a:t>）</a:t>
            </a:r>
          </a:p>
          <a:p>
            <a:pPr marL="1177200" lvl="1" indent="-457200" algn="just">
              <a:lnSpc>
                <a:spcPct val="150000"/>
              </a:lnSpc>
              <a:buFont typeface="Wingdings" panose="05000000000000000000" pitchFamily="2" charset="2"/>
              <a:buChar char="p"/>
            </a:pPr>
            <a:r>
              <a:rPr lang="zh-CN" altLang="en-US" b="1" dirty="0">
                <a:uFill>
                  <a:solidFill>
                    <a:srgbClr val="C00000"/>
                  </a:solidFill>
                </a:uFill>
                <a:ea typeface="STHeiti Light" charset="-122"/>
              </a:rPr>
              <a:t>拥有该权限的用户</a:t>
            </a:r>
            <a:endParaRPr lang="en-US" altLang="zh-CN" b="1" dirty="0">
              <a:uFill>
                <a:solidFill>
                  <a:srgbClr val="C00000"/>
                </a:solidFill>
              </a:uFill>
              <a:ea typeface="STHeiti Light" charset="-122"/>
            </a:endParaRPr>
          </a:p>
          <a:p>
            <a:pPr marL="0" lvl="1" indent="-457200" algn="just">
              <a:lnSpc>
                <a:spcPct val="150000"/>
              </a:lnSpc>
              <a:buFont typeface="Wingdings" panose="05000000000000000000" pitchFamily="2" charset="2"/>
              <a:buChar char="p"/>
            </a:pPr>
            <a:r>
              <a:rPr lang="zh-CN" altLang="en-US" sz="3200" b="1" dirty="0">
                <a:solidFill>
                  <a:prstClr val="black"/>
                </a:solidFill>
                <a:ea typeface="STHeiti Light" charset="-122"/>
              </a:rPr>
              <a:t>接受权限的用户</a:t>
            </a:r>
            <a:endParaRPr lang="en-US" altLang="zh-CN" sz="3200" b="1" dirty="0">
              <a:solidFill>
                <a:prstClr val="black"/>
              </a:solidFill>
              <a:ea typeface="STHeiti Light" charset="-122"/>
            </a:endParaRPr>
          </a:p>
          <a:p>
            <a:pPr marL="1080000" lvl="1" indent="-342900" algn="just">
              <a:lnSpc>
                <a:spcPct val="150000"/>
              </a:lnSpc>
              <a:buFont typeface="Wingdings" panose="05000000000000000000" pitchFamily="2" charset="2"/>
              <a:buChar char="p"/>
            </a:pPr>
            <a:r>
              <a:rPr lang="zh-CN" altLang="en-US" b="1" dirty="0">
                <a:uFill>
                  <a:solidFill>
                    <a:srgbClr val="C00000"/>
                  </a:solidFill>
                </a:uFill>
                <a:ea typeface="STHeiti Light" charset="-122"/>
              </a:rPr>
              <a:t>一个或多个具体用户</a:t>
            </a:r>
          </a:p>
          <a:p>
            <a:pPr marL="1080000" lvl="1" indent="-342900" algn="just">
              <a:lnSpc>
                <a:spcPct val="150000"/>
              </a:lnSpc>
              <a:buFont typeface="Wingdings" panose="05000000000000000000" pitchFamily="2" charset="2"/>
              <a:buChar char="p"/>
            </a:pPr>
            <a:r>
              <a:rPr lang="en-US" altLang="zh-CN" b="1" dirty="0">
                <a:uFill>
                  <a:solidFill>
                    <a:srgbClr val="C00000"/>
                  </a:solidFill>
                </a:uFill>
                <a:ea typeface="STHeiti Light" charset="-122"/>
              </a:rPr>
              <a:t>PUBLIC</a:t>
            </a:r>
            <a:r>
              <a:rPr lang="zh-CN" altLang="en-US" b="1" dirty="0">
                <a:uFill>
                  <a:solidFill>
                    <a:srgbClr val="C00000"/>
                  </a:solidFill>
                </a:uFill>
                <a:ea typeface="STHeiti Light" charset="-122"/>
              </a:rPr>
              <a:t>（即全体用户）</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687597F6-F3F5-4073-B055-B6E17C65B2CE}"/>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525A396E-DBB7-455B-A448-086483E37D2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30974362"/>
      </p:ext>
    </p:extLst>
  </p:cSld>
  <p:clrMapOvr>
    <a:masterClrMapping/>
  </p:clrMapOvr>
  <p:transition>
    <p:wip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ea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3.6.1] </a:t>
            </a:r>
            <a:r>
              <a:rPr lang="zh-CN" altLang="en-US" sz="3200" b="1" dirty="0">
                <a:solidFill>
                  <a:srgbClr val="000000"/>
                </a:solidFill>
                <a:latin typeface="STHeiti Light"/>
                <a:ea typeface="STHeiti Light"/>
              </a:rPr>
              <a:t>把查询</a:t>
            </a:r>
            <a:r>
              <a:rPr lang="en-US" altLang="zh-CN" sz="3200" b="1" dirty="0">
                <a:solidFill>
                  <a:srgbClr val="000000"/>
                </a:solidFill>
                <a:latin typeface="STHeiti Light"/>
                <a:ea typeface="STHeiti Light"/>
              </a:rPr>
              <a:t>Student</a:t>
            </a:r>
            <a:r>
              <a:rPr lang="zh-CN" altLang="en-US" sz="3200" b="1" dirty="0">
                <a:solidFill>
                  <a:srgbClr val="000000"/>
                </a:solidFill>
                <a:latin typeface="STHeiti Light"/>
                <a:ea typeface="STHeiti Light"/>
              </a:rPr>
              <a:t>表权限授给用户</a:t>
            </a:r>
            <a:r>
              <a:rPr lang="en-US" altLang="zh-CN" sz="3200" b="1" dirty="0">
                <a:solidFill>
                  <a:srgbClr val="000000"/>
                </a:solidFill>
                <a:latin typeface="STHeiti Light"/>
                <a:ea typeface="STHeiti Light"/>
              </a:rPr>
              <a:t>U1 </a:t>
            </a:r>
            <a:endParaRPr lang="zh-CN" altLang="en-US" sz="3200" b="1" dirty="0">
              <a:solidFill>
                <a:srgbClr val="000000"/>
              </a:solidFill>
              <a:latin typeface="STHeiti Light"/>
              <a:ea typeface="STHeiti Light"/>
            </a:endParaRPr>
          </a:p>
          <a:p>
            <a:pPr marL="1080000" marR="65710" indent="0" algn="just">
              <a:lnSpc>
                <a:spcPct val="150000"/>
              </a:lnSpc>
              <a:buNone/>
            </a:pPr>
            <a:r>
              <a:rPr lang="en-US" altLang="zh-CN" b="1" dirty="0">
                <a:solidFill>
                  <a:srgbClr val="000000"/>
                </a:solidFill>
                <a:latin typeface="STHeiti Light"/>
              </a:rPr>
              <a:t>GRANT </a:t>
            </a:r>
            <a:r>
              <a:rPr lang="en-US" altLang="zh-CN" b="1" u="heavy" dirty="0">
                <a:solidFill>
                  <a:srgbClr val="000000"/>
                </a:solidFill>
                <a:uFill>
                  <a:solidFill>
                    <a:srgbClr val="C00000"/>
                  </a:solidFill>
                </a:uFill>
                <a:latin typeface="STHeiti Light"/>
              </a:rPr>
              <a:t>SELECT</a:t>
            </a:r>
            <a:r>
              <a:rPr lang="en-US" altLang="zh-CN" b="1" dirty="0">
                <a:solidFill>
                  <a:srgbClr val="000000"/>
                </a:solidFill>
                <a:latin typeface="STHeiti Light"/>
              </a:rPr>
              <a:t> </a:t>
            </a:r>
            <a:endParaRPr lang="en-US" altLang="zh-CN" dirty="0">
              <a:solidFill>
                <a:srgbClr val="000000"/>
              </a:solidFill>
              <a:latin typeface="STHeiti Light"/>
            </a:endParaRPr>
          </a:p>
          <a:p>
            <a:pPr marL="1080000" marR="104590" indent="0" algn="just">
              <a:lnSpc>
                <a:spcPct val="150000"/>
              </a:lnSpc>
              <a:buNone/>
            </a:pPr>
            <a:r>
              <a:rPr lang="en-US" altLang="zh-CN" b="1" dirty="0">
                <a:solidFill>
                  <a:srgbClr val="000000"/>
                </a:solidFill>
                <a:latin typeface="STHeiti Light"/>
              </a:rPr>
              <a:t>ON </a:t>
            </a:r>
            <a:r>
              <a:rPr lang="en-US" altLang="zh-CN" b="1" u="heavy" dirty="0">
                <a:solidFill>
                  <a:srgbClr val="000000"/>
                </a:solidFill>
                <a:uFill>
                  <a:solidFill>
                    <a:srgbClr val="C00000"/>
                  </a:solidFill>
                </a:uFill>
                <a:latin typeface="STHeiti Light"/>
              </a:rPr>
              <a:t>TABLE Student </a:t>
            </a:r>
          </a:p>
          <a:p>
            <a:pPr marL="1080000" indent="0">
              <a:lnSpc>
                <a:spcPct val="150000"/>
              </a:lnSpc>
              <a:buNone/>
            </a:pPr>
            <a:r>
              <a:rPr lang="en-US" altLang="zh-CN" b="1" dirty="0">
                <a:solidFill>
                  <a:srgbClr val="000000"/>
                </a:solidFill>
                <a:latin typeface="STHeiti Light"/>
              </a:rPr>
              <a:t>TO </a:t>
            </a:r>
            <a:r>
              <a:rPr lang="en-US" altLang="zh-CN" b="1" u="heavy" dirty="0">
                <a:solidFill>
                  <a:srgbClr val="000000"/>
                </a:solidFill>
                <a:uFill>
                  <a:solidFill>
                    <a:srgbClr val="C00000"/>
                  </a:solidFill>
                </a:uFill>
                <a:latin typeface="STHeiti Light"/>
              </a:rPr>
              <a:t>U1;</a:t>
            </a:r>
            <a:r>
              <a:rPr lang="en-US" altLang="zh-CN" b="1" dirty="0">
                <a:solidFill>
                  <a:srgbClr val="000000"/>
                </a:solidFill>
                <a:latin typeface="STHeiti Light"/>
              </a:rPr>
              <a:t> </a:t>
            </a:r>
            <a:endParaRPr lang="en-US" altLang="zh-CN" dirty="0">
              <a:solidFill>
                <a:srgbClr val="000000"/>
              </a:solidFill>
              <a:latin typeface="STHeiti Light"/>
            </a:endParaRPr>
          </a:p>
          <a:p>
            <a:pPr marL="1080000" marR="59830" indent="0">
              <a:lnSpc>
                <a:spcPct val="150000"/>
              </a:lnSpc>
              <a:buNone/>
            </a:pPr>
            <a:r>
              <a:rPr lang="zh-CN" altLang="en-US" sz="3200" b="1" dirty="0">
                <a:solidFill>
                  <a:srgbClr val="006EC0"/>
                </a:solidFill>
                <a:latin typeface="STHeiti Light"/>
                <a:ea typeface="STHeiti Light"/>
              </a:rPr>
              <a:t>将</a:t>
            </a:r>
            <a:r>
              <a:rPr lang="zh-CN" altLang="en-US" sz="3200" b="1" dirty="0">
                <a:solidFill>
                  <a:srgbClr val="FF00FF"/>
                </a:solidFill>
                <a:latin typeface="STHeiti Light"/>
                <a:ea typeface="STHeiti Light"/>
              </a:rPr>
              <a:t>一种权限</a:t>
            </a:r>
            <a:r>
              <a:rPr lang="zh-CN" altLang="en-US" sz="3200" b="1" dirty="0">
                <a:solidFill>
                  <a:srgbClr val="006EC0"/>
                </a:solidFill>
                <a:latin typeface="STHeiti Light"/>
                <a:ea typeface="STHeiti Light"/>
              </a:rPr>
              <a:t>授予</a:t>
            </a:r>
            <a:r>
              <a:rPr lang="zh-CN" altLang="en-US" sz="3200" b="1" dirty="0">
                <a:solidFill>
                  <a:srgbClr val="FF00FF"/>
                </a:solidFill>
                <a:latin typeface="STHeiti Light"/>
                <a:ea typeface="STHeiti Light"/>
              </a:rPr>
              <a:t>一个用户</a:t>
            </a:r>
            <a:r>
              <a:rPr lang="zh-CN" altLang="en-US" sz="3200" b="1" dirty="0">
                <a:solidFill>
                  <a:srgbClr val="006EC0"/>
                </a:solidFill>
                <a:latin typeface="STHeiti Light"/>
                <a:ea typeface="STHeiti Light"/>
              </a:rPr>
              <a:t>。 </a:t>
            </a:r>
            <a:endParaRPr lang="zh-CN" altLang="en-US" sz="3200" b="1" dirty="0">
              <a:solidFill>
                <a:srgbClr val="000000"/>
              </a:solidFill>
              <a:latin typeface="STHeiti Light"/>
              <a:ea typeface="STHeiti Light"/>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E95A81DF-688F-4A6B-9057-E7310C5A5D35}"/>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9CB10791-FCD3-4142-984C-85B67823B62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295734136"/>
      </p:ext>
    </p:extLst>
  </p:cSld>
  <p:clrMapOvr>
    <a:masterClrMapping/>
  </p:clrMapOvr>
  <p:transition>
    <p:wip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ea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3.6.2]</a:t>
            </a:r>
            <a:r>
              <a:rPr lang="zh-CN" altLang="en-US" sz="3200" b="1" dirty="0">
                <a:solidFill>
                  <a:srgbClr val="000000"/>
                </a:solidFill>
                <a:latin typeface="STHeiti Light"/>
                <a:ea typeface="STHeiti Light"/>
              </a:rPr>
              <a:t>把对</a:t>
            </a:r>
            <a:r>
              <a:rPr lang="en-US" altLang="zh-CN" sz="3200" b="1" dirty="0">
                <a:solidFill>
                  <a:srgbClr val="000000"/>
                </a:solidFill>
                <a:latin typeface="STHeiti Light"/>
                <a:ea typeface="STHeiti Light"/>
              </a:rPr>
              <a:t>Student</a:t>
            </a:r>
            <a:r>
              <a:rPr lang="zh-CN" altLang="en-US" sz="3200" b="1" dirty="0">
                <a:solidFill>
                  <a:srgbClr val="000000"/>
                </a:solidFill>
                <a:latin typeface="STHeiti Light"/>
                <a:ea typeface="STHeiti Light"/>
              </a:rPr>
              <a:t>表和</a:t>
            </a:r>
            <a:r>
              <a:rPr lang="en-US" altLang="zh-CN" sz="3200" b="1" dirty="0">
                <a:solidFill>
                  <a:srgbClr val="000000"/>
                </a:solidFill>
                <a:latin typeface="STHeiti Light"/>
                <a:ea typeface="STHeiti Light"/>
              </a:rPr>
              <a:t>Course</a:t>
            </a:r>
            <a:r>
              <a:rPr lang="zh-CN" altLang="en-US" sz="3200" b="1" dirty="0">
                <a:solidFill>
                  <a:srgbClr val="000000"/>
                </a:solidFill>
                <a:latin typeface="STHeiti Light"/>
                <a:ea typeface="STHeiti Light"/>
              </a:rPr>
              <a:t>表的全部权限授予用户</a:t>
            </a:r>
            <a:r>
              <a:rPr lang="en-US" altLang="zh-CN" sz="3200" b="1" dirty="0">
                <a:solidFill>
                  <a:srgbClr val="000000"/>
                </a:solidFill>
                <a:latin typeface="STHeiti Light"/>
                <a:ea typeface="STHeiti Light"/>
              </a:rPr>
              <a:t>U2</a:t>
            </a:r>
            <a:r>
              <a:rPr lang="zh-CN" altLang="en-US" sz="3200" b="1" dirty="0">
                <a:solidFill>
                  <a:srgbClr val="000000"/>
                </a:solidFill>
                <a:latin typeface="STHeiti Light"/>
                <a:ea typeface="STHeiti Light"/>
              </a:rPr>
              <a:t>和</a:t>
            </a:r>
            <a:r>
              <a:rPr lang="en-US" altLang="zh-CN" sz="3200" b="1" dirty="0">
                <a:solidFill>
                  <a:srgbClr val="000000"/>
                </a:solidFill>
                <a:latin typeface="STHeiti Light"/>
                <a:ea typeface="STHeiti Light"/>
              </a:rPr>
              <a:t>U3</a:t>
            </a:r>
            <a:endParaRPr lang="zh-CN" altLang="en-US" sz="3200" b="1" dirty="0">
              <a:solidFill>
                <a:srgbClr val="000000"/>
              </a:solidFill>
              <a:latin typeface="STHeiti Light"/>
              <a:ea typeface="STHeiti Light"/>
            </a:endParaRPr>
          </a:p>
          <a:p>
            <a:pPr marL="1080000" marR="65710" indent="0" algn="just">
              <a:lnSpc>
                <a:spcPct val="150000"/>
              </a:lnSpc>
              <a:buNone/>
            </a:pPr>
            <a:r>
              <a:rPr lang="en-US" altLang="zh-CN" b="1" dirty="0">
                <a:solidFill>
                  <a:srgbClr val="000000"/>
                </a:solidFill>
                <a:latin typeface="STHeiti Light"/>
              </a:rPr>
              <a:t>GRANT </a:t>
            </a:r>
            <a:r>
              <a:rPr lang="en-US" altLang="zh-CN" b="1" u="heavy" dirty="0">
                <a:solidFill>
                  <a:srgbClr val="C00000"/>
                </a:solidFill>
                <a:uFill>
                  <a:solidFill>
                    <a:srgbClr val="C00000"/>
                  </a:solidFill>
                </a:uFill>
                <a:latin typeface="STHeiti Light"/>
              </a:rPr>
              <a:t>ALL PRIVILEGES</a:t>
            </a:r>
            <a:r>
              <a:rPr lang="en-US" altLang="zh-CN" b="1" dirty="0">
                <a:solidFill>
                  <a:srgbClr val="C00000"/>
                </a:solidFill>
                <a:latin typeface="STHeiti Light"/>
              </a:rPr>
              <a:t> </a:t>
            </a:r>
            <a:endParaRPr lang="en-US" altLang="zh-CN" dirty="0">
              <a:solidFill>
                <a:srgbClr val="C00000"/>
              </a:solidFill>
              <a:latin typeface="STHeiti Light"/>
            </a:endParaRPr>
          </a:p>
          <a:p>
            <a:pPr marL="1080000" marR="104590" indent="0" algn="just">
              <a:lnSpc>
                <a:spcPct val="150000"/>
              </a:lnSpc>
              <a:buNone/>
            </a:pPr>
            <a:r>
              <a:rPr lang="en-US" altLang="zh-CN" b="1" dirty="0">
                <a:solidFill>
                  <a:srgbClr val="000000"/>
                </a:solidFill>
                <a:latin typeface="STHeiti Light"/>
              </a:rPr>
              <a:t>ON </a:t>
            </a:r>
            <a:r>
              <a:rPr lang="en-US" altLang="zh-CN" b="1" u="heavy" dirty="0">
                <a:solidFill>
                  <a:srgbClr val="000000"/>
                </a:solidFill>
                <a:uFill>
                  <a:solidFill>
                    <a:srgbClr val="C00000"/>
                  </a:solidFill>
                </a:uFill>
                <a:latin typeface="STHeiti Light"/>
              </a:rPr>
              <a:t>TABLE Student</a:t>
            </a:r>
            <a:r>
              <a:rPr lang="zh-CN" altLang="en-US" b="1" u="heavy" dirty="0">
                <a:solidFill>
                  <a:srgbClr val="000000"/>
                </a:solidFill>
                <a:uFill>
                  <a:solidFill>
                    <a:srgbClr val="C00000"/>
                  </a:solidFill>
                </a:uFill>
                <a:latin typeface="STHeiti Light"/>
              </a:rPr>
              <a:t>，</a:t>
            </a:r>
            <a:r>
              <a:rPr lang="en-US" altLang="zh-CN" b="1" u="heavy" dirty="0">
                <a:solidFill>
                  <a:srgbClr val="000000"/>
                </a:solidFill>
                <a:uFill>
                  <a:solidFill>
                    <a:srgbClr val="C00000"/>
                  </a:solidFill>
                </a:uFill>
                <a:latin typeface="STHeiti Light"/>
              </a:rPr>
              <a:t>Course </a:t>
            </a:r>
          </a:p>
          <a:p>
            <a:pPr marL="1080000" indent="0">
              <a:lnSpc>
                <a:spcPct val="150000"/>
              </a:lnSpc>
              <a:buNone/>
            </a:pPr>
            <a:r>
              <a:rPr lang="en-US" altLang="zh-CN" b="1" dirty="0">
                <a:solidFill>
                  <a:srgbClr val="000000"/>
                </a:solidFill>
                <a:latin typeface="STHeiti Light"/>
              </a:rPr>
              <a:t>TO </a:t>
            </a:r>
            <a:r>
              <a:rPr lang="en-US" altLang="zh-CN" b="1" u="heavy" dirty="0">
                <a:solidFill>
                  <a:srgbClr val="000000"/>
                </a:solidFill>
                <a:uFill>
                  <a:solidFill>
                    <a:srgbClr val="C00000"/>
                  </a:solidFill>
                </a:uFill>
                <a:latin typeface="STHeiti Light"/>
              </a:rPr>
              <a:t>U2</a:t>
            </a:r>
            <a:r>
              <a:rPr lang="zh-CN" altLang="en-US" b="1" u="heavy" dirty="0">
                <a:solidFill>
                  <a:srgbClr val="000000"/>
                </a:solidFill>
                <a:uFill>
                  <a:solidFill>
                    <a:srgbClr val="C00000"/>
                  </a:solidFill>
                </a:uFill>
                <a:latin typeface="STHeiti Light"/>
              </a:rPr>
              <a:t>，</a:t>
            </a:r>
            <a:r>
              <a:rPr lang="en-US" altLang="zh-CN" b="1" u="heavy" dirty="0">
                <a:solidFill>
                  <a:srgbClr val="000000"/>
                </a:solidFill>
                <a:uFill>
                  <a:solidFill>
                    <a:srgbClr val="C00000"/>
                  </a:solidFill>
                </a:uFill>
                <a:latin typeface="STHeiti Light"/>
              </a:rPr>
              <a:t>U3;</a:t>
            </a:r>
            <a:r>
              <a:rPr lang="en-US" altLang="zh-CN" b="1" dirty="0">
                <a:solidFill>
                  <a:srgbClr val="000000"/>
                </a:solidFill>
                <a:latin typeface="STHeiti Light"/>
              </a:rPr>
              <a:t> </a:t>
            </a:r>
            <a:endParaRPr lang="en-US" altLang="zh-CN" dirty="0">
              <a:solidFill>
                <a:srgbClr val="000000"/>
              </a:solidFill>
              <a:latin typeface="STHeiti Light"/>
            </a:endParaRPr>
          </a:p>
          <a:p>
            <a:pPr marL="0" marR="21520" indent="0">
              <a:buNone/>
            </a:pPr>
            <a:r>
              <a:rPr lang="zh-CN" altLang="en-US" sz="3200" dirty="0">
                <a:solidFill>
                  <a:srgbClr val="006EC0"/>
                </a:solidFill>
                <a:latin typeface="宋体" panose="02010600030101010101" pitchFamily="2" charset="-122"/>
              </a:rPr>
              <a:t>   </a:t>
            </a:r>
            <a:r>
              <a:rPr lang="zh-CN" altLang="en-US" sz="3200" b="1" dirty="0">
                <a:solidFill>
                  <a:srgbClr val="006EC0"/>
                </a:solidFill>
                <a:latin typeface="STHeiti Light"/>
                <a:ea typeface="STHeiti Light"/>
              </a:rPr>
              <a:t>一次向</a:t>
            </a:r>
            <a:r>
              <a:rPr lang="zh-CN" altLang="en-US" sz="3200" b="1" dirty="0">
                <a:solidFill>
                  <a:srgbClr val="FF00FF"/>
                </a:solidFill>
                <a:latin typeface="STHeiti Light"/>
                <a:ea typeface="STHeiti Light"/>
              </a:rPr>
              <a:t>多个用户</a:t>
            </a:r>
            <a:r>
              <a:rPr lang="zh-CN" altLang="en-US" sz="3200" b="1" dirty="0">
                <a:solidFill>
                  <a:srgbClr val="006EC0"/>
                </a:solidFill>
                <a:latin typeface="STHeiti Light"/>
                <a:ea typeface="STHeiti Light"/>
              </a:rPr>
              <a:t>传播</a:t>
            </a:r>
            <a:r>
              <a:rPr lang="zh-CN" altLang="en-US" sz="3200" b="1" dirty="0">
                <a:solidFill>
                  <a:srgbClr val="FF00FF"/>
                </a:solidFill>
                <a:latin typeface="STHeiti Light"/>
                <a:ea typeface="STHeiti Light"/>
              </a:rPr>
              <a:t>多种同类对象</a:t>
            </a:r>
            <a:r>
              <a:rPr lang="zh-CN" altLang="en-US" sz="3200" b="1" dirty="0">
                <a:solidFill>
                  <a:srgbClr val="006EC0"/>
                </a:solidFill>
                <a:latin typeface="STHeiti Light"/>
                <a:ea typeface="STHeiti Light"/>
              </a:rPr>
              <a:t>的权限。 </a:t>
            </a:r>
            <a:endParaRPr lang="zh-CN" altLang="en-US" sz="3200" b="1" dirty="0">
              <a:solidFill>
                <a:srgbClr val="000000"/>
              </a:solidFill>
              <a:latin typeface="STHeiti Light"/>
              <a:ea typeface="STHeiti Light"/>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7723CE15-A66A-4482-AF2A-6DC7E9BBB54D}"/>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0EA80DB1-D389-4DA1-A285-15C869B2774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86975065"/>
      </p:ext>
    </p:extLst>
  </p:cSld>
  <p:clrMapOvr>
    <a:masterClrMapping/>
  </p:clrMapOvr>
  <p:transition>
    <p:wip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ea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3.6.3]</a:t>
            </a:r>
            <a:r>
              <a:rPr lang="zh-CN" altLang="en-US" sz="3200" b="1" dirty="0">
                <a:solidFill>
                  <a:srgbClr val="000000"/>
                </a:solidFill>
                <a:latin typeface="STHeiti Light"/>
                <a:ea typeface="STHeiti Light"/>
              </a:rPr>
              <a:t>把对表</a:t>
            </a:r>
            <a:r>
              <a:rPr lang="en-US" altLang="zh-CN" sz="3200" b="1" dirty="0">
                <a:solidFill>
                  <a:srgbClr val="000000"/>
                </a:solidFill>
                <a:latin typeface="Arial" panose="020B0604020202020204" pitchFamily="34" charset="0"/>
                <a:ea typeface="STHeiti Light"/>
                <a:cs typeface="Arial" panose="020B0604020202020204" pitchFamily="34" charset="0"/>
              </a:rPr>
              <a:t>SC</a:t>
            </a:r>
            <a:r>
              <a:rPr lang="zh-CN" altLang="en-US" sz="3200" b="1" dirty="0">
                <a:solidFill>
                  <a:srgbClr val="000000"/>
                </a:solidFill>
                <a:latin typeface="STHeiti Light"/>
                <a:ea typeface="STHeiti Light"/>
              </a:rPr>
              <a:t>的查询权限授予所有用户</a:t>
            </a:r>
          </a:p>
          <a:p>
            <a:pPr marL="1080000" marR="6571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GRANT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SELECT</a:t>
            </a:r>
            <a:endParaRPr lang="en-US" altLang="zh-CN" b="1" dirty="0">
              <a:solidFill>
                <a:srgbClr val="C00000"/>
              </a:solidFill>
              <a:latin typeface="Arial" panose="020B0604020202020204" pitchFamily="34" charset="0"/>
              <a:ea typeface="STHeiti Light"/>
              <a:cs typeface="Arial" panose="020B0604020202020204" pitchFamily="34" charset="0"/>
            </a:endParaRPr>
          </a:p>
          <a:p>
            <a:pPr marL="1080000" marR="1045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TABLE SC </a:t>
            </a:r>
          </a:p>
          <a:p>
            <a:pPr marL="1080000" indent="0">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TO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PUBLIC</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a:t>
            </a:r>
            <a:r>
              <a:rPr lang="en-US" altLang="zh-CN" b="1" dirty="0">
                <a:solidFill>
                  <a:srgbClr val="000000"/>
                </a:solidFill>
                <a:latin typeface="Arial" panose="020B0604020202020204" pitchFamily="34" charset="0"/>
                <a:ea typeface="STHeiti Light"/>
                <a:cs typeface="Arial" panose="020B0604020202020204" pitchFamily="34" charset="0"/>
              </a:rPr>
              <a:t> </a:t>
            </a:r>
            <a:endParaRPr lang="zh-CN" altLang="en-US" sz="3200" b="1" dirty="0">
              <a:solidFill>
                <a:srgbClr val="000000"/>
              </a:solidFill>
              <a:latin typeface="STHeiti Light"/>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B9DF4C2A-E484-4926-AEA3-C1D6C2D9C2D3}"/>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10A2CBAE-A73C-4BDC-8319-2D92DF4AF63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13645226"/>
      </p:ext>
    </p:extLst>
  </p:cSld>
  <p:clrMapOvr>
    <a:masterClrMapping/>
  </p:clrMapOvr>
  <p:transition>
    <p:wip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ea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3.6.4]</a:t>
            </a:r>
            <a:r>
              <a:rPr lang="zh-CN" altLang="en-US" sz="3200" b="1" dirty="0">
                <a:solidFill>
                  <a:srgbClr val="000000"/>
                </a:solidFill>
                <a:latin typeface="STHeiti Light"/>
                <a:ea typeface="STHeiti Light"/>
              </a:rPr>
              <a:t>把查询</a:t>
            </a:r>
            <a:r>
              <a:rPr lang="en-US" altLang="zh-CN" sz="3200" b="1" dirty="0">
                <a:solidFill>
                  <a:srgbClr val="000000"/>
                </a:solidFill>
                <a:latin typeface="Arial" panose="020B0604020202020204" pitchFamily="34" charset="0"/>
                <a:ea typeface="STHeiti Light"/>
                <a:cs typeface="Arial" panose="020B0604020202020204" pitchFamily="34" charset="0"/>
              </a:rPr>
              <a:t>Student</a:t>
            </a:r>
            <a:r>
              <a:rPr lang="zh-CN" altLang="en-US" sz="3200" b="1" dirty="0">
                <a:solidFill>
                  <a:srgbClr val="000000"/>
                </a:solidFill>
                <a:latin typeface="STHeiti Light"/>
                <a:ea typeface="STHeiti Light"/>
              </a:rPr>
              <a:t>表和修改学生学号的权限授给用户</a:t>
            </a:r>
            <a:r>
              <a:rPr lang="en-US" altLang="zh-CN" sz="3200" b="1" dirty="0">
                <a:solidFill>
                  <a:srgbClr val="000000"/>
                </a:solidFill>
                <a:latin typeface="Arial" panose="020B0604020202020204" pitchFamily="34" charset="0"/>
                <a:ea typeface="STHeiti Light"/>
                <a:cs typeface="Arial" panose="020B0604020202020204" pitchFamily="34" charset="0"/>
              </a:rPr>
              <a:t>U4</a:t>
            </a:r>
            <a:endParaRPr lang="zh-CN" altLang="en-US" sz="3200" b="1" dirty="0">
              <a:solidFill>
                <a:srgbClr val="000000"/>
              </a:solidFill>
              <a:latin typeface="Arial" panose="020B0604020202020204" pitchFamily="34" charset="0"/>
              <a:ea typeface="STHeiti Light"/>
              <a:cs typeface="Arial" panose="020B0604020202020204" pitchFamily="34" charset="0"/>
            </a:endParaRPr>
          </a:p>
          <a:p>
            <a:pPr marL="1080000" marR="6571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GRANT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UPDATE(</a:t>
            </a:r>
            <a:r>
              <a:rPr lang="en-US" altLang="zh-CN" b="1" u="heavy" dirty="0" err="1">
                <a:solidFill>
                  <a:srgbClr val="C00000"/>
                </a:solidFill>
                <a:uFill>
                  <a:solidFill>
                    <a:srgbClr val="C00000"/>
                  </a:solidFill>
                </a:uFill>
                <a:latin typeface="Arial" panose="020B0604020202020204" pitchFamily="34" charset="0"/>
                <a:ea typeface="STHeiti Light"/>
                <a:cs typeface="Arial" panose="020B0604020202020204" pitchFamily="34" charset="0"/>
              </a:rPr>
              <a:t>Sno</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),SELECT</a:t>
            </a:r>
            <a:endParaRPr lang="en-US" altLang="zh-CN" b="1" dirty="0">
              <a:solidFill>
                <a:srgbClr val="C00000"/>
              </a:solidFill>
              <a:latin typeface="Arial" panose="020B0604020202020204" pitchFamily="34" charset="0"/>
              <a:ea typeface="STHeiti Light"/>
              <a:cs typeface="Arial" panose="020B0604020202020204" pitchFamily="34" charset="0"/>
            </a:endParaRPr>
          </a:p>
          <a:p>
            <a:pPr marL="1080000" marR="1045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TABLE Student </a:t>
            </a:r>
          </a:p>
          <a:p>
            <a:pPr marL="1080000" indent="0">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TO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U4</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a:t>
            </a:r>
            <a:r>
              <a:rPr lang="en-US" altLang="zh-CN" b="1" dirty="0">
                <a:solidFill>
                  <a:srgbClr val="000000"/>
                </a:solidFill>
                <a:latin typeface="Arial" panose="020B0604020202020204" pitchFamily="34" charset="0"/>
                <a:ea typeface="STHeiti Light"/>
                <a:cs typeface="Arial" panose="020B0604020202020204" pitchFamily="34" charset="0"/>
              </a:rPr>
              <a:t> </a:t>
            </a:r>
          </a:p>
          <a:p>
            <a:pPr>
              <a:lnSpc>
                <a:spcPct val="150000"/>
              </a:lnSpc>
              <a:buFont typeface="Wingdings" panose="05000000000000000000" pitchFamily="2" charset="2"/>
              <a:buChar char="p"/>
            </a:pPr>
            <a:r>
              <a:rPr lang="zh-CN" altLang="en-US" b="1" dirty="0">
                <a:solidFill>
                  <a:srgbClr val="000000"/>
                </a:solidFill>
                <a:latin typeface="STHeiti Light"/>
                <a:ea typeface="STHeiti Light"/>
              </a:rPr>
              <a:t>对属性列的授权时必须明确指出相应属性列名一次完成了对基本表和属性列这些不同对象的授权。</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3FDA2E04-3100-4F15-A4CD-86FF26382AC4}"/>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8F9F96D1-4E06-4ADD-9F8F-5FFD98552740}"/>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9634807"/>
      </p:ext>
    </p:extLst>
  </p:cSld>
  <p:clrMapOvr>
    <a:masterClrMapping/>
  </p:clrMapOvr>
  <p:transition>
    <p:wip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ea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3.6.5]</a:t>
            </a:r>
            <a:r>
              <a:rPr lang="zh-CN" altLang="en-US" sz="3200" b="1" dirty="0">
                <a:solidFill>
                  <a:srgbClr val="000000"/>
                </a:solidFill>
                <a:latin typeface="STHeiti Light"/>
                <a:ea typeface="STHeiti Light"/>
              </a:rPr>
              <a:t>把对表</a:t>
            </a:r>
            <a:r>
              <a:rPr lang="en-US" altLang="zh-CN" sz="3200" b="1" dirty="0">
                <a:solidFill>
                  <a:srgbClr val="000000"/>
                </a:solidFill>
                <a:latin typeface="Arial" panose="020B0604020202020204" pitchFamily="34" charset="0"/>
                <a:ea typeface="STHeiti Light"/>
                <a:cs typeface="Arial" panose="020B0604020202020204" pitchFamily="34" charset="0"/>
              </a:rPr>
              <a:t>SC</a:t>
            </a:r>
            <a:r>
              <a:rPr lang="zh-CN" altLang="en-US" sz="3200" b="1" dirty="0">
                <a:solidFill>
                  <a:srgbClr val="000000"/>
                </a:solidFill>
                <a:latin typeface="STHeiti Light"/>
                <a:ea typeface="STHeiti Light"/>
              </a:rPr>
              <a:t>的</a:t>
            </a:r>
            <a:r>
              <a:rPr lang="en-US" altLang="zh-CN" sz="3200" b="1" dirty="0">
                <a:solidFill>
                  <a:srgbClr val="000000"/>
                </a:solidFill>
                <a:latin typeface="Arial" panose="020B0604020202020204" pitchFamily="34" charset="0"/>
                <a:ea typeface="STHeiti Light"/>
                <a:cs typeface="Arial" panose="020B0604020202020204" pitchFamily="34" charset="0"/>
              </a:rPr>
              <a:t>INSERT</a:t>
            </a:r>
            <a:r>
              <a:rPr lang="zh-CN" altLang="en-US" sz="3200" b="1" dirty="0">
                <a:solidFill>
                  <a:srgbClr val="000000"/>
                </a:solidFill>
                <a:latin typeface="STHeiti Light"/>
                <a:ea typeface="STHeiti Light"/>
              </a:rPr>
              <a:t>权限授予</a:t>
            </a:r>
            <a:r>
              <a:rPr lang="en-US" altLang="zh-CN" sz="3200" b="1" dirty="0">
                <a:solidFill>
                  <a:srgbClr val="000000"/>
                </a:solidFill>
                <a:latin typeface="Arial" panose="020B0604020202020204" pitchFamily="34" charset="0"/>
                <a:ea typeface="STHeiti Light"/>
                <a:cs typeface="Arial" panose="020B0604020202020204" pitchFamily="34" charset="0"/>
              </a:rPr>
              <a:t>U5</a:t>
            </a:r>
            <a:r>
              <a:rPr lang="zh-CN" altLang="en-US" sz="3200" b="1" dirty="0">
                <a:solidFill>
                  <a:srgbClr val="000000"/>
                </a:solidFill>
                <a:latin typeface="STHeiti Light"/>
                <a:ea typeface="STHeiti Light"/>
              </a:rPr>
              <a:t>用户，并允许他再将此权限授予其他用户</a:t>
            </a:r>
            <a:endParaRPr lang="en-US" altLang="zh-CN" sz="3200" b="1" dirty="0">
              <a:solidFill>
                <a:srgbClr val="000000"/>
              </a:solidFill>
              <a:latin typeface="STHeiti Light"/>
              <a:ea typeface="STHeiti Light"/>
            </a:endParaRPr>
          </a:p>
          <a:p>
            <a:pPr marL="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           GRANT </a:t>
            </a:r>
            <a:r>
              <a:rPr lang="en-US" altLang="zh-CN" b="1" u="heavy" dirty="0">
                <a:uFill>
                  <a:solidFill>
                    <a:srgbClr val="C00000"/>
                  </a:solidFill>
                </a:uFill>
                <a:latin typeface="Arial" panose="020B0604020202020204" pitchFamily="34" charset="0"/>
                <a:ea typeface="STHeiti Light"/>
                <a:cs typeface="Arial" panose="020B0604020202020204" pitchFamily="34" charset="0"/>
              </a:rPr>
              <a:t>INSERT</a:t>
            </a:r>
            <a:endParaRPr lang="en-US" altLang="zh-CN" b="1" dirty="0">
              <a:latin typeface="Arial" panose="020B0604020202020204" pitchFamily="34" charset="0"/>
              <a:ea typeface="STHeiti Light"/>
              <a:cs typeface="Arial" panose="020B0604020202020204" pitchFamily="34" charset="0"/>
            </a:endParaRPr>
          </a:p>
          <a:p>
            <a:pPr marL="1080000" marR="1045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TABLE SC </a:t>
            </a:r>
          </a:p>
          <a:p>
            <a:pPr marL="1080000" indent="0">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TO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U5</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a:t>
            </a:r>
          </a:p>
          <a:p>
            <a:pPr marL="1080000" indent="0">
              <a:lnSpc>
                <a:spcPct val="150000"/>
              </a:lnSpc>
              <a:buNone/>
            </a:pP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WITH GRANT OPTION; </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BF036448-BBF0-4AED-BD69-5B3DCC4D0504}"/>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5123721B-DF2D-4390-AD72-B5BEFE1BB17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065436042"/>
      </p:ext>
    </p:extLst>
  </p:cSld>
  <p:clrMapOvr>
    <a:masterClrMapping/>
  </p:clrMapOvr>
  <p:transition>
    <p:wip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传播权限</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1" y="1614880"/>
            <a:ext cx="4414344" cy="5243120"/>
          </a:xfrm>
        </p:spPr>
        <p:txBody>
          <a:bodyPr/>
          <a:lstStyle/>
          <a:p>
            <a:pPr marL="0" marR="26690" indent="0" algn="just">
              <a:lnSpc>
                <a:spcPct val="100000"/>
              </a:lnSpc>
              <a:buNone/>
            </a:pPr>
            <a:r>
              <a:rPr lang="zh-CN" altLang="en-US" b="1" dirty="0">
                <a:solidFill>
                  <a:srgbClr val="000000"/>
                </a:solidFill>
                <a:latin typeface="STHeiti Light"/>
                <a:ea typeface="STHeiti Light"/>
              </a:rPr>
              <a:t>执行例</a:t>
            </a:r>
            <a:r>
              <a:rPr lang="en-US" altLang="zh-CN" b="1" dirty="0">
                <a:solidFill>
                  <a:srgbClr val="000000"/>
                </a:solidFill>
                <a:latin typeface="STHeiti Light"/>
                <a:ea typeface="STHeiti Light"/>
              </a:rPr>
              <a:t>3.6</a:t>
            </a:r>
            <a:r>
              <a:rPr lang="en-US" altLang="zh-CN" b="1" dirty="0">
                <a:solidFill>
                  <a:srgbClr val="000000"/>
                </a:solidFill>
                <a:latin typeface="Arial" panose="020B0604020202020204" pitchFamily="34" charset="0"/>
                <a:ea typeface="STHeiti Light"/>
                <a:cs typeface="Arial" panose="020B0604020202020204" pitchFamily="34" charset="0"/>
              </a:rPr>
              <a:t>.5</a:t>
            </a:r>
            <a:r>
              <a:rPr lang="zh-CN" altLang="en-US" b="1" dirty="0">
                <a:solidFill>
                  <a:srgbClr val="000000"/>
                </a:solidFill>
                <a:latin typeface="STHeiti Light"/>
                <a:ea typeface="STHeiti Light"/>
              </a:rPr>
              <a:t>后，</a:t>
            </a:r>
            <a:r>
              <a:rPr lang="en-US" altLang="zh-CN" b="1" dirty="0">
                <a:solidFill>
                  <a:srgbClr val="000000"/>
                </a:solidFill>
                <a:latin typeface="Arial" panose="020B0604020202020204" pitchFamily="34" charset="0"/>
                <a:ea typeface="STHeiti Light"/>
                <a:cs typeface="Arial" panose="020B0604020202020204" pitchFamily="34" charset="0"/>
              </a:rPr>
              <a:t>U5</a:t>
            </a:r>
            <a:r>
              <a:rPr lang="zh-CN" altLang="en-US" b="1" dirty="0">
                <a:solidFill>
                  <a:srgbClr val="000000"/>
                </a:solidFill>
                <a:latin typeface="STHeiti Light"/>
                <a:ea typeface="STHeiti Light"/>
              </a:rPr>
              <a:t>不仅拥有了对表</a:t>
            </a:r>
            <a:r>
              <a:rPr lang="en-US" altLang="zh-CN" b="1" dirty="0">
                <a:solidFill>
                  <a:srgbClr val="000000"/>
                </a:solidFill>
                <a:latin typeface="Arial" panose="020B0604020202020204" pitchFamily="34" charset="0"/>
                <a:ea typeface="STHeiti Light"/>
                <a:cs typeface="Arial" panose="020B0604020202020204" pitchFamily="34" charset="0"/>
              </a:rPr>
              <a:t>SC</a:t>
            </a:r>
            <a:r>
              <a:rPr lang="zh-CN" altLang="en-US" b="1" dirty="0">
                <a:solidFill>
                  <a:srgbClr val="000000"/>
                </a:solidFill>
                <a:latin typeface="STHeiti Light"/>
                <a:ea typeface="STHeiti Light"/>
              </a:rPr>
              <a:t>的</a:t>
            </a:r>
            <a:r>
              <a:rPr lang="en-US" altLang="zh-CN" b="1" dirty="0">
                <a:solidFill>
                  <a:srgbClr val="000000"/>
                </a:solidFill>
                <a:latin typeface="Arial" panose="020B0604020202020204" pitchFamily="34" charset="0"/>
                <a:ea typeface="STHeiti Light"/>
                <a:cs typeface="Arial" panose="020B0604020202020204" pitchFamily="34" charset="0"/>
              </a:rPr>
              <a:t>INSERT</a:t>
            </a:r>
            <a:r>
              <a:rPr lang="zh-CN" altLang="en-US" b="1" dirty="0">
                <a:solidFill>
                  <a:srgbClr val="000000"/>
                </a:solidFill>
                <a:latin typeface="STHeiti Light"/>
                <a:ea typeface="STHeiti Light"/>
              </a:rPr>
              <a:t>权限， 还可以传播此权限：</a:t>
            </a:r>
            <a:endParaRPr lang="en-US" altLang="zh-CN" b="1" dirty="0">
              <a:solidFill>
                <a:srgbClr val="000000"/>
              </a:solidFill>
              <a:latin typeface="STHeiti Light"/>
              <a:ea typeface="STHeiti Light"/>
            </a:endParaRPr>
          </a:p>
          <a:p>
            <a:pPr marL="0" marR="85190" indent="0" algn="just">
              <a:lnSpc>
                <a:spcPct val="100000"/>
              </a:lnSpc>
              <a:buNone/>
            </a:pPr>
            <a:r>
              <a:rPr lang="en-US" altLang="zh-CN" b="1" dirty="0">
                <a:solidFill>
                  <a:srgbClr val="000000"/>
                </a:solidFill>
                <a:latin typeface="Arial" panose="020B0604020202020204" pitchFamily="34" charset="0"/>
                <a:ea typeface="STHeiti Light"/>
                <a:cs typeface="Arial" panose="020B0604020202020204" pitchFamily="34" charset="0"/>
              </a:rPr>
              <a:t> </a:t>
            </a:r>
            <a:r>
              <a:rPr lang="en-US" altLang="zh-CN" b="1" dirty="0">
                <a:solidFill>
                  <a:srgbClr val="000000"/>
                </a:solidFill>
                <a:latin typeface="Arial" panose="020B0604020202020204" pitchFamily="34" charset="0"/>
                <a:ea typeface="STHeiti Light"/>
              </a:rPr>
              <a:t>[</a:t>
            </a:r>
            <a:r>
              <a:rPr lang="zh-CN" altLang="en-US" b="1" dirty="0">
                <a:solidFill>
                  <a:srgbClr val="000000"/>
                </a:solidFill>
                <a:latin typeface="Arial" panose="020B0604020202020204" pitchFamily="34" charset="0"/>
                <a:ea typeface="STHeiti Light"/>
              </a:rPr>
              <a:t>例</a:t>
            </a:r>
            <a:r>
              <a:rPr lang="en-US" altLang="zh-CN" b="1" dirty="0">
                <a:solidFill>
                  <a:srgbClr val="000000"/>
                </a:solidFill>
                <a:latin typeface="STHeiti Light"/>
                <a:ea typeface="STHeiti Light"/>
              </a:rPr>
              <a:t>3.6</a:t>
            </a:r>
            <a:r>
              <a:rPr lang="en-US" altLang="zh-CN" b="1" dirty="0">
                <a:solidFill>
                  <a:srgbClr val="000000"/>
                </a:solidFill>
                <a:latin typeface="Arial" panose="020B0604020202020204" pitchFamily="34" charset="0"/>
                <a:ea typeface="STHeiti Light"/>
              </a:rPr>
              <a:t>.6] </a:t>
            </a:r>
          </a:p>
          <a:p>
            <a:pPr marL="0" marR="85190" indent="0" algn="just">
              <a:lnSpc>
                <a:spcPct val="100000"/>
              </a:lnSpc>
              <a:buNone/>
            </a:pPr>
            <a:r>
              <a:rPr lang="en-US" altLang="zh-CN" b="1" dirty="0">
                <a:solidFill>
                  <a:srgbClr val="000000"/>
                </a:solidFill>
                <a:latin typeface="Arial" panose="020B0604020202020204" pitchFamily="34" charset="0"/>
              </a:rPr>
              <a:t>       </a:t>
            </a:r>
            <a:r>
              <a:rPr lang="en-US" altLang="zh-CN" sz="2400" b="1" dirty="0">
                <a:solidFill>
                  <a:srgbClr val="000000"/>
                </a:solidFill>
                <a:latin typeface="Arial" panose="020B0604020202020204" pitchFamily="34" charset="0"/>
              </a:rPr>
              <a:t>GRANT INSERT </a:t>
            </a:r>
            <a:endParaRPr lang="en-US" altLang="zh-CN" sz="2400" dirty="0">
              <a:solidFill>
                <a:srgbClr val="000000"/>
              </a:solidFill>
              <a:latin typeface="Arial" panose="020B0604020202020204" pitchFamily="34" charset="0"/>
            </a:endParaRPr>
          </a:p>
          <a:p>
            <a:pPr marL="720000" marR="88820" indent="0" algn="just">
              <a:lnSpc>
                <a:spcPct val="100000"/>
              </a:lnSpc>
              <a:buNone/>
            </a:pPr>
            <a:r>
              <a:rPr lang="en-US" altLang="zh-CN" sz="2400" b="1" dirty="0">
                <a:solidFill>
                  <a:srgbClr val="000000"/>
                </a:solidFill>
                <a:latin typeface="Arial" panose="020B0604020202020204" pitchFamily="34" charset="0"/>
              </a:rPr>
              <a:t>ON TABLE SC </a:t>
            </a:r>
            <a:endParaRPr lang="en-US" altLang="zh-CN" sz="2400" dirty="0">
              <a:solidFill>
                <a:srgbClr val="000000"/>
              </a:solidFill>
              <a:latin typeface="Arial" panose="020B0604020202020204" pitchFamily="34" charset="0"/>
            </a:endParaRPr>
          </a:p>
          <a:p>
            <a:pPr marL="720000" marR="108280" indent="0" algn="just">
              <a:lnSpc>
                <a:spcPct val="100000"/>
              </a:lnSpc>
              <a:buNone/>
            </a:pPr>
            <a:r>
              <a:rPr lang="en-US" altLang="zh-CN" sz="2400" b="1" dirty="0">
                <a:solidFill>
                  <a:srgbClr val="DF281E"/>
                </a:solidFill>
                <a:latin typeface="Arial" panose="020B0604020202020204" pitchFamily="34" charset="0"/>
              </a:rPr>
              <a:t>TO U6 </a:t>
            </a:r>
            <a:endParaRPr lang="en-US" altLang="zh-CN" sz="2400" dirty="0">
              <a:solidFill>
                <a:srgbClr val="DF281E"/>
              </a:solidFill>
              <a:latin typeface="Arial" panose="020B0604020202020204" pitchFamily="34" charset="0"/>
            </a:endParaRPr>
          </a:p>
          <a:p>
            <a:pPr marL="720000" marR="70370" indent="0">
              <a:lnSpc>
                <a:spcPct val="100000"/>
              </a:lnSpc>
              <a:buNone/>
            </a:pPr>
            <a:r>
              <a:rPr lang="en-US" altLang="zh-CN" sz="2400" b="1" dirty="0">
                <a:solidFill>
                  <a:srgbClr val="DF281E"/>
                </a:solidFill>
                <a:latin typeface="Arial" panose="020B0604020202020204" pitchFamily="34" charset="0"/>
              </a:rPr>
              <a:t>WITH GRANT OPTION</a:t>
            </a:r>
            <a:r>
              <a:rPr lang="en-US" altLang="zh-CN" sz="2400" b="1" dirty="0">
                <a:solidFill>
                  <a:srgbClr val="000000"/>
                </a:solidFill>
                <a:latin typeface="Arial" panose="020B0604020202020204" pitchFamily="34" charset="0"/>
              </a:rPr>
              <a:t>; </a:t>
            </a:r>
            <a:endParaRPr lang="en-US" altLang="zh-CN" sz="2400" dirty="0">
              <a:solidFill>
                <a:srgbClr val="000000"/>
              </a:solidFill>
              <a:latin typeface="Arial" panose="020B0604020202020204" pitchFamily="34" charset="0"/>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Rectangle 3">
            <a:extLst>
              <a:ext uri="{FF2B5EF4-FFF2-40B4-BE49-F238E27FC236}">
                <a16:creationId xmlns:a16="http://schemas.microsoft.com/office/drawing/2014/main" id="{925BCF20-224B-46F3-8402-5EF307DC8595}"/>
              </a:ext>
            </a:extLst>
          </p:cNvPr>
          <p:cNvSpPr txBox="1">
            <a:spLocks noChangeArrowheads="1"/>
          </p:cNvSpPr>
          <p:nvPr/>
        </p:nvSpPr>
        <p:spPr bwMode="auto">
          <a:xfrm>
            <a:off x="4708395" y="1614880"/>
            <a:ext cx="4414344" cy="524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26690" indent="0" algn="just">
              <a:lnSpc>
                <a:spcPct val="100000"/>
              </a:lnSpc>
              <a:buNone/>
            </a:pPr>
            <a:r>
              <a:rPr lang="zh-CN" altLang="en-US" b="1" dirty="0">
                <a:solidFill>
                  <a:srgbClr val="000000"/>
                </a:solidFill>
                <a:latin typeface="STHeiti Light"/>
                <a:ea typeface="STHeiti Light"/>
              </a:rPr>
              <a:t>同样</a:t>
            </a:r>
            <a:r>
              <a:rPr lang="en-US" altLang="zh-CN" b="1" dirty="0">
                <a:solidFill>
                  <a:srgbClr val="000000"/>
                </a:solidFill>
                <a:latin typeface="STHeiti Light"/>
                <a:ea typeface="STHeiti Light"/>
              </a:rPr>
              <a:t>U6</a:t>
            </a:r>
            <a:r>
              <a:rPr lang="zh-CN" altLang="en-US" b="1" dirty="0">
                <a:solidFill>
                  <a:srgbClr val="000000"/>
                </a:solidFill>
                <a:latin typeface="STHeiti Light"/>
                <a:ea typeface="STHeiti Light"/>
              </a:rPr>
              <a:t>还可以将此权限授予</a:t>
            </a:r>
            <a:r>
              <a:rPr lang="en-US" altLang="zh-CN" b="1" dirty="0">
                <a:solidFill>
                  <a:srgbClr val="000000"/>
                </a:solidFill>
                <a:latin typeface="STHeiti Light"/>
                <a:ea typeface="STHeiti Light"/>
              </a:rPr>
              <a:t>U7</a:t>
            </a:r>
          </a:p>
          <a:p>
            <a:pPr marL="0" marR="11560" indent="0" algn="just">
              <a:buNone/>
            </a:pPr>
            <a:r>
              <a:rPr lang="en-US" altLang="zh-CN" b="1" dirty="0">
                <a:solidFill>
                  <a:srgbClr val="000000"/>
                </a:solidFill>
                <a:latin typeface="Arial" panose="020B0604020202020204" pitchFamily="34" charset="0"/>
                <a:ea typeface="STHeiti Light"/>
                <a:cs typeface="Arial" panose="020B0604020202020204" pitchFamily="34" charset="0"/>
              </a:rPr>
              <a:t> </a:t>
            </a:r>
            <a:r>
              <a:rPr lang="en-US" altLang="zh-CN" b="1" dirty="0">
                <a:solidFill>
                  <a:srgbClr val="000000"/>
                </a:solidFill>
                <a:latin typeface="Arial" panose="020B0604020202020204" pitchFamily="34" charset="0"/>
                <a:ea typeface="STHeiti Light"/>
              </a:rPr>
              <a:t>[</a:t>
            </a:r>
            <a:r>
              <a:rPr lang="zh-CN" altLang="en-US" b="1" dirty="0">
                <a:solidFill>
                  <a:srgbClr val="000000"/>
                </a:solidFill>
                <a:latin typeface="Arial" panose="020B0604020202020204" pitchFamily="34" charset="0"/>
                <a:ea typeface="STHeiti Light"/>
              </a:rPr>
              <a:t>例</a:t>
            </a:r>
            <a:r>
              <a:rPr lang="en-US" altLang="zh-CN" b="1" dirty="0">
                <a:solidFill>
                  <a:srgbClr val="000000"/>
                </a:solidFill>
                <a:latin typeface="STHeiti Light"/>
                <a:ea typeface="STHeiti Light"/>
              </a:rPr>
              <a:t>3.6</a:t>
            </a:r>
            <a:r>
              <a:rPr lang="en-US" altLang="zh-CN" b="1" dirty="0">
                <a:solidFill>
                  <a:srgbClr val="000000"/>
                </a:solidFill>
                <a:latin typeface="Arial" panose="020B0604020202020204" pitchFamily="34" charset="0"/>
                <a:ea typeface="STHeiti Light"/>
              </a:rPr>
              <a:t>.7] </a:t>
            </a:r>
          </a:p>
          <a:p>
            <a:pPr marL="720000" marR="11560" indent="0" algn="just">
              <a:buNone/>
            </a:pPr>
            <a:r>
              <a:rPr lang="en-US" altLang="zh-CN" b="1" dirty="0">
                <a:solidFill>
                  <a:srgbClr val="000000"/>
                </a:solidFill>
                <a:latin typeface="Arial" panose="020B0604020202020204" pitchFamily="34" charset="0"/>
              </a:rPr>
              <a:t>GRANT INSERT </a:t>
            </a:r>
            <a:endParaRPr lang="en-US" altLang="zh-CN" dirty="0">
              <a:solidFill>
                <a:srgbClr val="000000"/>
              </a:solidFill>
              <a:latin typeface="Arial" panose="020B0604020202020204" pitchFamily="34" charset="0"/>
            </a:endParaRPr>
          </a:p>
          <a:p>
            <a:pPr marL="720000" marR="14370" indent="0" algn="just">
              <a:buNone/>
            </a:pPr>
            <a:r>
              <a:rPr lang="en-US" altLang="zh-CN" b="1" dirty="0">
                <a:solidFill>
                  <a:srgbClr val="000000"/>
                </a:solidFill>
                <a:latin typeface="Arial" panose="020B0604020202020204" pitchFamily="34" charset="0"/>
              </a:rPr>
              <a:t>ON TABLE SC </a:t>
            </a:r>
            <a:endParaRPr lang="en-US" altLang="zh-CN" dirty="0">
              <a:solidFill>
                <a:srgbClr val="000000"/>
              </a:solidFill>
              <a:latin typeface="Arial" panose="020B0604020202020204" pitchFamily="34" charset="0"/>
            </a:endParaRPr>
          </a:p>
          <a:p>
            <a:pPr marL="720000" marR="33370" indent="0" algn="just">
              <a:buNone/>
            </a:pPr>
            <a:r>
              <a:rPr lang="en-US" altLang="zh-CN" b="1" dirty="0">
                <a:solidFill>
                  <a:srgbClr val="DF281E"/>
                </a:solidFill>
                <a:latin typeface="Arial" panose="020B0604020202020204" pitchFamily="34" charset="0"/>
              </a:rPr>
              <a:t>TO U7</a:t>
            </a:r>
            <a:r>
              <a:rPr lang="en-US" altLang="zh-CN" b="1" dirty="0">
                <a:solidFill>
                  <a:srgbClr val="000000"/>
                </a:solidFill>
                <a:latin typeface="Arial" panose="020B0604020202020204" pitchFamily="34" charset="0"/>
              </a:rPr>
              <a:t>; </a:t>
            </a:r>
          </a:p>
          <a:p>
            <a:pPr marL="720000" marR="33370" indent="0" algn="just">
              <a:buNone/>
            </a:pPr>
            <a:endParaRPr lang="en-US" altLang="zh-CN" dirty="0">
              <a:solidFill>
                <a:srgbClr val="000000"/>
              </a:solidFill>
              <a:latin typeface="Arial" panose="020B0604020202020204" pitchFamily="34" charset="0"/>
            </a:endParaRPr>
          </a:p>
          <a:p>
            <a:pPr marL="0" indent="0">
              <a:buNone/>
            </a:pPr>
            <a:r>
              <a:rPr lang="zh-CN" altLang="en-US" b="1" dirty="0">
                <a:solidFill>
                  <a:srgbClr val="000000"/>
                </a:solidFill>
                <a:latin typeface="宋体" panose="02010600030101010101" pitchFamily="2" charset="-122"/>
                <a:ea typeface="STHeiti Light"/>
              </a:rPr>
              <a:t>但</a:t>
            </a:r>
            <a:r>
              <a:rPr lang="en-US" altLang="zh-CN" b="1" dirty="0">
                <a:solidFill>
                  <a:srgbClr val="000000"/>
                </a:solidFill>
                <a:latin typeface="Arial" panose="020B0604020202020204" pitchFamily="34" charset="0"/>
                <a:ea typeface="STHeiti Light"/>
              </a:rPr>
              <a:t>U7</a:t>
            </a:r>
            <a:r>
              <a:rPr lang="zh-CN" altLang="en-US" b="1" dirty="0">
                <a:solidFill>
                  <a:srgbClr val="000000"/>
                </a:solidFill>
                <a:latin typeface="宋体" panose="02010600030101010101" pitchFamily="2" charset="-122"/>
                <a:ea typeface="STHeiti Light"/>
              </a:rPr>
              <a:t>不能再传播此权限。 </a:t>
            </a:r>
            <a:endParaRPr lang="zh-CN" altLang="en-US" b="1" dirty="0">
              <a:solidFill>
                <a:srgbClr val="000000"/>
              </a:solidFill>
              <a:latin typeface="Arial" panose="020B0604020202020204" pitchFamily="34" charset="0"/>
              <a:ea typeface="STHeiti Light"/>
            </a:endParaRPr>
          </a:p>
        </p:txBody>
      </p:sp>
      <p:cxnSp>
        <p:nvCxnSpPr>
          <p:cNvPr id="3" name="直接连接符 2">
            <a:extLst>
              <a:ext uri="{FF2B5EF4-FFF2-40B4-BE49-F238E27FC236}">
                <a16:creationId xmlns:a16="http://schemas.microsoft.com/office/drawing/2014/main" id="{739DB222-DDD5-4580-946F-1A378212EEE5}"/>
              </a:ext>
            </a:extLst>
          </p:cNvPr>
          <p:cNvCxnSpPr/>
          <p:nvPr/>
        </p:nvCxnSpPr>
        <p:spPr>
          <a:xfrm>
            <a:off x="4572000" y="601811"/>
            <a:ext cx="0" cy="5152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22">
            <a:extLst>
              <a:ext uri="{FF2B5EF4-FFF2-40B4-BE49-F238E27FC236}">
                <a16:creationId xmlns:a16="http://schemas.microsoft.com/office/drawing/2014/main" id="{A3E0BEE0-08D9-4B82-9889-E6CA1E53469A}"/>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0" name="文本框 22">
            <a:extLst>
              <a:ext uri="{FF2B5EF4-FFF2-40B4-BE49-F238E27FC236}">
                <a16:creationId xmlns:a16="http://schemas.microsoft.com/office/drawing/2014/main" id="{E4D6BFE3-CE4C-4E56-B02A-ADE66D5F854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43622730"/>
      </p:ext>
    </p:extLst>
  </p:cSld>
  <p:clrMapOvr>
    <a:masterClrMapping/>
  </p:clrMapOvr>
  <p:transition>
    <p:wip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GRANT</a:t>
            </a:r>
            <a:r>
              <a:rPr lang="zh-CN" altLang="en-US" sz="4000" b="1" dirty="0">
                <a:solidFill>
                  <a:srgbClr val="000000"/>
                </a:solidFill>
                <a:latin typeface="华文细黑" charset="-122"/>
                <a:ea typeface="华文细黑" charset="-122"/>
              </a:rPr>
              <a:t>（续）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329842"/>
            <a:ext cx="8787776" cy="5243120"/>
          </a:xfrm>
        </p:spPr>
        <p:txBody>
          <a:bodyPr/>
          <a:lstStyle/>
          <a:p>
            <a:pPr marL="0" lvl="1" indent="0" algn="ctr">
              <a:lnSpc>
                <a:spcPct val="150000"/>
              </a:lnSpc>
              <a:buNone/>
            </a:pPr>
            <a:r>
              <a:rPr lang="zh-CN" altLang="en-US" sz="2000" b="1" dirty="0">
                <a:uFill>
                  <a:solidFill>
                    <a:srgbClr val="C00000"/>
                  </a:solidFill>
                </a:uFill>
                <a:ea typeface="STHeiti Light" charset="-122"/>
              </a:rPr>
              <a:t>执行了例</a:t>
            </a:r>
            <a:r>
              <a:rPr lang="en-US" altLang="zh-CN" sz="2000" b="1" dirty="0">
                <a:solidFill>
                  <a:srgbClr val="000000"/>
                </a:solidFill>
                <a:latin typeface="STHeiti Light"/>
                <a:ea typeface="STHeiti Light"/>
              </a:rPr>
              <a:t>3.6</a:t>
            </a:r>
            <a:r>
              <a:rPr lang="en-US" altLang="zh-CN" sz="2000" b="1" dirty="0">
                <a:uFill>
                  <a:solidFill>
                    <a:srgbClr val="C00000"/>
                  </a:solidFill>
                </a:uFill>
                <a:ea typeface="STHeiti Light" charset="-122"/>
              </a:rPr>
              <a:t>.1~</a:t>
            </a:r>
            <a:r>
              <a:rPr lang="zh-CN" altLang="en-US" sz="2000" b="1" dirty="0">
                <a:uFill>
                  <a:solidFill>
                    <a:srgbClr val="C00000"/>
                  </a:solidFill>
                </a:uFill>
                <a:ea typeface="STHeiti Light" charset="-122"/>
              </a:rPr>
              <a:t>例</a:t>
            </a:r>
            <a:r>
              <a:rPr lang="en-US" altLang="zh-CN" sz="2000" b="1" dirty="0">
                <a:solidFill>
                  <a:srgbClr val="000000"/>
                </a:solidFill>
                <a:latin typeface="STHeiti Light"/>
                <a:ea typeface="STHeiti Light"/>
              </a:rPr>
              <a:t>3.6</a:t>
            </a:r>
            <a:r>
              <a:rPr lang="en-US" altLang="zh-CN" sz="2000" b="1" dirty="0">
                <a:uFill>
                  <a:solidFill>
                    <a:srgbClr val="C00000"/>
                  </a:solidFill>
                </a:uFill>
                <a:ea typeface="STHeiti Light" charset="-122"/>
              </a:rPr>
              <a:t>.7</a:t>
            </a:r>
            <a:r>
              <a:rPr lang="zh-CN" altLang="en-US" sz="2000" b="1" dirty="0">
                <a:uFill>
                  <a:solidFill>
                    <a:srgbClr val="C00000"/>
                  </a:solidFill>
                </a:uFill>
                <a:ea typeface="STHeiti Light" charset="-122"/>
              </a:rPr>
              <a:t>语句后学生</a:t>
            </a:r>
            <a:r>
              <a:rPr lang="en-US" altLang="zh-CN" sz="2000" b="1" dirty="0">
                <a:uFill>
                  <a:solidFill>
                    <a:srgbClr val="C00000"/>
                  </a:solidFill>
                </a:uFill>
                <a:ea typeface="STHeiti Light" charset="-122"/>
              </a:rPr>
              <a:t>-</a:t>
            </a:r>
            <a:r>
              <a:rPr lang="zh-CN" altLang="en-US" sz="2000" b="1" dirty="0">
                <a:uFill>
                  <a:solidFill>
                    <a:srgbClr val="C00000"/>
                  </a:solidFill>
                </a:uFill>
                <a:ea typeface="STHeiti Light" charset="-122"/>
              </a:rPr>
              <a:t>课程数据库中的用户权限定义表</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2" name="表格 1">
            <a:extLst>
              <a:ext uri="{FF2B5EF4-FFF2-40B4-BE49-F238E27FC236}">
                <a16:creationId xmlns:a16="http://schemas.microsoft.com/office/drawing/2014/main" id="{9DEE2AEA-2E40-4A57-A43C-D9C11E6D7F87}"/>
              </a:ext>
            </a:extLst>
          </p:cNvPr>
          <p:cNvGraphicFramePr>
            <a:graphicFrameLocks noGrp="1"/>
          </p:cNvGraphicFramePr>
          <p:nvPr/>
        </p:nvGraphicFramePr>
        <p:xfrm>
          <a:off x="334963" y="1914627"/>
          <a:ext cx="8474075" cy="4988560"/>
        </p:xfrm>
        <a:graphic>
          <a:graphicData uri="http://schemas.openxmlformats.org/drawingml/2006/table">
            <a:tbl>
              <a:tblPr firstRow="1" bandRow="1">
                <a:tableStyleId>{5C22544A-7EE6-4342-B048-85BDC9FD1C3A}</a:tableStyleId>
              </a:tblPr>
              <a:tblGrid>
                <a:gridCol w="1694815">
                  <a:extLst>
                    <a:ext uri="{9D8B030D-6E8A-4147-A177-3AD203B41FA5}">
                      <a16:colId xmlns:a16="http://schemas.microsoft.com/office/drawing/2014/main" val="4149000733"/>
                    </a:ext>
                  </a:extLst>
                </a:gridCol>
                <a:gridCol w="1694815">
                  <a:extLst>
                    <a:ext uri="{9D8B030D-6E8A-4147-A177-3AD203B41FA5}">
                      <a16:colId xmlns:a16="http://schemas.microsoft.com/office/drawing/2014/main" val="4237119274"/>
                    </a:ext>
                  </a:extLst>
                </a:gridCol>
                <a:gridCol w="1694815">
                  <a:extLst>
                    <a:ext uri="{9D8B030D-6E8A-4147-A177-3AD203B41FA5}">
                      <a16:colId xmlns:a16="http://schemas.microsoft.com/office/drawing/2014/main" val="1479502397"/>
                    </a:ext>
                  </a:extLst>
                </a:gridCol>
                <a:gridCol w="1694815">
                  <a:extLst>
                    <a:ext uri="{9D8B030D-6E8A-4147-A177-3AD203B41FA5}">
                      <a16:colId xmlns:a16="http://schemas.microsoft.com/office/drawing/2014/main" val="2738969052"/>
                    </a:ext>
                  </a:extLst>
                </a:gridCol>
                <a:gridCol w="1694815">
                  <a:extLst>
                    <a:ext uri="{9D8B030D-6E8A-4147-A177-3AD203B41FA5}">
                      <a16:colId xmlns:a16="http://schemas.microsoft.com/office/drawing/2014/main" val="3356205827"/>
                    </a:ext>
                  </a:extLst>
                </a:gridCol>
              </a:tblGrid>
              <a:tr h="370840">
                <a:tc>
                  <a:txBody>
                    <a:bodyPr/>
                    <a:lstStyle/>
                    <a:p>
                      <a:pPr algn="ctr"/>
                      <a:r>
                        <a:rPr lang="zh-CN" altLang="en-US" dirty="0">
                          <a:solidFill>
                            <a:schemeClr val="tx1"/>
                          </a:solidFill>
                          <a:ea typeface="STHeiti Light"/>
                        </a:rPr>
                        <a:t>授权用户名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ea typeface="STHeiti Light"/>
                        </a:rPr>
                        <a:t>被授权用户名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数据库对象名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允许的操作类型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能否转授权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5253086"/>
                  </a:ext>
                </a:extLst>
              </a:tr>
              <a:tr h="370840">
                <a:tc>
                  <a:txBody>
                    <a:bodyPr/>
                    <a:lstStyle/>
                    <a:p>
                      <a:pPr algn="ctr"/>
                      <a:r>
                        <a:rPr lang="en-US" altLang="zh-CN" b="1" dirty="0">
                          <a:solidFill>
                            <a:schemeClr val="tx1"/>
                          </a:solidFill>
                          <a:latin typeface="Arial" panose="020B0604020202020204" pitchFamily="34" charset="0"/>
                          <a:ea typeface="STHeiti Light"/>
                          <a:cs typeface="Arial" panose="020B0604020202020204" pitchFamily="34" charset="0"/>
                        </a:rPr>
                        <a:t>DBA</a:t>
                      </a:r>
                      <a:endParaRPr lang="zh-CN" altLang="en-US"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U1</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a:solidFill>
                            <a:schemeClr val="tx1"/>
                          </a:solidFill>
                          <a:latin typeface="+mn-lt"/>
                          <a:ea typeface="STHeiti Light"/>
                          <a:cs typeface="+mn-cs"/>
                        </a:rPr>
                        <a:t>关系</a:t>
                      </a: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SELECT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a:solidFill>
                            <a:schemeClr val="tx1"/>
                          </a:solidFill>
                          <a:latin typeface="+mn-lt"/>
                          <a:ea typeface="STHeiti Light"/>
                          <a:cs typeface="+mn-cs"/>
                        </a:rPr>
                        <a:t>不能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56989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latin typeface="Arial" panose="020B0604020202020204" pitchFamily="34" charset="0"/>
                          <a:ea typeface="STHeiti Light"/>
                          <a:cs typeface="Arial" panose="020B0604020202020204" pitchFamily="34" charset="0"/>
                        </a:rPr>
                        <a:t>DBA</a:t>
                      </a:r>
                      <a:endParaRPr lang="zh-CN" altLang="en-US"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U2</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72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U2</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Course</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95221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U3</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317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U3</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mn-lt"/>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Course</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24686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PUBLIC</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STHeiti Light"/>
                          <a:cs typeface="+mn-cs"/>
                        </a:rPr>
                        <a:t>关系</a:t>
                      </a: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SC</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SELECT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8343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U4</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mn-lt"/>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SELECT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02144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U4</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mn-lt"/>
                          <a:ea typeface="STHeiti Light"/>
                          <a:cs typeface="+mn-cs"/>
                        </a:rPr>
                        <a:t>属性列</a:t>
                      </a:r>
                      <a:r>
                        <a:rPr kumimoji="0" lang="en-US" altLang="zh-CN" sz="1800" b="1" i="0" u="none" strike="noStrike" kern="1200" cap="none" spc="0" normalizeH="0" baseline="0" noProof="0" dirty="0" err="1">
                          <a:ln>
                            <a:noFill/>
                          </a:ln>
                          <a:solidFill>
                            <a:prstClr val="black"/>
                          </a:solidFill>
                          <a:effectLst/>
                          <a:uLnTx/>
                          <a:uFillTx/>
                          <a:latin typeface="Arial" panose="020B0604020202020204" pitchFamily="34" charset="0"/>
                          <a:ea typeface="STHeiti Light"/>
                          <a:cs typeface="Arial" panose="020B0604020202020204" pitchFamily="34" charset="0"/>
                        </a:rPr>
                        <a:t>Student.Sno</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UPDATE</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52181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U5</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SC</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STHeiti Light"/>
                          <a:cs typeface="Arial" panose="020B0604020202020204" pitchFamily="34" charset="0"/>
                        </a:rPr>
                        <a:t>INSERT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8276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U5</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U6</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SC</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INSERT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2930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U6</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U7</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SC</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INSERT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不能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9600888"/>
                  </a:ext>
                </a:extLst>
              </a:tr>
            </a:tbl>
          </a:graphicData>
        </a:graphic>
      </p:graphicFrame>
      <p:sp>
        <p:nvSpPr>
          <p:cNvPr id="8" name="文本框 22">
            <a:extLst>
              <a:ext uri="{FF2B5EF4-FFF2-40B4-BE49-F238E27FC236}">
                <a16:creationId xmlns:a16="http://schemas.microsoft.com/office/drawing/2014/main" id="{91296E23-5919-4DD4-8BEB-581A329A4E1A}"/>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E3EC0533-D720-42A1-8241-C099FD896E8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69376790"/>
      </p:ext>
    </p:extLst>
  </p:cSld>
  <p:clrMapOvr>
    <a:masterClrMapping/>
  </p:clrMapOvr>
  <p:transition>
    <p:wip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2. </a:t>
            </a:r>
            <a:r>
              <a:rPr lang="zh-CN" altLang="en-US" sz="4000" b="1" dirty="0">
                <a:solidFill>
                  <a:srgbClr val="000000"/>
                </a:solidFill>
                <a:latin typeface="华文细黑" charset="-122"/>
                <a:ea typeface="华文细黑" charset="-122"/>
              </a:rPr>
              <a:t>权限回收：</a:t>
            </a:r>
            <a:r>
              <a:rPr lang="en-US" altLang="zh-CN" sz="4000" b="1" dirty="0">
                <a:solidFill>
                  <a:srgbClr val="000000"/>
                </a:solidFill>
                <a:latin typeface="Arial" panose="020B0604020202020204" pitchFamily="34" charset="0"/>
                <a:ea typeface="华文细黑" charset="-122"/>
                <a:cs typeface="Arial" panose="020B0604020202020204" pitchFamily="34" charset="0"/>
              </a:rPr>
              <a:t>REVOKE</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授予的权限可以由数据库管理员或其他授权者用</a:t>
            </a:r>
            <a:r>
              <a:rPr lang="en-US" altLang="zh-CN" sz="3200" b="1" dirty="0">
                <a:solidFill>
                  <a:prstClr val="black"/>
                </a:solidFill>
                <a:latin typeface="Arial" panose="020B0604020202020204" pitchFamily="34" charset="0"/>
                <a:ea typeface="STHeiti Light" charset="-122"/>
                <a:cs typeface="Arial" panose="020B0604020202020204" pitchFamily="34" charset="0"/>
              </a:rPr>
              <a:t>REVOKE</a:t>
            </a:r>
            <a:r>
              <a:rPr lang="zh-CN" altLang="en-US" sz="3200" b="1" dirty="0">
                <a:solidFill>
                  <a:prstClr val="black"/>
                </a:solidFill>
                <a:ea typeface="STHeiti Light" charset="-122"/>
              </a:rPr>
              <a:t>语句收回</a:t>
            </a:r>
            <a:endParaRPr lang="zh-CN" altLang="en-US" sz="3200" b="1" dirty="0">
              <a:ea typeface="STHeiti Light" charset="-122"/>
            </a:endParaRPr>
          </a:p>
          <a:p>
            <a:pPr marL="720000" lvl="1" indent="-457200" algn="just">
              <a:lnSpc>
                <a:spcPct val="150000"/>
              </a:lnSpc>
              <a:buFont typeface="Wingdings" panose="05000000000000000000" pitchFamily="2" charset="2"/>
              <a:buChar char="p"/>
            </a:pPr>
            <a:r>
              <a:rPr lang="en-US" altLang="zh-CN" b="1" dirty="0">
                <a:uFill>
                  <a:solidFill>
                    <a:srgbClr val="C00000"/>
                  </a:solidFill>
                </a:uFill>
                <a:latin typeface="Arial" panose="020B0604020202020204" pitchFamily="34" charset="0"/>
                <a:ea typeface="STHeiti Light" charset="-122"/>
                <a:cs typeface="Arial" panose="020B0604020202020204" pitchFamily="34" charset="0"/>
              </a:rPr>
              <a:t>REVOKE</a:t>
            </a:r>
            <a:r>
              <a:rPr lang="zh-CN" altLang="en-US" b="1" dirty="0">
                <a:uFill>
                  <a:solidFill>
                    <a:srgbClr val="C00000"/>
                  </a:solidFill>
                </a:uFill>
                <a:ea typeface="STHeiti Light" charset="-122"/>
              </a:rPr>
              <a:t>语句的一般格式为：</a:t>
            </a:r>
          </a:p>
          <a:p>
            <a:pPr marL="720000" lvl="1" indent="0" algn="just">
              <a:lnSpc>
                <a:spcPct val="150000"/>
              </a:lnSpc>
              <a:buNone/>
            </a:pPr>
            <a:r>
              <a:rPr lang="en-US" altLang="zh-CN" b="1" u="heavy" dirty="0">
                <a:uFill>
                  <a:solidFill>
                    <a:srgbClr val="C00000"/>
                  </a:solidFill>
                </a:uFill>
                <a:latin typeface="Arial" panose="020B0604020202020204" pitchFamily="34" charset="0"/>
                <a:ea typeface="STHeiti Light" charset="-122"/>
                <a:cs typeface="Arial" panose="020B0604020202020204" pitchFamily="34" charset="0"/>
              </a:rPr>
              <a:t>REVOKE </a:t>
            </a:r>
            <a:r>
              <a:rPr lang="en-US" altLang="zh-CN" b="1" u="heavy" dirty="0">
                <a:uFill>
                  <a:solidFill>
                    <a:srgbClr val="C00000"/>
                  </a:solidFill>
                </a:uFill>
                <a:ea typeface="STHeiti Light" charset="-122"/>
              </a:rPr>
              <a:t>&lt;</a:t>
            </a:r>
            <a:r>
              <a:rPr lang="zh-CN" altLang="en-US" b="1" u="heavy" dirty="0">
                <a:uFill>
                  <a:solidFill>
                    <a:srgbClr val="C00000"/>
                  </a:solidFill>
                </a:uFill>
                <a:ea typeface="STHeiti Light" charset="-122"/>
              </a:rPr>
              <a:t>权限</a:t>
            </a:r>
            <a:r>
              <a:rPr lang="en-US" altLang="zh-CN" b="1" u="heavy" dirty="0">
                <a:uFill>
                  <a:solidFill>
                    <a:srgbClr val="C00000"/>
                  </a:solidFill>
                </a:uFill>
                <a:ea typeface="STHeiti Light" charset="-122"/>
              </a:rPr>
              <a:t>&gt;[,&lt;</a:t>
            </a:r>
            <a:r>
              <a:rPr lang="zh-CN" altLang="en-US" b="1" u="heavy" dirty="0">
                <a:uFill>
                  <a:solidFill>
                    <a:srgbClr val="C00000"/>
                  </a:solidFill>
                </a:uFill>
                <a:ea typeface="STHeiti Light" charset="-122"/>
              </a:rPr>
              <a:t>权限</a:t>
            </a:r>
            <a:r>
              <a:rPr lang="en-US" altLang="zh-CN" b="1" u="heavy" dirty="0">
                <a:uFill>
                  <a:solidFill>
                    <a:srgbClr val="C00000"/>
                  </a:solidFill>
                </a:uFill>
                <a:ea typeface="STHeiti Light" charset="-122"/>
              </a:rPr>
              <a:t>&gt;]...</a:t>
            </a:r>
          </a:p>
          <a:p>
            <a:pPr marL="720000" lvl="1" indent="0" algn="just">
              <a:lnSpc>
                <a:spcPct val="150000"/>
              </a:lnSpc>
              <a:buNone/>
            </a:pPr>
            <a:r>
              <a:rPr lang="en-US" altLang="zh-CN" b="1" u="heavy" dirty="0">
                <a:uFill>
                  <a:solidFill>
                    <a:srgbClr val="C00000"/>
                  </a:solidFill>
                </a:uFill>
                <a:latin typeface="Arial" panose="020B0604020202020204" pitchFamily="34" charset="0"/>
                <a:ea typeface="STHeiti Light" charset="-122"/>
                <a:cs typeface="Arial" panose="020B0604020202020204" pitchFamily="34" charset="0"/>
              </a:rPr>
              <a:t>ON</a:t>
            </a:r>
            <a:r>
              <a:rPr lang="en-US" altLang="zh-CN" b="1" u="heavy" dirty="0">
                <a:uFill>
                  <a:solidFill>
                    <a:srgbClr val="C00000"/>
                  </a:solidFill>
                </a:uFill>
                <a:ea typeface="STHeiti Light" charset="-122"/>
              </a:rPr>
              <a:t> &lt;</a:t>
            </a:r>
            <a:r>
              <a:rPr lang="zh-CN" altLang="en-US" b="1" u="heavy" dirty="0">
                <a:uFill>
                  <a:solidFill>
                    <a:srgbClr val="C00000"/>
                  </a:solidFill>
                </a:uFill>
                <a:ea typeface="STHeiti Light" charset="-122"/>
              </a:rPr>
              <a:t>对象类型</a:t>
            </a:r>
            <a:r>
              <a:rPr lang="en-US" altLang="zh-CN" b="1" u="heavy" dirty="0">
                <a:uFill>
                  <a:solidFill>
                    <a:srgbClr val="C00000"/>
                  </a:solidFill>
                </a:uFill>
                <a:ea typeface="STHeiti Light" charset="-122"/>
              </a:rPr>
              <a:t>&gt; &lt;</a:t>
            </a:r>
            <a:r>
              <a:rPr lang="zh-CN" altLang="en-US" b="1" u="heavy" dirty="0">
                <a:uFill>
                  <a:solidFill>
                    <a:srgbClr val="C00000"/>
                  </a:solidFill>
                </a:uFill>
                <a:ea typeface="STHeiti Light" charset="-122"/>
              </a:rPr>
              <a:t>对象名</a:t>
            </a:r>
            <a:r>
              <a:rPr lang="en-US" altLang="zh-CN" b="1" u="heavy" dirty="0">
                <a:uFill>
                  <a:solidFill>
                    <a:srgbClr val="C00000"/>
                  </a:solidFill>
                </a:uFill>
                <a:ea typeface="STHeiti Light" charset="-122"/>
              </a:rPr>
              <a:t>&gt;[,&lt;</a:t>
            </a:r>
            <a:r>
              <a:rPr lang="zh-CN" altLang="en-US" b="1" u="heavy" dirty="0">
                <a:uFill>
                  <a:solidFill>
                    <a:srgbClr val="C00000"/>
                  </a:solidFill>
                </a:uFill>
                <a:ea typeface="STHeiti Light" charset="-122"/>
              </a:rPr>
              <a:t>对象类型</a:t>
            </a:r>
            <a:r>
              <a:rPr lang="en-US" altLang="zh-CN" b="1" u="heavy" dirty="0">
                <a:uFill>
                  <a:solidFill>
                    <a:srgbClr val="C00000"/>
                  </a:solidFill>
                </a:uFill>
                <a:ea typeface="STHeiti Light" charset="-122"/>
              </a:rPr>
              <a:t>&gt;&lt;</a:t>
            </a:r>
            <a:r>
              <a:rPr lang="zh-CN" altLang="en-US" b="1" u="heavy" dirty="0">
                <a:uFill>
                  <a:solidFill>
                    <a:srgbClr val="C00000"/>
                  </a:solidFill>
                </a:uFill>
                <a:ea typeface="STHeiti Light" charset="-122"/>
              </a:rPr>
              <a:t>对象名</a:t>
            </a:r>
            <a:r>
              <a:rPr lang="en-US" altLang="zh-CN" b="1" u="heavy" dirty="0">
                <a:uFill>
                  <a:solidFill>
                    <a:srgbClr val="C00000"/>
                  </a:solidFill>
                </a:uFill>
                <a:ea typeface="STHeiti Light" charset="-122"/>
              </a:rPr>
              <a:t>&gt;]…</a:t>
            </a:r>
          </a:p>
          <a:p>
            <a:pPr marL="720000" lvl="1" indent="0">
              <a:lnSpc>
                <a:spcPct val="150000"/>
              </a:lnSpc>
              <a:buNone/>
            </a:pPr>
            <a:r>
              <a:rPr lang="en-US" altLang="zh-CN" b="1" u="heavy" dirty="0">
                <a:uFill>
                  <a:solidFill>
                    <a:srgbClr val="C00000"/>
                  </a:solidFill>
                </a:uFill>
                <a:latin typeface="Arial" panose="020B0604020202020204" pitchFamily="34" charset="0"/>
                <a:ea typeface="STHeiti Light" charset="-122"/>
                <a:cs typeface="Arial" panose="020B0604020202020204" pitchFamily="34" charset="0"/>
              </a:rPr>
              <a:t>FROM</a:t>
            </a:r>
            <a:r>
              <a:rPr lang="en-US" altLang="zh-CN" b="1" u="heavy" dirty="0">
                <a:uFill>
                  <a:solidFill>
                    <a:srgbClr val="C00000"/>
                  </a:solidFill>
                </a:uFill>
                <a:ea typeface="STHeiti Light" charset="-122"/>
              </a:rPr>
              <a:t> &lt;</a:t>
            </a:r>
            <a:r>
              <a:rPr lang="zh-CN" altLang="en-US" b="1" u="heavy" dirty="0">
                <a:uFill>
                  <a:solidFill>
                    <a:srgbClr val="C00000"/>
                  </a:solidFill>
                </a:uFill>
                <a:ea typeface="STHeiti Light" charset="-122"/>
              </a:rPr>
              <a:t>用户</a:t>
            </a:r>
            <a:r>
              <a:rPr lang="en-US" altLang="zh-CN" b="1" u="heavy" dirty="0">
                <a:uFill>
                  <a:solidFill>
                    <a:srgbClr val="C00000"/>
                  </a:solidFill>
                </a:uFill>
                <a:ea typeface="STHeiti Light" charset="-122"/>
              </a:rPr>
              <a:t>&gt;[,&lt;</a:t>
            </a:r>
            <a:r>
              <a:rPr lang="zh-CN" altLang="en-US" b="1" u="heavy" dirty="0">
                <a:uFill>
                  <a:solidFill>
                    <a:srgbClr val="C00000"/>
                  </a:solidFill>
                </a:uFill>
                <a:ea typeface="STHeiti Light" charset="-122"/>
              </a:rPr>
              <a:t>用户</a:t>
            </a:r>
            <a:r>
              <a:rPr lang="en-US" altLang="zh-CN" b="1" u="heavy" dirty="0">
                <a:uFill>
                  <a:solidFill>
                    <a:srgbClr val="C00000"/>
                  </a:solidFill>
                </a:uFill>
                <a:latin typeface="Arial" panose="020B0604020202020204" pitchFamily="34" charset="0"/>
                <a:ea typeface="STHeiti Light" charset="-122"/>
                <a:cs typeface="Arial" panose="020B0604020202020204" pitchFamily="34" charset="0"/>
              </a:rPr>
              <a:t>&gt;]</a:t>
            </a:r>
            <a:r>
              <a:rPr lang="en-US" altLang="zh-CN" b="1" dirty="0">
                <a:uFill>
                  <a:solidFill>
                    <a:srgbClr val="C00000"/>
                  </a:solidFill>
                </a:uFill>
                <a:latin typeface="Arial" panose="020B0604020202020204" pitchFamily="34" charset="0"/>
                <a:ea typeface="STHeiti Light" charset="-122"/>
                <a:cs typeface="Arial" panose="020B0604020202020204" pitchFamily="34" charset="0"/>
              </a:rPr>
              <a:t>...[CASCADE | RESTRICT</a:t>
            </a:r>
            <a:r>
              <a:rPr lang="en-US" altLang="zh-CN" b="1" dirty="0">
                <a:uFill>
                  <a:solidFill>
                    <a:srgbClr val="C00000"/>
                  </a:solidFill>
                </a:uFill>
                <a:ea typeface="STHeiti Light" charset="-122"/>
              </a:rPr>
              <a:t>];</a:t>
            </a:r>
            <a:endParaRPr lang="zh-CN" altLang="en-US" b="1" dirty="0">
              <a:ea typeface="STHeiti Light" charset="-122"/>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4F7E74DB-B662-4A37-9BD7-251FA6FC926A}"/>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9B59754E-A321-40C2-9908-C32A82C33D8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086188582"/>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模式定义</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buNone/>
            </a:pPr>
            <a:r>
              <a:rPr lang="en-US" altLang="zh-CN" b="1" dirty="0">
                <a:ea typeface="STHeiti Light" charset="-122"/>
              </a:rPr>
              <a:t>[</a:t>
            </a:r>
            <a:r>
              <a:rPr lang="zh-CN" altLang="en-US" b="1" dirty="0">
                <a:ea typeface="STHeiti Light" charset="-122"/>
              </a:rPr>
              <a:t>例</a:t>
            </a:r>
            <a:r>
              <a:rPr lang="en-US" altLang="zh-CN" b="1" dirty="0">
                <a:ea typeface="STHeiti Light" charset="-122"/>
              </a:rPr>
              <a:t>3.1] </a:t>
            </a:r>
            <a:r>
              <a:rPr lang="zh-CN" altLang="en-US" dirty="0">
                <a:ea typeface="STHeiti Light" charset="-122"/>
              </a:rPr>
              <a:t>为用户</a:t>
            </a:r>
            <a:r>
              <a:rPr lang="en-US" altLang="zh-CN" dirty="0">
                <a:ea typeface="STHeiti Light" charset="-122"/>
              </a:rPr>
              <a:t>WANG</a:t>
            </a:r>
            <a:r>
              <a:rPr lang="zh-CN" altLang="en-US" dirty="0">
                <a:ea typeface="STHeiti Light" charset="-122"/>
              </a:rPr>
              <a:t>定义一个学生</a:t>
            </a:r>
            <a:r>
              <a:rPr lang="en-US" altLang="zh-CN" dirty="0">
                <a:ea typeface="STHeiti Light" charset="-122"/>
              </a:rPr>
              <a:t>-</a:t>
            </a:r>
            <a:r>
              <a:rPr lang="zh-CN" altLang="en-US" dirty="0">
                <a:ea typeface="STHeiti Light" charset="-122"/>
              </a:rPr>
              <a:t>课程模式</a:t>
            </a:r>
            <a:r>
              <a:rPr lang="en-US" altLang="zh-CN" dirty="0">
                <a:ea typeface="STHeiti Light" charset="-122"/>
              </a:rPr>
              <a:t>S-T</a:t>
            </a:r>
          </a:p>
          <a:p>
            <a:pPr marL="0" indent="0">
              <a:lnSpc>
                <a:spcPct val="150000"/>
              </a:lnSpc>
              <a:buNone/>
            </a:pPr>
            <a:r>
              <a:rPr lang="en-US" altLang="zh-CN" dirty="0">
                <a:ea typeface="STHeiti Light" charset="-122"/>
              </a:rPr>
              <a:t>    </a:t>
            </a:r>
            <a:r>
              <a:rPr lang="en-US" altLang="zh-CN" sz="2400" dirty="0">
                <a:ea typeface="STHeiti Light" charset="-122"/>
              </a:rPr>
              <a:t>CREATE SCHEMA “S-T” AUTHORIZATION WANG;</a:t>
            </a:r>
          </a:p>
          <a:p>
            <a:pPr marL="0" indent="0">
              <a:lnSpc>
                <a:spcPct val="150000"/>
              </a:lnSpc>
              <a:buNone/>
            </a:pPr>
            <a:r>
              <a:rPr lang="en-US" altLang="zh-CN" b="1" dirty="0">
                <a:ea typeface="STHeiti Light" charset="-122"/>
              </a:rPr>
              <a:t>[</a:t>
            </a:r>
            <a:r>
              <a:rPr lang="zh-CN" altLang="en-US" b="1" dirty="0">
                <a:ea typeface="STHeiti Light" charset="-122"/>
              </a:rPr>
              <a:t>例</a:t>
            </a:r>
            <a:r>
              <a:rPr lang="en-US" altLang="zh-CN" b="1" dirty="0">
                <a:ea typeface="STHeiti Light" charset="-122"/>
              </a:rPr>
              <a:t>3.2] </a:t>
            </a:r>
            <a:r>
              <a:rPr lang="en-US" altLang="zh-CN" dirty="0">
                <a:ea typeface="STHeiti Light" charset="-122"/>
              </a:rPr>
              <a:t>CREATE SCHEMA AUTHORIZATION WANG;</a:t>
            </a:r>
          </a:p>
          <a:p>
            <a:pPr marL="0" indent="0">
              <a:lnSpc>
                <a:spcPct val="150000"/>
              </a:lnSpc>
              <a:buNone/>
            </a:pPr>
            <a:r>
              <a:rPr lang="zh-CN" altLang="en-US" dirty="0">
                <a:ea typeface="STHeiti Light" charset="-122"/>
              </a:rPr>
              <a:t>    </a:t>
            </a:r>
            <a:r>
              <a:rPr lang="zh-CN" altLang="en-US" sz="2400" dirty="0">
                <a:ea typeface="STHeiti Light" charset="-122"/>
              </a:rPr>
              <a:t>该语句没有指定</a:t>
            </a:r>
            <a:r>
              <a:rPr lang="en-US" altLang="zh-CN" sz="2400" dirty="0">
                <a:ea typeface="STHeiti Light" charset="-122"/>
              </a:rPr>
              <a:t>&lt;</a:t>
            </a:r>
            <a:r>
              <a:rPr lang="zh-CN" altLang="en-US" sz="2400" dirty="0">
                <a:ea typeface="STHeiti Light" charset="-122"/>
              </a:rPr>
              <a:t>模式名</a:t>
            </a:r>
            <a:r>
              <a:rPr lang="en-US" altLang="zh-CN" sz="2400" dirty="0">
                <a:ea typeface="STHeiti Light" charset="-122"/>
              </a:rPr>
              <a:t>&gt;</a:t>
            </a:r>
            <a:r>
              <a:rPr lang="zh-CN" altLang="en-US" sz="2400" dirty="0">
                <a:ea typeface="STHeiti Light" charset="-122"/>
              </a:rPr>
              <a:t>， </a:t>
            </a:r>
            <a:r>
              <a:rPr lang="en-US" altLang="zh-CN" sz="2400" dirty="0">
                <a:ea typeface="STHeiti Light" charset="-122"/>
              </a:rPr>
              <a:t>&lt;</a:t>
            </a:r>
            <a:r>
              <a:rPr lang="zh-CN" altLang="en-US" sz="2400" dirty="0">
                <a:ea typeface="STHeiti Light" charset="-122"/>
              </a:rPr>
              <a:t>模式名</a:t>
            </a:r>
            <a:r>
              <a:rPr lang="en-US" altLang="zh-CN" sz="2400" dirty="0">
                <a:ea typeface="STHeiti Light" charset="-122"/>
              </a:rPr>
              <a:t>&gt;</a:t>
            </a:r>
            <a:r>
              <a:rPr lang="zh-CN" altLang="en-US" sz="2400" dirty="0">
                <a:ea typeface="STHeiti Light" charset="-122"/>
              </a:rPr>
              <a:t>隐含为</a:t>
            </a:r>
            <a:r>
              <a:rPr lang="en-US" altLang="zh-CN" sz="2400" dirty="0">
                <a:ea typeface="STHeiti Light" charset="-122"/>
              </a:rPr>
              <a:t>&lt;</a:t>
            </a:r>
            <a:r>
              <a:rPr lang="zh-CN" altLang="en-US" sz="2400" dirty="0">
                <a:ea typeface="STHeiti Light" charset="-122"/>
              </a:rPr>
              <a:t>用户名</a:t>
            </a:r>
            <a:r>
              <a:rPr lang="en-US" altLang="zh-CN" sz="2400" dirty="0">
                <a:ea typeface="STHeiti Light" charset="-122"/>
              </a:rPr>
              <a:t>&gt;</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467168"/>
      </p:ext>
    </p:extLst>
  </p:cSld>
  <p:clrMapOvr>
    <a:masterClrMapping/>
  </p:clrMapOvr>
  <p:transition>
    <p:wip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2. </a:t>
            </a:r>
            <a:r>
              <a:rPr lang="zh-CN" altLang="en-US" sz="4000" b="1" dirty="0">
                <a:solidFill>
                  <a:srgbClr val="000000"/>
                </a:solidFill>
                <a:latin typeface="华文细黑" charset="-122"/>
                <a:ea typeface="华文细黑" charset="-122"/>
              </a:rPr>
              <a:t>权限回收：</a:t>
            </a:r>
            <a:r>
              <a:rPr lang="en-US" altLang="zh-CN" sz="4000" b="1" dirty="0">
                <a:solidFill>
                  <a:srgbClr val="000000"/>
                </a:solidFill>
                <a:latin typeface="Arial" panose="020B0604020202020204" pitchFamily="34" charset="0"/>
                <a:ea typeface="华文细黑" charset="-122"/>
                <a:cs typeface="Arial" panose="020B0604020202020204" pitchFamily="34" charset="0"/>
              </a:rPr>
              <a:t>REVOKE</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授予的权限可以由数据库管理员或其他授权者用</a:t>
            </a:r>
            <a:r>
              <a:rPr lang="en-US" altLang="zh-CN" sz="3200" b="1" dirty="0">
                <a:solidFill>
                  <a:prstClr val="black"/>
                </a:solidFill>
                <a:latin typeface="Arial" panose="020B0604020202020204" pitchFamily="34" charset="0"/>
                <a:ea typeface="STHeiti Light" charset="-122"/>
                <a:cs typeface="Arial" panose="020B0604020202020204" pitchFamily="34" charset="0"/>
              </a:rPr>
              <a:t>REVOKE</a:t>
            </a:r>
            <a:r>
              <a:rPr lang="zh-CN" altLang="en-US" sz="3200" b="1" dirty="0">
                <a:solidFill>
                  <a:prstClr val="black"/>
                </a:solidFill>
                <a:ea typeface="STHeiti Light" charset="-122"/>
              </a:rPr>
              <a:t>语句收回</a:t>
            </a:r>
            <a:endParaRPr lang="en-US" altLang="zh-CN" sz="3200" b="1" dirty="0">
              <a:solidFill>
                <a:prstClr val="black"/>
              </a:solidFill>
              <a:ea typeface="STHeiti Light" charset="-122"/>
            </a:endParaRPr>
          </a:p>
          <a:p>
            <a:pPr marL="720000" algn="just">
              <a:lnSpc>
                <a:spcPct val="150000"/>
              </a:lnSpc>
              <a:buFont typeface="Wingdings" panose="05000000000000000000" pitchFamily="2" charset="2"/>
              <a:buChar char="p"/>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REVOKE</a:t>
            </a:r>
            <a:r>
              <a:rPr lang="zh-CN" altLang="en-US" sz="2400" b="1" dirty="0">
                <a:uFill>
                  <a:solidFill>
                    <a:srgbClr val="C00000"/>
                  </a:solidFill>
                </a:uFill>
                <a:ea typeface="STHeiti Light" charset="-122"/>
              </a:rPr>
              <a:t>语句的一般格式为：</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REVOKE</a:t>
            </a:r>
            <a:r>
              <a:rPr lang="en-US" altLang="zh-CN" sz="2400" b="1" dirty="0">
                <a:uFill>
                  <a:solidFill>
                    <a:srgbClr val="C00000"/>
                  </a:solidFill>
                </a:uFill>
                <a:ea typeface="STHeiti Light" charset="-122"/>
              </a:rPr>
              <a:t> </a:t>
            </a:r>
            <a:r>
              <a:rPr lang="en-US" altLang="zh-CN" sz="2400" b="1" u="heavy" dirty="0">
                <a:uFill>
                  <a:solidFill>
                    <a:srgbClr val="C00000"/>
                  </a:solidFill>
                </a:uFill>
                <a:ea typeface="STHeiti Light" charset="-122"/>
              </a:rPr>
              <a:t>&lt;</a:t>
            </a:r>
            <a:r>
              <a:rPr lang="zh-CN" altLang="en-US" sz="2400" b="1" u="heavy" dirty="0">
                <a:uFill>
                  <a:solidFill>
                    <a:srgbClr val="C00000"/>
                  </a:solidFill>
                </a:uFill>
                <a:ea typeface="STHeiti Light" charset="-122"/>
              </a:rPr>
              <a:t>权限</a:t>
            </a:r>
            <a:r>
              <a:rPr lang="en-US" altLang="zh-CN" sz="2400" b="1" u="heavy" dirty="0">
                <a:uFill>
                  <a:solidFill>
                    <a:srgbClr val="C00000"/>
                  </a:solidFill>
                </a:uFill>
                <a:ea typeface="STHeiti Light" charset="-122"/>
              </a:rPr>
              <a:t>&gt;[,&lt;</a:t>
            </a:r>
            <a:r>
              <a:rPr lang="zh-CN" altLang="en-US" sz="2400" b="1" u="heavy" dirty="0">
                <a:uFill>
                  <a:solidFill>
                    <a:srgbClr val="C00000"/>
                  </a:solidFill>
                </a:uFill>
                <a:ea typeface="STHeiti Light" charset="-122"/>
              </a:rPr>
              <a:t>权限</a:t>
            </a:r>
            <a:r>
              <a:rPr lang="en-US" altLang="zh-CN" sz="2400" b="1" u="heavy" dirty="0">
                <a:uFill>
                  <a:solidFill>
                    <a:srgbClr val="C00000"/>
                  </a:solidFill>
                </a:uFill>
                <a:ea typeface="STHeiti Light" charset="-122"/>
              </a:rPr>
              <a:t>&gt;]...</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ON</a:t>
            </a:r>
            <a:r>
              <a:rPr lang="en-US" altLang="zh-CN" sz="2400" b="1" dirty="0">
                <a:uFill>
                  <a:solidFill>
                    <a:srgbClr val="C00000"/>
                  </a:solidFill>
                </a:uFill>
                <a:ea typeface="STHeiti Light" charset="-122"/>
              </a:rPr>
              <a:t> </a:t>
            </a:r>
            <a:r>
              <a:rPr lang="en-US" altLang="zh-CN" sz="2400" b="1" u="heavy" dirty="0">
                <a:uFill>
                  <a:solidFill>
                    <a:srgbClr val="C00000"/>
                  </a:solidFill>
                </a:uFill>
                <a:ea typeface="STHeiti Light" charset="-122"/>
              </a:rPr>
              <a:t>&lt;</a:t>
            </a:r>
            <a:r>
              <a:rPr lang="zh-CN" altLang="en-US" sz="2400" b="1" u="heavy" dirty="0">
                <a:uFill>
                  <a:solidFill>
                    <a:srgbClr val="C00000"/>
                  </a:solidFill>
                </a:uFill>
                <a:ea typeface="STHeiti Light" charset="-122"/>
              </a:rPr>
              <a:t>对象类型</a:t>
            </a:r>
            <a:r>
              <a:rPr lang="en-US" altLang="zh-CN" sz="2400" b="1" u="heavy" dirty="0">
                <a:uFill>
                  <a:solidFill>
                    <a:srgbClr val="C00000"/>
                  </a:solidFill>
                </a:uFill>
                <a:ea typeface="STHeiti Light" charset="-122"/>
              </a:rPr>
              <a:t>&gt; &lt;</a:t>
            </a:r>
            <a:r>
              <a:rPr lang="zh-CN" altLang="en-US" sz="2400" b="1" u="heavy" dirty="0">
                <a:uFill>
                  <a:solidFill>
                    <a:srgbClr val="C00000"/>
                  </a:solidFill>
                </a:uFill>
                <a:ea typeface="STHeiti Light" charset="-122"/>
              </a:rPr>
              <a:t>对象名</a:t>
            </a:r>
            <a:r>
              <a:rPr lang="en-US" altLang="zh-CN" sz="2400" b="1" u="heavy" dirty="0">
                <a:uFill>
                  <a:solidFill>
                    <a:srgbClr val="C00000"/>
                  </a:solidFill>
                </a:uFill>
                <a:ea typeface="STHeiti Light" charset="-122"/>
              </a:rPr>
              <a:t>&gt;[,&lt;</a:t>
            </a:r>
            <a:r>
              <a:rPr lang="zh-CN" altLang="en-US" sz="2400" b="1" u="heavy" dirty="0">
                <a:uFill>
                  <a:solidFill>
                    <a:srgbClr val="C00000"/>
                  </a:solidFill>
                </a:uFill>
                <a:ea typeface="STHeiti Light" charset="-122"/>
              </a:rPr>
              <a:t>对象类型</a:t>
            </a:r>
            <a:r>
              <a:rPr lang="en-US" altLang="zh-CN" sz="2400" b="1" u="heavy" dirty="0">
                <a:uFill>
                  <a:solidFill>
                    <a:srgbClr val="C00000"/>
                  </a:solidFill>
                </a:uFill>
                <a:ea typeface="STHeiti Light" charset="-122"/>
              </a:rPr>
              <a:t>&gt;&lt;</a:t>
            </a:r>
            <a:r>
              <a:rPr lang="zh-CN" altLang="en-US" sz="2400" b="1" u="heavy" dirty="0">
                <a:uFill>
                  <a:solidFill>
                    <a:srgbClr val="C00000"/>
                  </a:solidFill>
                </a:uFill>
                <a:ea typeface="STHeiti Light" charset="-122"/>
              </a:rPr>
              <a:t>对象名</a:t>
            </a:r>
            <a:r>
              <a:rPr lang="en-US" altLang="zh-CN" sz="2400" b="1" u="heavy" dirty="0">
                <a:uFill>
                  <a:solidFill>
                    <a:srgbClr val="C00000"/>
                  </a:solidFill>
                </a:uFill>
                <a:ea typeface="STHeiti Light" charset="-122"/>
              </a:rPr>
              <a:t>&gt;]…</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FROM</a:t>
            </a:r>
            <a:r>
              <a:rPr lang="en-US" altLang="zh-CN" sz="2400" b="1" dirty="0">
                <a:uFill>
                  <a:solidFill>
                    <a:srgbClr val="C00000"/>
                  </a:solidFill>
                </a:uFill>
                <a:ea typeface="STHeiti Light" charset="-122"/>
              </a:rPr>
              <a:t> </a:t>
            </a:r>
            <a:r>
              <a:rPr lang="en-US" altLang="zh-CN" sz="2400" b="1" u="heavy" dirty="0">
                <a:uFill>
                  <a:solidFill>
                    <a:srgbClr val="C00000"/>
                  </a:solidFill>
                </a:uFill>
                <a:ea typeface="STHeiti Light" charset="-122"/>
              </a:rPr>
              <a:t>&lt;</a:t>
            </a:r>
            <a:r>
              <a:rPr lang="zh-CN" altLang="en-US" sz="2400" b="1" u="heavy" dirty="0">
                <a:uFill>
                  <a:solidFill>
                    <a:srgbClr val="C00000"/>
                  </a:solidFill>
                </a:uFill>
                <a:ea typeface="STHeiti Light" charset="-122"/>
              </a:rPr>
              <a:t>用户</a:t>
            </a:r>
            <a:r>
              <a:rPr lang="en-US" altLang="zh-CN" sz="2400" b="1" u="heavy" dirty="0">
                <a:uFill>
                  <a:solidFill>
                    <a:srgbClr val="C00000"/>
                  </a:solidFill>
                </a:uFill>
                <a:ea typeface="STHeiti Light" charset="-122"/>
              </a:rPr>
              <a:t>&gt;[,&lt;</a:t>
            </a:r>
            <a:r>
              <a:rPr lang="zh-CN" altLang="en-US" sz="2400" b="1" u="heavy" dirty="0">
                <a:uFill>
                  <a:solidFill>
                    <a:srgbClr val="C00000"/>
                  </a:solidFill>
                </a:uFill>
                <a:ea typeface="STHeiti Light" charset="-122"/>
              </a:rPr>
              <a:t>用户</a:t>
            </a:r>
            <a:r>
              <a:rPr lang="en-US" altLang="zh-CN" sz="2400" b="1" u="heavy" dirty="0">
                <a:uFill>
                  <a:solidFill>
                    <a:srgbClr val="C00000"/>
                  </a:solidFill>
                </a:uFill>
                <a:ea typeface="STHeiti Light" charset="-122"/>
              </a:rPr>
              <a:t>&gt;]</a:t>
            </a: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...[CASCADE | RESTRICT];</a:t>
            </a:r>
            <a:endParaRPr lang="zh-CN" altLang="en-US" sz="2400" b="1" dirty="0">
              <a:latin typeface="Arial" panose="020B0604020202020204" pitchFamily="34" charset="0"/>
              <a:ea typeface="STHeiti Light" charset="-122"/>
              <a:cs typeface="Arial" panose="020B0604020202020204" pitchFamily="34" charset="0"/>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40D4B9AF-EBE1-4403-969D-8BEFACE56BCC}"/>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03AC7B51-BC5B-4E37-B9EC-CE92E25740E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89861306"/>
      </p:ext>
    </p:extLst>
  </p:cSld>
  <p:clrMapOvr>
    <a:masterClrMapping/>
  </p:clrMapOvr>
  <p:transition>
    <p:wip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charset="-122"/>
                <a:ea typeface="华文细黑" charset="-122"/>
              </a:rPr>
              <a:t>2. </a:t>
            </a:r>
            <a:r>
              <a:rPr lang="zh-CN" altLang="en-US" sz="4000" b="1" dirty="0">
                <a:solidFill>
                  <a:srgbClr val="000000"/>
                </a:solidFill>
                <a:latin typeface="华文细黑" charset="-122"/>
                <a:ea typeface="华文细黑" charset="-122"/>
              </a:rPr>
              <a:t>权限回收：</a:t>
            </a:r>
            <a:r>
              <a:rPr lang="en-US" altLang="zh-CN" sz="4000" b="1" dirty="0">
                <a:solidFill>
                  <a:srgbClr val="000000"/>
                </a:solidFill>
                <a:latin typeface="Arial" panose="020B0604020202020204" pitchFamily="34" charset="0"/>
                <a:ea typeface="华文细黑" charset="-122"/>
                <a:cs typeface="Arial" panose="020B0604020202020204" pitchFamily="34" charset="0"/>
              </a:rPr>
              <a:t>REVOKE</a:t>
            </a: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algn="just">
              <a:lnSpc>
                <a:spcPct val="150000"/>
              </a:lnSpc>
              <a:buFont typeface="Wingdings" panose="05000000000000000000" pitchFamily="2" charset="2"/>
              <a:buChar char="p"/>
            </a:pPr>
            <a:r>
              <a:rPr lang="zh-CN" altLang="en-US" sz="3200" b="1" dirty="0">
                <a:solidFill>
                  <a:prstClr val="black"/>
                </a:solidFill>
                <a:ea typeface="STHeiti Light" charset="-122"/>
              </a:rPr>
              <a:t> 授予的权限可以由数据库管理员或其他授权者用</a:t>
            </a:r>
            <a:r>
              <a:rPr lang="en-US" altLang="zh-CN" sz="3200" b="1" dirty="0">
                <a:solidFill>
                  <a:prstClr val="black"/>
                </a:solidFill>
                <a:latin typeface="Arial" panose="020B0604020202020204" pitchFamily="34" charset="0"/>
                <a:ea typeface="STHeiti Light" charset="-122"/>
                <a:cs typeface="Arial" panose="020B0604020202020204" pitchFamily="34" charset="0"/>
              </a:rPr>
              <a:t>REVOKE</a:t>
            </a:r>
            <a:r>
              <a:rPr lang="zh-CN" altLang="en-US" sz="3200" b="1" dirty="0">
                <a:solidFill>
                  <a:prstClr val="black"/>
                </a:solidFill>
                <a:ea typeface="STHeiti Light" charset="-122"/>
              </a:rPr>
              <a:t>语句收回</a:t>
            </a:r>
            <a:endParaRPr lang="en-US" altLang="zh-CN" sz="3200" b="1" dirty="0">
              <a:solidFill>
                <a:prstClr val="black"/>
              </a:solidFill>
              <a:ea typeface="STHeiti Light" charset="-122"/>
            </a:endParaRPr>
          </a:p>
          <a:p>
            <a:pPr marL="720000" algn="just">
              <a:lnSpc>
                <a:spcPct val="150000"/>
              </a:lnSpc>
              <a:buFont typeface="Wingdings" panose="05000000000000000000" pitchFamily="2" charset="2"/>
              <a:buChar char="p"/>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REVOKE</a:t>
            </a:r>
            <a:r>
              <a:rPr lang="zh-CN" altLang="en-US" sz="2400" b="1" dirty="0">
                <a:uFill>
                  <a:solidFill>
                    <a:srgbClr val="C00000"/>
                  </a:solidFill>
                </a:uFill>
                <a:ea typeface="STHeiti Light" charset="-122"/>
              </a:rPr>
              <a:t>语句的一般格式为：</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REVOKE</a:t>
            </a:r>
            <a:r>
              <a:rPr lang="en-US" altLang="zh-CN" sz="2400" b="1" dirty="0">
                <a:uFill>
                  <a:solidFill>
                    <a:srgbClr val="C00000"/>
                  </a:solidFill>
                </a:uFill>
                <a:ea typeface="STHeiti Light" charset="-122"/>
              </a:rPr>
              <a:t> &lt;</a:t>
            </a:r>
            <a:r>
              <a:rPr lang="zh-CN" altLang="en-US" sz="2400" b="1" dirty="0">
                <a:uFill>
                  <a:solidFill>
                    <a:srgbClr val="C00000"/>
                  </a:solidFill>
                </a:uFill>
                <a:ea typeface="STHeiti Light" charset="-122"/>
              </a:rPr>
              <a:t>权限</a:t>
            </a:r>
            <a:r>
              <a:rPr lang="en-US" altLang="zh-CN" sz="2400" b="1" dirty="0">
                <a:uFill>
                  <a:solidFill>
                    <a:srgbClr val="C00000"/>
                  </a:solidFill>
                </a:uFill>
                <a:ea typeface="STHeiti Light" charset="-122"/>
              </a:rPr>
              <a:t>&gt;[,&lt;</a:t>
            </a:r>
            <a:r>
              <a:rPr lang="zh-CN" altLang="en-US" sz="2400" b="1" dirty="0">
                <a:uFill>
                  <a:solidFill>
                    <a:srgbClr val="C00000"/>
                  </a:solidFill>
                </a:uFill>
                <a:ea typeface="STHeiti Light" charset="-122"/>
              </a:rPr>
              <a:t>权限</a:t>
            </a:r>
            <a:r>
              <a:rPr lang="en-US" altLang="zh-CN" sz="2400" b="1" dirty="0">
                <a:uFill>
                  <a:solidFill>
                    <a:srgbClr val="C00000"/>
                  </a:solidFill>
                </a:uFill>
                <a:ea typeface="STHeiti Light" charset="-122"/>
              </a:rPr>
              <a:t>&gt;]...</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ON</a:t>
            </a:r>
            <a:r>
              <a:rPr lang="en-US" altLang="zh-CN" sz="2400" b="1" dirty="0">
                <a:uFill>
                  <a:solidFill>
                    <a:srgbClr val="C00000"/>
                  </a:solidFill>
                </a:uFill>
                <a:ea typeface="STHeiti Light" charset="-122"/>
              </a:rPr>
              <a:t> &lt;</a:t>
            </a:r>
            <a:r>
              <a:rPr lang="zh-CN" altLang="en-US" sz="2400" b="1" dirty="0">
                <a:uFill>
                  <a:solidFill>
                    <a:srgbClr val="C00000"/>
                  </a:solidFill>
                </a:uFill>
                <a:ea typeface="STHeiti Light" charset="-122"/>
              </a:rPr>
              <a:t>对象类型</a:t>
            </a:r>
            <a:r>
              <a:rPr lang="en-US" altLang="zh-CN" sz="2400" b="1" dirty="0">
                <a:uFill>
                  <a:solidFill>
                    <a:srgbClr val="C00000"/>
                  </a:solidFill>
                </a:uFill>
                <a:ea typeface="STHeiti Light" charset="-122"/>
              </a:rPr>
              <a:t>&gt; &lt;</a:t>
            </a:r>
            <a:r>
              <a:rPr lang="zh-CN" altLang="en-US" sz="2400" b="1" dirty="0">
                <a:uFill>
                  <a:solidFill>
                    <a:srgbClr val="C00000"/>
                  </a:solidFill>
                </a:uFill>
                <a:ea typeface="STHeiti Light" charset="-122"/>
              </a:rPr>
              <a:t>对象名</a:t>
            </a:r>
            <a:r>
              <a:rPr lang="en-US" altLang="zh-CN" sz="2400" b="1" dirty="0">
                <a:uFill>
                  <a:solidFill>
                    <a:srgbClr val="C00000"/>
                  </a:solidFill>
                </a:uFill>
                <a:ea typeface="STHeiti Light" charset="-122"/>
              </a:rPr>
              <a:t>&gt;[,&lt;</a:t>
            </a:r>
            <a:r>
              <a:rPr lang="zh-CN" altLang="en-US" sz="2400" b="1" dirty="0">
                <a:uFill>
                  <a:solidFill>
                    <a:srgbClr val="C00000"/>
                  </a:solidFill>
                </a:uFill>
                <a:ea typeface="STHeiti Light" charset="-122"/>
              </a:rPr>
              <a:t>对象类型</a:t>
            </a:r>
            <a:r>
              <a:rPr lang="en-US" altLang="zh-CN" sz="2400" b="1" dirty="0">
                <a:uFill>
                  <a:solidFill>
                    <a:srgbClr val="C00000"/>
                  </a:solidFill>
                </a:uFill>
                <a:ea typeface="STHeiti Light" charset="-122"/>
              </a:rPr>
              <a:t>&gt;&lt;</a:t>
            </a:r>
            <a:r>
              <a:rPr lang="zh-CN" altLang="en-US" sz="2400" b="1" dirty="0">
                <a:uFill>
                  <a:solidFill>
                    <a:srgbClr val="C00000"/>
                  </a:solidFill>
                </a:uFill>
                <a:ea typeface="STHeiti Light" charset="-122"/>
              </a:rPr>
              <a:t>对象名</a:t>
            </a:r>
            <a:r>
              <a:rPr lang="en-US" altLang="zh-CN" sz="2400" b="1" dirty="0">
                <a:uFill>
                  <a:solidFill>
                    <a:srgbClr val="C00000"/>
                  </a:solidFill>
                </a:uFill>
                <a:ea typeface="STHeiti Light" charset="-122"/>
              </a:rPr>
              <a:t>&gt;]…</a:t>
            </a:r>
          </a:p>
          <a:p>
            <a:pPr marL="720000" indent="0" algn="just">
              <a:lnSpc>
                <a:spcPct val="150000"/>
              </a:lnSpc>
              <a:buNone/>
            </a:pP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FROM</a:t>
            </a:r>
            <a:r>
              <a:rPr lang="en-US" altLang="zh-CN" sz="2400" b="1" dirty="0">
                <a:uFill>
                  <a:solidFill>
                    <a:srgbClr val="C00000"/>
                  </a:solidFill>
                </a:uFill>
                <a:ea typeface="STHeiti Light" charset="-122"/>
              </a:rPr>
              <a:t> &lt;</a:t>
            </a:r>
            <a:r>
              <a:rPr lang="zh-CN" altLang="en-US" sz="2400" b="1" dirty="0">
                <a:uFill>
                  <a:solidFill>
                    <a:srgbClr val="C00000"/>
                  </a:solidFill>
                </a:uFill>
                <a:ea typeface="STHeiti Light" charset="-122"/>
              </a:rPr>
              <a:t>用户</a:t>
            </a:r>
            <a:r>
              <a:rPr lang="en-US" altLang="zh-CN" sz="2400" b="1" dirty="0">
                <a:uFill>
                  <a:solidFill>
                    <a:srgbClr val="C00000"/>
                  </a:solidFill>
                </a:uFill>
                <a:ea typeface="STHeiti Light" charset="-122"/>
              </a:rPr>
              <a:t>&gt;[,&lt;</a:t>
            </a:r>
            <a:r>
              <a:rPr lang="zh-CN" altLang="en-US" sz="2400" b="1" dirty="0">
                <a:uFill>
                  <a:solidFill>
                    <a:srgbClr val="C00000"/>
                  </a:solidFill>
                </a:uFill>
                <a:ea typeface="STHeiti Light" charset="-122"/>
              </a:rPr>
              <a:t>用户</a:t>
            </a:r>
            <a:r>
              <a:rPr lang="en-US" altLang="zh-CN" sz="2400" b="1" dirty="0">
                <a:uFill>
                  <a:solidFill>
                    <a:srgbClr val="C00000"/>
                  </a:solidFill>
                </a:uFill>
                <a:ea typeface="STHeiti Light" charset="-122"/>
              </a:rPr>
              <a:t>&gt;]</a:t>
            </a:r>
            <a:r>
              <a:rPr lang="en-US" altLang="zh-CN" sz="2400" b="1" dirty="0">
                <a:uFill>
                  <a:solidFill>
                    <a:srgbClr val="C00000"/>
                  </a:solidFill>
                </a:uFill>
                <a:latin typeface="Arial" panose="020B0604020202020204" pitchFamily="34" charset="0"/>
                <a:ea typeface="STHeiti Light" charset="-122"/>
                <a:cs typeface="Arial" panose="020B0604020202020204" pitchFamily="34" charset="0"/>
              </a:rPr>
              <a:t>...[</a:t>
            </a:r>
            <a:r>
              <a:rPr lang="en-US" altLang="zh-CN" sz="2400" b="1" u="heavy" dirty="0">
                <a:uFill>
                  <a:solidFill>
                    <a:srgbClr val="C00000"/>
                  </a:solidFill>
                </a:uFill>
                <a:latin typeface="Arial" panose="020B0604020202020204" pitchFamily="34" charset="0"/>
                <a:ea typeface="STHeiti Light" charset="-122"/>
                <a:cs typeface="Arial" panose="020B0604020202020204" pitchFamily="34" charset="0"/>
              </a:rPr>
              <a:t>CASCADE | RESTRICT];</a:t>
            </a:r>
            <a:endParaRPr lang="zh-CN" altLang="en-US" sz="2400" b="1" u="heavy" dirty="0">
              <a:latin typeface="Arial" panose="020B0604020202020204" pitchFamily="34" charset="0"/>
              <a:ea typeface="STHeiti Light" charset="-122"/>
              <a:cs typeface="Arial" panose="020B0604020202020204" pitchFamily="34" charset="0"/>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2" name="对话气泡: 圆角矩形 1">
            <a:extLst>
              <a:ext uri="{FF2B5EF4-FFF2-40B4-BE49-F238E27FC236}">
                <a16:creationId xmlns:a16="http://schemas.microsoft.com/office/drawing/2014/main" id="{C0B60440-873F-450E-8BB3-A692706CF0FE}"/>
              </a:ext>
            </a:extLst>
          </p:cNvPr>
          <p:cNvSpPr/>
          <p:nvPr/>
        </p:nvSpPr>
        <p:spPr>
          <a:xfrm>
            <a:off x="5344509" y="3262892"/>
            <a:ext cx="2695903" cy="1103586"/>
          </a:xfrm>
          <a:prstGeom prst="wedgeRoundRectCallout">
            <a:avLst>
              <a:gd name="adj1" fmla="val -41886"/>
              <a:gd name="adj2" fmla="val 142500"/>
              <a:gd name="adj3" fmla="val 16667"/>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5802E00-C101-44DA-86E3-298FF0D41AEB}"/>
              </a:ext>
            </a:extLst>
          </p:cNvPr>
          <p:cNvPicPr>
            <a:picLocks noChangeAspect="1"/>
          </p:cNvPicPr>
          <p:nvPr/>
        </p:nvPicPr>
        <p:blipFill>
          <a:blip r:embed="rId2"/>
          <a:stretch>
            <a:fillRect/>
          </a:stretch>
        </p:blipFill>
        <p:spPr>
          <a:xfrm>
            <a:off x="5468497" y="3471785"/>
            <a:ext cx="2447925" cy="685800"/>
          </a:xfrm>
          <a:prstGeom prst="rect">
            <a:avLst/>
          </a:prstGeom>
        </p:spPr>
      </p:pic>
      <p:pic>
        <p:nvPicPr>
          <p:cNvPr id="6" name="图片 5">
            <a:extLst>
              <a:ext uri="{FF2B5EF4-FFF2-40B4-BE49-F238E27FC236}">
                <a16:creationId xmlns:a16="http://schemas.microsoft.com/office/drawing/2014/main" id="{4F1A1335-A2DE-4C81-97E1-985C38025AAD}"/>
              </a:ext>
            </a:extLst>
          </p:cNvPr>
          <p:cNvPicPr>
            <a:picLocks noChangeAspect="1"/>
          </p:cNvPicPr>
          <p:nvPr/>
        </p:nvPicPr>
        <p:blipFill>
          <a:blip r:embed="rId3"/>
          <a:stretch>
            <a:fillRect/>
          </a:stretch>
        </p:blipFill>
        <p:spPr>
          <a:xfrm>
            <a:off x="4684299" y="5880541"/>
            <a:ext cx="2609850" cy="923925"/>
          </a:xfrm>
          <a:prstGeom prst="rect">
            <a:avLst/>
          </a:prstGeom>
        </p:spPr>
      </p:pic>
      <p:sp>
        <p:nvSpPr>
          <p:cNvPr id="10" name="文本框 22">
            <a:extLst>
              <a:ext uri="{FF2B5EF4-FFF2-40B4-BE49-F238E27FC236}">
                <a16:creationId xmlns:a16="http://schemas.microsoft.com/office/drawing/2014/main" id="{F2584335-A612-4221-9A64-09E7FF1B1114}"/>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1" name="文本框 22">
            <a:extLst>
              <a:ext uri="{FF2B5EF4-FFF2-40B4-BE49-F238E27FC236}">
                <a16:creationId xmlns:a16="http://schemas.microsoft.com/office/drawing/2014/main" id="{06210411-2F94-49D2-AD7A-A1201200A0A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173329436"/>
      </p:ext>
    </p:extLst>
  </p:cSld>
  <p:clrMapOvr>
    <a:masterClrMapping/>
  </p:clrMapOvr>
  <p:transition>
    <p:wip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rPr>
              <a:t>[</a:t>
            </a:r>
            <a:r>
              <a:rPr lang="zh-CN" altLang="en-US" sz="3200" b="1" dirty="0">
                <a:solidFill>
                  <a:srgbClr val="000000"/>
                </a:solidFill>
                <a:latin typeface="STHeiti Light"/>
              </a:rPr>
              <a:t>例</a:t>
            </a:r>
            <a:r>
              <a:rPr lang="en-US" altLang="zh-CN" sz="3200" b="1" dirty="0">
                <a:solidFill>
                  <a:srgbClr val="000000"/>
                </a:solidFill>
                <a:latin typeface="STHeiti Light"/>
                <a:ea typeface="STHeiti Light"/>
              </a:rPr>
              <a:t>3.6</a:t>
            </a:r>
            <a:r>
              <a:rPr lang="en-US" altLang="zh-CN" sz="3200" b="1" dirty="0">
                <a:solidFill>
                  <a:srgbClr val="000000"/>
                </a:solidFill>
                <a:latin typeface="STHeiti Light"/>
              </a:rPr>
              <a:t>.8]</a:t>
            </a:r>
            <a:r>
              <a:rPr lang="zh-CN" altLang="en-US" sz="3200" b="1" dirty="0">
                <a:solidFill>
                  <a:srgbClr val="000000"/>
                </a:solidFill>
                <a:latin typeface="STHeiti Light"/>
                <a:ea typeface="STHeiti Light"/>
              </a:rPr>
              <a:t>把用户</a:t>
            </a:r>
            <a:r>
              <a:rPr lang="en-US" altLang="zh-CN" sz="3200" b="1" dirty="0">
                <a:solidFill>
                  <a:srgbClr val="000000"/>
                </a:solidFill>
                <a:latin typeface="Arial" panose="020B0604020202020204" pitchFamily="34" charset="0"/>
                <a:ea typeface="STHeiti Light"/>
                <a:cs typeface="Arial" panose="020B0604020202020204" pitchFamily="34" charset="0"/>
              </a:rPr>
              <a:t>U4</a:t>
            </a:r>
            <a:r>
              <a:rPr lang="zh-CN" altLang="en-US" sz="3200" b="1" dirty="0">
                <a:solidFill>
                  <a:srgbClr val="000000"/>
                </a:solidFill>
                <a:latin typeface="STHeiti Light"/>
                <a:ea typeface="STHeiti Light"/>
              </a:rPr>
              <a:t>修改学生学号的权限收回</a:t>
            </a:r>
            <a:endParaRPr lang="en-US" altLang="zh-CN" sz="3200" b="1" dirty="0">
              <a:solidFill>
                <a:srgbClr val="000000"/>
              </a:solidFill>
              <a:latin typeface="STHeiti Light"/>
              <a:ea typeface="STHeiti Light"/>
            </a:endParaRPr>
          </a:p>
          <a:p>
            <a:pPr marL="0" marR="26690" indent="0" algn="just">
              <a:lnSpc>
                <a:spcPct val="150000"/>
              </a:lnSpc>
              <a:buNone/>
            </a:pPr>
            <a:endParaRPr lang="en-US" altLang="zh-CN" sz="3200" b="1" dirty="0">
              <a:solidFill>
                <a:srgbClr val="000000"/>
              </a:solidFill>
              <a:latin typeface="STHeiti Light"/>
            </a:endParaRP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REVOKE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UPDATE(</a:t>
            </a:r>
            <a:r>
              <a:rPr lang="en-US" altLang="zh-CN" b="1" u="heavy" dirty="0" err="1">
                <a:solidFill>
                  <a:srgbClr val="000000"/>
                </a:solidFill>
                <a:uFill>
                  <a:solidFill>
                    <a:srgbClr val="C00000"/>
                  </a:solidFill>
                </a:uFill>
                <a:latin typeface="Arial" panose="020B0604020202020204" pitchFamily="34" charset="0"/>
                <a:ea typeface="STHeiti Light"/>
                <a:cs typeface="Arial" panose="020B0604020202020204" pitchFamily="34" charset="0"/>
              </a:rPr>
              <a:t>Sno</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a:t>
            </a: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TABLE Student</a:t>
            </a: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FROM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U4;</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5B407913-CAC8-4BDD-A0BF-4B4CCAD0F33A}"/>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11C5DBF7-5C96-4F73-B9E8-077BECE57ED0}"/>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01641029"/>
      </p:ext>
    </p:extLst>
  </p:cSld>
  <p:clrMapOvr>
    <a:masterClrMapping/>
  </p:clrMapOvr>
  <p:transition>
    <p:wip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a:t>
            </a:r>
            <a:r>
              <a:rPr lang="en-US" altLang="zh-CN" sz="3200" b="1" dirty="0">
                <a:solidFill>
                  <a:srgbClr val="000000"/>
                </a:solidFill>
                <a:latin typeface="Arial" panose="020B0604020202020204" pitchFamily="34" charset="0"/>
                <a:cs typeface="Arial" panose="020B0604020202020204" pitchFamily="34" charset="0"/>
              </a:rPr>
              <a:t>.9</a:t>
            </a:r>
            <a:r>
              <a:rPr lang="en-US" altLang="zh-CN" sz="3200" b="1" dirty="0">
                <a:solidFill>
                  <a:srgbClr val="000000"/>
                </a:solidFill>
                <a:latin typeface="STHeiti Light"/>
              </a:rPr>
              <a:t>]</a:t>
            </a:r>
            <a:r>
              <a:rPr lang="zh-CN" altLang="en-US" sz="3200" b="1" dirty="0">
                <a:solidFill>
                  <a:srgbClr val="000000"/>
                </a:solidFill>
                <a:latin typeface="STHeiti Light"/>
                <a:ea typeface="STHeiti Light"/>
              </a:rPr>
              <a:t>收回所有用户对表</a:t>
            </a:r>
            <a:r>
              <a:rPr lang="en-US" altLang="zh-CN" sz="3200" b="1" dirty="0">
                <a:solidFill>
                  <a:srgbClr val="000000"/>
                </a:solidFill>
                <a:latin typeface="Arial" panose="020B0604020202020204" pitchFamily="34" charset="0"/>
                <a:cs typeface="Arial" panose="020B0604020202020204" pitchFamily="34" charset="0"/>
              </a:rPr>
              <a:t>SC</a:t>
            </a:r>
            <a:r>
              <a:rPr lang="zh-CN" altLang="en-US" sz="3200" b="1" dirty="0">
                <a:solidFill>
                  <a:srgbClr val="000000"/>
                </a:solidFill>
                <a:latin typeface="STHeiti Light"/>
                <a:ea typeface="STHeiti Light"/>
              </a:rPr>
              <a:t>的查询权限</a:t>
            </a:r>
            <a:endParaRPr lang="en-US" altLang="zh-CN" sz="3200" b="1" dirty="0">
              <a:solidFill>
                <a:srgbClr val="000000"/>
              </a:solidFill>
              <a:latin typeface="STHeiti Light"/>
              <a:ea typeface="STHeiti Light"/>
            </a:endParaRPr>
          </a:p>
          <a:p>
            <a:pPr marL="0" marR="26690" indent="0" algn="just">
              <a:lnSpc>
                <a:spcPct val="150000"/>
              </a:lnSpc>
              <a:buNone/>
            </a:pPr>
            <a:endParaRPr lang="en-US" altLang="zh-CN" sz="3200" b="1" dirty="0">
              <a:solidFill>
                <a:srgbClr val="000000"/>
              </a:solidFill>
              <a:latin typeface="STHeiti Light"/>
            </a:endParaRP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REVOKE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SELECT</a:t>
            </a: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rPr>
              <a:t>TABLE SC</a:t>
            </a:r>
          </a:p>
          <a:p>
            <a:pPr marL="1440000" marR="26690" indent="0" algn="just">
              <a:lnSpc>
                <a:spcPct val="150000"/>
              </a:lnSpc>
              <a:buNone/>
            </a:pPr>
            <a:r>
              <a:rPr lang="en-US" altLang="zh-CN" b="1" dirty="0">
                <a:solidFill>
                  <a:srgbClr val="000000"/>
                </a:solidFill>
                <a:latin typeface="Arial" panose="020B0604020202020204" pitchFamily="34" charset="0"/>
                <a:ea typeface="STHeiti Light"/>
                <a:cs typeface="Arial" panose="020B0604020202020204" pitchFamily="34" charset="0"/>
              </a:rPr>
              <a:t>FROM </a:t>
            </a:r>
            <a:r>
              <a:rPr lang="en-US" altLang="zh-CN" b="1" u="heavy" dirty="0">
                <a:solidFill>
                  <a:srgbClr val="C00000"/>
                </a:solidFill>
                <a:uFill>
                  <a:solidFill>
                    <a:srgbClr val="C00000"/>
                  </a:solidFill>
                </a:uFill>
                <a:latin typeface="Arial" panose="020B0604020202020204" pitchFamily="34" charset="0"/>
                <a:ea typeface="STHeiti Light"/>
                <a:cs typeface="Arial" panose="020B0604020202020204" pitchFamily="34" charset="0"/>
              </a:rPr>
              <a:t>PUBLIC</a:t>
            </a:r>
            <a:r>
              <a:rPr lang="en-US" altLang="zh-CN" b="1" dirty="0">
                <a:solidFill>
                  <a:srgbClr val="000000"/>
                </a:solidFill>
                <a:latin typeface="Arial" panose="020B0604020202020204" pitchFamily="34" charset="0"/>
                <a:ea typeface="STHeiti Light"/>
                <a:cs typeface="Arial" panose="020B0604020202020204" pitchFamily="34" charset="0"/>
              </a:rPr>
              <a:t>;</a:t>
            </a:r>
            <a:endParaRPr lang="en-US" altLang="zh-CN" b="1" u="heavy" dirty="0">
              <a:solidFill>
                <a:srgbClr val="000000"/>
              </a:solidFill>
              <a:uFill>
                <a:solidFill>
                  <a:srgbClr val="C00000"/>
                </a:solidFill>
              </a:uFill>
              <a:latin typeface="Arial" panose="020B0604020202020204" pitchFamily="34" charset="0"/>
              <a:ea typeface="STHeiti Light"/>
              <a:cs typeface="Arial" panose="020B0604020202020204" pitchFamily="34" charset="0"/>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56EC14EA-E221-4758-A520-1657163D40B6}"/>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9085B387-5E2C-4CA9-B90D-F7CA5767A6C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774449005"/>
      </p:ext>
    </p:extLst>
  </p:cSld>
  <p:clrMapOvr>
    <a:masterClrMapping/>
  </p:clrMapOvr>
  <p:transition>
    <p:wip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charset="-122"/>
                <a:ea typeface="华文细黑" charset="-122"/>
              </a:rPr>
              <a:t>例题（续）</a:t>
            </a:r>
            <a:endParaRPr lang="en-US" altLang="zh-CN" sz="4000" b="1" dirty="0">
              <a:solidFill>
                <a:srgbClr val="000000"/>
              </a:solidFill>
              <a:latin typeface="华文细黑" charset="-122"/>
              <a:ea typeface="华文细黑"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L="0" marR="26690" indent="0" algn="just">
              <a:lnSpc>
                <a:spcPct val="150000"/>
              </a:lnSpc>
              <a:buNone/>
            </a:pPr>
            <a:r>
              <a:rPr lang="en-US" altLang="zh-CN" sz="3200" b="1" dirty="0">
                <a:solidFill>
                  <a:srgbClr val="000000"/>
                </a:solidFill>
                <a:latin typeface="STHeiti Light"/>
              </a:rPr>
              <a:t>[</a:t>
            </a:r>
            <a:r>
              <a:rPr lang="zh-CN" altLang="en-US" sz="3200" b="1" dirty="0">
                <a:solidFill>
                  <a:srgbClr val="000000"/>
                </a:solidFill>
                <a:latin typeface="STHeiti Light"/>
                <a:ea typeface="STHeiti Light"/>
              </a:rPr>
              <a:t>例</a:t>
            </a:r>
            <a:r>
              <a:rPr lang="en-US" altLang="zh-CN" sz="3200" b="1" dirty="0">
                <a:solidFill>
                  <a:srgbClr val="000000"/>
                </a:solidFill>
                <a:latin typeface="STHeiti Light"/>
                <a:ea typeface="STHeiti Light"/>
              </a:rPr>
              <a:t>3.6</a:t>
            </a:r>
            <a:r>
              <a:rPr lang="en-US" altLang="zh-CN" sz="3200" b="1" dirty="0">
                <a:solidFill>
                  <a:srgbClr val="000000"/>
                </a:solidFill>
                <a:latin typeface="Arial" panose="020B0604020202020204" pitchFamily="34" charset="0"/>
                <a:cs typeface="Arial" panose="020B0604020202020204" pitchFamily="34" charset="0"/>
              </a:rPr>
              <a:t>.10</a:t>
            </a:r>
            <a:r>
              <a:rPr lang="en-US" altLang="zh-CN" sz="3200" b="1" dirty="0">
                <a:solidFill>
                  <a:srgbClr val="000000"/>
                </a:solidFill>
                <a:latin typeface="STHeiti Light"/>
              </a:rPr>
              <a:t>] </a:t>
            </a:r>
            <a:r>
              <a:rPr lang="zh-CN" altLang="en-US" b="1" dirty="0">
                <a:solidFill>
                  <a:srgbClr val="000000"/>
                </a:solidFill>
                <a:latin typeface="STHeiti Light"/>
                <a:ea typeface="STHeiti Light"/>
              </a:rPr>
              <a:t>把用户</a:t>
            </a:r>
            <a:r>
              <a:rPr lang="en-US" altLang="zh-CN" b="1" dirty="0">
                <a:solidFill>
                  <a:srgbClr val="000000"/>
                </a:solidFill>
                <a:latin typeface="STHeiti Light"/>
                <a:ea typeface="STHeiti Light"/>
              </a:rPr>
              <a:t>U5</a:t>
            </a:r>
            <a:r>
              <a:rPr lang="zh-CN" altLang="en-US" b="1" dirty="0">
                <a:solidFill>
                  <a:srgbClr val="000000"/>
                </a:solidFill>
                <a:latin typeface="STHeiti Light"/>
                <a:ea typeface="STHeiti Light"/>
              </a:rPr>
              <a:t>对</a:t>
            </a:r>
            <a:r>
              <a:rPr lang="en-US" altLang="zh-CN" b="1" dirty="0">
                <a:solidFill>
                  <a:srgbClr val="000000"/>
                </a:solidFill>
                <a:latin typeface="STHeiti Light"/>
                <a:ea typeface="STHeiti Light"/>
              </a:rPr>
              <a:t>SC</a:t>
            </a:r>
            <a:r>
              <a:rPr lang="zh-CN" altLang="en-US" b="1" dirty="0">
                <a:solidFill>
                  <a:srgbClr val="000000"/>
                </a:solidFill>
                <a:latin typeface="STHeiti Light"/>
                <a:ea typeface="STHeiti Light"/>
              </a:rPr>
              <a:t>表的</a:t>
            </a:r>
            <a:r>
              <a:rPr lang="en-US" altLang="zh-CN" b="1" dirty="0">
                <a:solidFill>
                  <a:srgbClr val="000000"/>
                </a:solidFill>
                <a:latin typeface="STHeiti Light"/>
                <a:ea typeface="STHeiti Light"/>
              </a:rPr>
              <a:t>INSERT</a:t>
            </a:r>
            <a:r>
              <a:rPr lang="zh-CN" altLang="en-US" b="1" dirty="0">
                <a:solidFill>
                  <a:srgbClr val="000000"/>
                </a:solidFill>
                <a:latin typeface="STHeiti Light"/>
                <a:ea typeface="STHeiti Light"/>
              </a:rPr>
              <a:t>权限收回</a:t>
            </a:r>
            <a:endParaRPr lang="en-US" altLang="zh-CN" sz="3200" b="1" dirty="0">
              <a:solidFill>
                <a:srgbClr val="000000"/>
              </a:solidFill>
              <a:latin typeface="STHeiti Light"/>
              <a:ea typeface="STHeiti Light"/>
            </a:endParaRPr>
          </a:p>
          <a:p>
            <a:pPr marL="1080000" marR="26690" indent="0" algn="just">
              <a:lnSpc>
                <a:spcPct val="100000"/>
              </a:lnSpc>
              <a:buNone/>
            </a:pPr>
            <a:r>
              <a:rPr lang="en-US" altLang="zh-CN" b="1" dirty="0">
                <a:solidFill>
                  <a:srgbClr val="000000"/>
                </a:solidFill>
                <a:latin typeface="Arial" panose="020B0604020202020204" pitchFamily="34" charset="0"/>
                <a:cs typeface="Arial" panose="020B0604020202020204" pitchFamily="34" charset="0"/>
              </a:rPr>
              <a:t>REVOKE </a:t>
            </a:r>
            <a:r>
              <a:rPr lang="en-US" altLang="zh-CN" b="1" u="heavy" dirty="0">
                <a:solidFill>
                  <a:srgbClr val="000000"/>
                </a:solidFill>
                <a:uFill>
                  <a:solidFill>
                    <a:srgbClr val="C00000"/>
                  </a:solidFill>
                </a:uFill>
                <a:latin typeface="Arial" panose="020B0604020202020204" pitchFamily="34" charset="0"/>
                <a:cs typeface="Arial" panose="020B0604020202020204" pitchFamily="34" charset="0"/>
              </a:rPr>
              <a:t>INSERT</a:t>
            </a:r>
          </a:p>
          <a:p>
            <a:pPr marL="1080000" marR="26690" indent="0" algn="just">
              <a:lnSpc>
                <a:spcPct val="100000"/>
              </a:lnSpc>
              <a:buNone/>
            </a:pPr>
            <a:r>
              <a:rPr lang="en-US" altLang="zh-CN" b="1" dirty="0">
                <a:solidFill>
                  <a:srgbClr val="000000"/>
                </a:solidFill>
                <a:latin typeface="Arial" panose="020B0604020202020204" pitchFamily="34" charset="0"/>
                <a:cs typeface="Arial" panose="020B0604020202020204" pitchFamily="34" charset="0"/>
              </a:rPr>
              <a:t>ON </a:t>
            </a:r>
            <a:r>
              <a:rPr lang="en-US" altLang="zh-CN" b="1" u="heavy" dirty="0">
                <a:solidFill>
                  <a:srgbClr val="000000"/>
                </a:solidFill>
                <a:uFill>
                  <a:solidFill>
                    <a:srgbClr val="C00000"/>
                  </a:solidFill>
                </a:uFill>
                <a:latin typeface="Arial" panose="020B0604020202020204" pitchFamily="34" charset="0"/>
                <a:cs typeface="Arial" panose="020B0604020202020204" pitchFamily="34" charset="0"/>
              </a:rPr>
              <a:t>TABLE SC</a:t>
            </a:r>
          </a:p>
          <a:p>
            <a:pPr marL="1080000" marR="26690" indent="0" algn="just">
              <a:lnSpc>
                <a:spcPct val="100000"/>
              </a:lnSpc>
              <a:buNone/>
            </a:pPr>
            <a:r>
              <a:rPr lang="en-US" altLang="zh-CN" b="1" dirty="0">
                <a:solidFill>
                  <a:srgbClr val="000000"/>
                </a:solidFill>
                <a:latin typeface="Arial" panose="020B0604020202020204" pitchFamily="34" charset="0"/>
                <a:cs typeface="Arial" panose="020B0604020202020204" pitchFamily="34" charset="0"/>
              </a:rPr>
              <a:t>FROM </a:t>
            </a:r>
            <a:r>
              <a:rPr lang="en-US" altLang="zh-CN" b="1" u="heavy" dirty="0">
                <a:solidFill>
                  <a:srgbClr val="000000"/>
                </a:solidFill>
                <a:uFill>
                  <a:solidFill>
                    <a:srgbClr val="C00000"/>
                  </a:solidFill>
                </a:uFill>
                <a:latin typeface="Arial" panose="020B0604020202020204" pitchFamily="34" charset="0"/>
                <a:cs typeface="Arial" panose="020B0604020202020204" pitchFamily="34" charset="0"/>
              </a:rPr>
              <a:t>U5</a:t>
            </a:r>
            <a:r>
              <a:rPr lang="en-US" altLang="zh-CN" b="1" dirty="0">
                <a:solidFill>
                  <a:srgbClr val="000000"/>
                </a:solidFill>
                <a:latin typeface="Arial" panose="020B0604020202020204" pitchFamily="34" charset="0"/>
                <a:cs typeface="Arial" panose="020B0604020202020204" pitchFamily="34" charset="0"/>
              </a:rPr>
              <a:t> </a:t>
            </a:r>
            <a:r>
              <a:rPr lang="en-US" altLang="zh-CN" b="1" u="heavy" dirty="0">
                <a:solidFill>
                  <a:srgbClr val="000000"/>
                </a:solidFill>
                <a:uFill>
                  <a:solidFill>
                    <a:srgbClr val="C00000"/>
                  </a:solidFill>
                </a:uFill>
                <a:latin typeface="Arial" panose="020B0604020202020204" pitchFamily="34" charset="0"/>
                <a:cs typeface="Arial" panose="020B0604020202020204" pitchFamily="34" charset="0"/>
              </a:rPr>
              <a:t>CASCADE ;</a:t>
            </a:r>
          </a:p>
          <a:p>
            <a:pPr marL="360000" marR="26690" indent="-342900" algn="just">
              <a:lnSpc>
                <a:spcPct val="100000"/>
              </a:lnSpc>
              <a:buFont typeface="Wingdings" panose="05000000000000000000" pitchFamily="2" charset="2"/>
              <a:buChar char="p"/>
            </a:pP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如果系统缺省值为</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RESTRICT</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，回收</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U5</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的</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INSERT</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权限时应该使用</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CASCADE</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短语，否则拒绝执行该语句</a:t>
            </a:r>
          </a:p>
          <a:p>
            <a:pPr marL="360000" marR="26690" indent="-342900" algn="just">
              <a:lnSpc>
                <a:spcPct val="100000"/>
              </a:lnSpc>
              <a:buFont typeface="Wingdings" panose="05000000000000000000" pitchFamily="2" charset="2"/>
              <a:buChar char="p"/>
            </a:pP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如果</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U6</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或</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U7</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还从其他用户处获得对</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SC</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表的</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INSERT</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权限，则他们仍具有此权限，系统只收回直接或间接从</a:t>
            </a:r>
            <a:r>
              <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U5</a:t>
            </a:r>
            <a:r>
              <a:rPr lang="zh-CN" altLang="en-US"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rPr>
              <a:t>处获得的权限</a:t>
            </a:r>
            <a:endParaRPr lang="en-US" altLang="zh-CN" sz="2400" b="1" dirty="0">
              <a:solidFill>
                <a:srgbClr val="000000"/>
              </a:solidFill>
              <a:uFill>
                <a:solidFill>
                  <a:srgbClr val="C00000"/>
                </a:solidFill>
              </a:uFill>
              <a:latin typeface="Arial" panose="020B0604020202020204" pitchFamily="34" charset="0"/>
              <a:ea typeface="STHeiti Light"/>
              <a:cs typeface="Arial" panose="020B0604020202020204" pitchFamily="34" charset="0"/>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8FDC1340-86A4-4130-9FC1-5A3269DCB8E8}"/>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A2F955E6-3156-47E0-AB08-2331C5BF274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11677742"/>
      </p:ext>
    </p:extLst>
  </p:cSld>
  <p:clrMapOvr>
    <a:masterClrMapping/>
  </p:clrMapOvr>
  <p:transition>
    <p:wip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REVOKE</a:t>
            </a:r>
            <a:r>
              <a:rPr lang="zh-CN" altLang="en-US" sz="4000" b="1" dirty="0">
                <a:solidFill>
                  <a:srgbClr val="000000"/>
                </a:solidFill>
                <a:latin typeface="华文细黑" panose="02010600040101010101" pitchFamily="2" charset="-122"/>
                <a:ea typeface="华文细黑" panose="02010600040101010101" pitchFamily="2" charset="-122"/>
              </a:rPr>
              <a:t>（续）</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178111" y="1944697"/>
            <a:ext cx="8787776" cy="5243120"/>
          </a:xfrm>
        </p:spPr>
        <p:txBody>
          <a:bodyPr/>
          <a:lstStyle/>
          <a:p>
            <a:pPr marL="0" lvl="1" indent="0" algn="ctr">
              <a:lnSpc>
                <a:spcPct val="150000"/>
              </a:lnSpc>
              <a:buNone/>
            </a:pPr>
            <a:r>
              <a:rPr lang="zh-CN" altLang="en-US" sz="2000" b="1" dirty="0">
                <a:uFill>
                  <a:solidFill>
                    <a:srgbClr val="C00000"/>
                  </a:solidFill>
                </a:uFill>
                <a:ea typeface="STHeiti Light" charset="-122"/>
              </a:rPr>
              <a:t>执行例</a:t>
            </a:r>
            <a:r>
              <a:rPr lang="en-US" altLang="zh-CN" sz="2000" b="1" dirty="0">
                <a:solidFill>
                  <a:srgbClr val="000000"/>
                </a:solidFill>
                <a:latin typeface="STHeiti Light"/>
                <a:ea typeface="STHeiti Light"/>
              </a:rPr>
              <a:t>3.6</a:t>
            </a:r>
            <a:r>
              <a:rPr lang="en-US" altLang="zh-CN" sz="2000" b="1" dirty="0">
                <a:uFill>
                  <a:solidFill>
                    <a:srgbClr val="C00000"/>
                  </a:solidFill>
                </a:uFill>
                <a:ea typeface="STHeiti Light" charset="-122"/>
              </a:rPr>
              <a:t>.8~</a:t>
            </a:r>
            <a:r>
              <a:rPr lang="en-US" altLang="zh-CN" sz="2000" b="1" dirty="0">
                <a:solidFill>
                  <a:srgbClr val="000000"/>
                </a:solidFill>
                <a:latin typeface="STHeiti Light"/>
                <a:ea typeface="STHeiti Light"/>
              </a:rPr>
              <a:t>3.6</a:t>
            </a:r>
            <a:r>
              <a:rPr lang="en-US" altLang="zh-CN" sz="2000" b="1" dirty="0">
                <a:uFill>
                  <a:solidFill>
                    <a:srgbClr val="C00000"/>
                  </a:solidFill>
                </a:uFill>
                <a:ea typeface="STHeiti Light" charset="-122"/>
              </a:rPr>
              <a:t>.10</a:t>
            </a:r>
            <a:r>
              <a:rPr lang="zh-CN" altLang="en-US" sz="2000" b="1" dirty="0">
                <a:uFill>
                  <a:solidFill>
                    <a:srgbClr val="C00000"/>
                  </a:solidFill>
                </a:uFill>
                <a:ea typeface="STHeiti Light" charset="-122"/>
              </a:rPr>
              <a:t>语句后学生</a:t>
            </a:r>
            <a:r>
              <a:rPr lang="en-US" altLang="zh-CN" sz="2000" b="1" dirty="0">
                <a:uFill>
                  <a:solidFill>
                    <a:srgbClr val="C00000"/>
                  </a:solidFill>
                </a:uFill>
                <a:ea typeface="STHeiti Light" charset="-122"/>
              </a:rPr>
              <a:t>-</a:t>
            </a:r>
            <a:r>
              <a:rPr lang="zh-CN" altLang="en-US" sz="2000" b="1" dirty="0">
                <a:uFill>
                  <a:solidFill>
                    <a:srgbClr val="C00000"/>
                  </a:solidFill>
                </a:uFill>
                <a:ea typeface="STHeiti Light" charset="-122"/>
              </a:rPr>
              <a:t>课程数据库中的用户权限定义表</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2" name="表格 1">
            <a:extLst>
              <a:ext uri="{FF2B5EF4-FFF2-40B4-BE49-F238E27FC236}">
                <a16:creationId xmlns:a16="http://schemas.microsoft.com/office/drawing/2014/main" id="{9DEE2AEA-2E40-4A57-A43C-D9C11E6D7F87}"/>
              </a:ext>
            </a:extLst>
          </p:cNvPr>
          <p:cNvGraphicFramePr>
            <a:graphicFrameLocks noGrp="1"/>
          </p:cNvGraphicFramePr>
          <p:nvPr/>
        </p:nvGraphicFramePr>
        <p:xfrm>
          <a:off x="334962" y="2663038"/>
          <a:ext cx="8474075" cy="2865120"/>
        </p:xfrm>
        <a:graphic>
          <a:graphicData uri="http://schemas.openxmlformats.org/drawingml/2006/table">
            <a:tbl>
              <a:tblPr firstRow="1" bandRow="1">
                <a:tableStyleId>{5C22544A-7EE6-4342-B048-85BDC9FD1C3A}</a:tableStyleId>
              </a:tblPr>
              <a:tblGrid>
                <a:gridCol w="1694815">
                  <a:extLst>
                    <a:ext uri="{9D8B030D-6E8A-4147-A177-3AD203B41FA5}">
                      <a16:colId xmlns:a16="http://schemas.microsoft.com/office/drawing/2014/main" val="4149000733"/>
                    </a:ext>
                  </a:extLst>
                </a:gridCol>
                <a:gridCol w="1694815">
                  <a:extLst>
                    <a:ext uri="{9D8B030D-6E8A-4147-A177-3AD203B41FA5}">
                      <a16:colId xmlns:a16="http://schemas.microsoft.com/office/drawing/2014/main" val="4237119274"/>
                    </a:ext>
                  </a:extLst>
                </a:gridCol>
                <a:gridCol w="1694815">
                  <a:extLst>
                    <a:ext uri="{9D8B030D-6E8A-4147-A177-3AD203B41FA5}">
                      <a16:colId xmlns:a16="http://schemas.microsoft.com/office/drawing/2014/main" val="1479502397"/>
                    </a:ext>
                  </a:extLst>
                </a:gridCol>
                <a:gridCol w="1694815">
                  <a:extLst>
                    <a:ext uri="{9D8B030D-6E8A-4147-A177-3AD203B41FA5}">
                      <a16:colId xmlns:a16="http://schemas.microsoft.com/office/drawing/2014/main" val="2738969052"/>
                    </a:ext>
                  </a:extLst>
                </a:gridCol>
                <a:gridCol w="1694815">
                  <a:extLst>
                    <a:ext uri="{9D8B030D-6E8A-4147-A177-3AD203B41FA5}">
                      <a16:colId xmlns:a16="http://schemas.microsoft.com/office/drawing/2014/main" val="3356205827"/>
                    </a:ext>
                  </a:extLst>
                </a:gridCol>
              </a:tblGrid>
              <a:tr h="370840">
                <a:tc>
                  <a:txBody>
                    <a:bodyPr/>
                    <a:lstStyle/>
                    <a:p>
                      <a:pPr algn="ctr"/>
                      <a:r>
                        <a:rPr lang="zh-CN" altLang="en-US" dirty="0">
                          <a:solidFill>
                            <a:schemeClr val="tx1"/>
                          </a:solidFill>
                          <a:ea typeface="STHeiti Light"/>
                        </a:rPr>
                        <a:t>授权用户名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ea typeface="STHeiti Light"/>
                        </a:rPr>
                        <a:t>被授权用户名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数据库对象名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允许的操作类型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ea typeface="STHeiti Light"/>
                        </a:rPr>
                        <a:t>能否转授权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5253086"/>
                  </a:ext>
                </a:extLst>
              </a:tr>
              <a:tr h="370840">
                <a:tc>
                  <a:txBody>
                    <a:bodyPr/>
                    <a:lstStyle/>
                    <a:p>
                      <a:pPr algn="ctr"/>
                      <a:r>
                        <a:rPr lang="en-US" altLang="zh-CN" b="1" dirty="0">
                          <a:solidFill>
                            <a:schemeClr val="tx1"/>
                          </a:solidFill>
                          <a:latin typeface="Arial" panose="020B0604020202020204" pitchFamily="34" charset="0"/>
                          <a:ea typeface="STHeiti Light"/>
                          <a:cs typeface="Arial" panose="020B0604020202020204" pitchFamily="34" charset="0"/>
                        </a:rPr>
                        <a:t>DBA</a:t>
                      </a:r>
                      <a:endParaRPr lang="zh-CN" altLang="en-US"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U1</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a:solidFill>
                            <a:schemeClr val="tx1"/>
                          </a:solidFill>
                          <a:latin typeface="+mn-lt"/>
                          <a:ea typeface="STHeiti Light"/>
                          <a:cs typeface="+mn-cs"/>
                        </a:rPr>
                        <a:t>关系</a:t>
                      </a: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SELECT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a:solidFill>
                            <a:schemeClr val="tx1"/>
                          </a:solidFill>
                          <a:latin typeface="+mn-lt"/>
                          <a:ea typeface="STHeiti Light"/>
                          <a:cs typeface="+mn-cs"/>
                        </a:rPr>
                        <a:t>不能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56989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latin typeface="Arial" panose="020B0604020202020204" pitchFamily="34" charset="0"/>
                          <a:ea typeface="STHeiti Light"/>
                          <a:cs typeface="Arial" panose="020B0604020202020204" pitchFamily="34" charset="0"/>
                        </a:rPr>
                        <a:t>DBA</a:t>
                      </a:r>
                      <a:endParaRPr lang="zh-CN" altLang="en-US"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U2</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72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U2</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Course</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95221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U3</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317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U3</a:t>
                      </a:r>
                      <a:endParaRPr kumimoji="0" lang="zh-CN" altLang="en-US" sz="18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mn-lt"/>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Course</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ALL</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STHeiti Light"/>
                          <a:cs typeface="+mn-cs"/>
                        </a:rPr>
                        <a:t>不能</a:t>
                      </a:r>
                      <a:endPar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24686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DBA</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U4</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mn-lt"/>
                          <a:ea typeface="STHeiti Light"/>
                          <a:cs typeface="+mn-cs"/>
                        </a:rPr>
                        <a:t>关系</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Student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SELECT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STHeiti Light"/>
                          <a:cs typeface="+mn-cs"/>
                        </a:rPr>
                        <a:t>不能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834364"/>
                  </a:ext>
                </a:extLst>
              </a:tr>
            </a:tbl>
          </a:graphicData>
        </a:graphic>
      </p:graphicFrame>
      <p:sp>
        <p:nvSpPr>
          <p:cNvPr id="8" name="文本框 22">
            <a:extLst>
              <a:ext uri="{FF2B5EF4-FFF2-40B4-BE49-F238E27FC236}">
                <a16:creationId xmlns:a16="http://schemas.microsoft.com/office/drawing/2014/main" id="{ACCB9361-77D5-4BDC-BB21-A6C6EB5CA719}"/>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9D6C89BB-B4A4-4CE5-8ABF-A039DD6A654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812476640"/>
      </p:ext>
    </p:extLst>
  </p:cSld>
  <p:clrMapOvr>
    <a:masterClrMapping/>
  </p:clrMapOvr>
  <p:transition>
    <p:wip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3. </a:t>
            </a:r>
            <a:r>
              <a:rPr lang="zh-CN" altLang="en-US"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创建数据库模式的权限</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56224" y="1565667"/>
            <a:ext cx="8787776" cy="5243120"/>
          </a:xfrm>
        </p:spPr>
        <p:txBody>
          <a:bodyPr/>
          <a:lstStyle/>
          <a:p>
            <a:pPr marL="342900" lvl="1" indent="-342900">
              <a:lnSpc>
                <a:spcPct val="150000"/>
              </a:lnSpc>
              <a:buFont typeface="Wingdings" panose="05000000000000000000" pitchFamily="2" charset="2"/>
              <a:buChar char="p"/>
            </a:pPr>
            <a:r>
              <a:rPr lang="zh-CN" altLang="en-US" sz="3200" b="1" dirty="0">
                <a:uFill>
                  <a:solidFill>
                    <a:srgbClr val="C00000"/>
                  </a:solidFill>
                </a:uFill>
                <a:ea typeface="STHeiti Light" charset="-122"/>
              </a:rPr>
              <a:t> 关系数据库系统中的存取权限</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8" name="表格 7">
            <a:extLst>
              <a:ext uri="{FF2B5EF4-FFF2-40B4-BE49-F238E27FC236}">
                <a16:creationId xmlns:a16="http://schemas.microsoft.com/office/drawing/2014/main" id="{C54D5468-31FC-4300-A367-7A88491DD8B0}"/>
              </a:ext>
            </a:extLst>
          </p:cNvPr>
          <p:cNvGraphicFramePr>
            <a:graphicFrameLocks noGrp="1"/>
          </p:cNvGraphicFramePr>
          <p:nvPr/>
        </p:nvGraphicFramePr>
        <p:xfrm>
          <a:off x="427085" y="2513749"/>
          <a:ext cx="8349262" cy="3478758"/>
        </p:xfrm>
        <a:graphic>
          <a:graphicData uri="http://schemas.openxmlformats.org/drawingml/2006/table">
            <a:tbl>
              <a:tblPr firstRow="1" bandRow="1">
                <a:tableStyleId>{5C22544A-7EE6-4342-B048-85BDC9FD1C3A}</a:tableStyleId>
              </a:tblPr>
              <a:tblGrid>
                <a:gridCol w="1237994">
                  <a:extLst>
                    <a:ext uri="{9D8B030D-6E8A-4147-A177-3AD203B41FA5}">
                      <a16:colId xmlns:a16="http://schemas.microsoft.com/office/drawing/2014/main" val="2756546612"/>
                    </a:ext>
                  </a:extLst>
                </a:gridCol>
                <a:gridCol w="1511504">
                  <a:extLst>
                    <a:ext uri="{9D8B030D-6E8A-4147-A177-3AD203B41FA5}">
                      <a16:colId xmlns:a16="http://schemas.microsoft.com/office/drawing/2014/main" val="2927705200"/>
                    </a:ext>
                  </a:extLst>
                </a:gridCol>
                <a:gridCol w="5599764">
                  <a:extLst>
                    <a:ext uri="{9D8B030D-6E8A-4147-A177-3AD203B41FA5}">
                      <a16:colId xmlns:a16="http://schemas.microsoft.com/office/drawing/2014/main" val="1375578870"/>
                    </a:ext>
                  </a:extLst>
                </a:gridCol>
              </a:tblGrid>
              <a:tr h="491718">
                <a:tc>
                  <a:txBody>
                    <a:bodyPr/>
                    <a:lstStyle/>
                    <a:p>
                      <a:pPr algn="ctr"/>
                      <a:r>
                        <a:rPr lang="zh-CN" altLang="en-US" sz="2000" b="1" dirty="0">
                          <a:solidFill>
                            <a:schemeClr val="tx1"/>
                          </a:solidFill>
                          <a:latin typeface="+mj-lt"/>
                          <a:ea typeface="STHeiti Light"/>
                        </a:rPr>
                        <a:t>对象类型</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对象</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操作类型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4940964"/>
                  </a:ext>
                </a:extLst>
              </a:tr>
              <a:tr h="370840">
                <a:tc rowSpan="4">
                  <a:txBody>
                    <a:bodyPr/>
                    <a:lstStyle/>
                    <a:p>
                      <a:pPr algn="ctr"/>
                      <a:r>
                        <a:rPr lang="zh-CN" altLang="en-US" sz="2000" b="1" dirty="0">
                          <a:solidFill>
                            <a:schemeClr val="tx1"/>
                          </a:solidFill>
                          <a:latin typeface="+mj-lt"/>
                          <a:ea typeface="STHeiti Light"/>
                        </a:rPr>
                        <a:t>数据库</a:t>
                      </a:r>
                      <a:endParaRPr lang="en-US" altLang="zh-CN" sz="2000" b="1" dirty="0">
                        <a:solidFill>
                          <a:schemeClr val="tx1"/>
                        </a:solidFill>
                        <a:latin typeface="+mj-lt"/>
                        <a:ea typeface="STHeiti Light"/>
                      </a:endParaRPr>
                    </a:p>
                    <a:p>
                      <a:pPr algn="ctr"/>
                      <a:endParaRPr lang="en-US" altLang="zh-CN" sz="2000" b="1" dirty="0">
                        <a:solidFill>
                          <a:schemeClr val="tx1"/>
                        </a:solidFill>
                        <a:latin typeface="+mj-lt"/>
                        <a:ea typeface="STHeiti Light"/>
                      </a:endParaRPr>
                    </a:p>
                    <a:p>
                      <a:pPr algn="ctr"/>
                      <a:r>
                        <a:rPr lang="zh-CN" altLang="en-US" sz="2000" b="1" dirty="0">
                          <a:solidFill>
                            <a:schemeClr val="tx1"/>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SCHEMA</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633440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基本表</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TABLE</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ALTER TABLE</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05225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VIEW</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78625"/>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索引</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INDEX</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536654"/>
                  </a:ext>
                </a:extLst>
              </a:tr>
              <a:tr h="370840">
                <a:tc rowSpan="2">
                  <a:txBody>
                    <a:bodyPr/>
                    <a:lstStyle/>
                    <a:p>
                      <a:pPr algn="ctr"/>
                      <a:r>
                        <a:rPr lang="zh-CN" altLang="en-US" sz="2000" b="1" dirty="0">
                          <a:solidFill>
                            <a:schemeClr val="tx1"/>
                          </a:solidFill>
                          <a:latin typeface="+mj-lt"/>
                          <a:ea typeface="STHeiti Light"/>
                        </a:rPr>
                        <a:t>数据</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基本表和视图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SELECT</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INSERT</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UPDATE</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DELETE</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REFERENCES</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ALL PRIVILEGES	</a:t>
                      </a:r>
                      <a:endPar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576932"/>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属性列</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SELECT</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INSERT</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UPDATE</a:t>
                      </a:r>
                      <a:r>
                        <a:rPr lang="zh-CN" altLang="en-US" sz="2000" b="1" dirty="0">
                          <a:solidFill>
                            <a:schemeClr val="tx1"/>
                          </a:solidFill>
                          <a:latin typeface="Arial" panose="020B0604020202020204" pitchFamily="34" charset="0"/>
                          <a:ea typeface="STHeiti Light"/>
                          <a:cs typeface="Arial" panose="020B0604020202020204" pitchFamily="34" charset="0"/>
                        </a:rPr>
                        <a:t>， </a:t>
                      </a:r>
                      <a:r>
                        <a:rPr lang="en-US" altLang="zh-CN" sz="2000" b="1" dirty="0">
                          <a:solidFill>
                            <a:schemeClr val="tx1"/>
                          </a:solidFill>
                          <a:latin typeface="Arial" panose="020B0604020202020204" pitchFamily="34" charset="0"/>
                          <a:ea typeface="STHeiti Light"/>
                          <a:cs typeface="Arial" panose="020B0604020202020204" pitchFamily="34" charset="0"/>
                        </a:rPr>
                        <a:t>REFERENCES</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ALL PRIVILEGES</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30843"/>
                  </a:ext>
                </a:extLst>
              </a:tr>
            </a:tbl>
          </a:graphicData>
        </a:graphic>
      </p:graphicFrame>
      <p:sp>
        <p:nvSpPr>
          <p:cNvPr id="9" name="文本框 22">
            <a:extLst>
              <a:ext uri="{FF2B5EF4-FFF2-40B4-BE49-F238E27FC236}">
                <a16:creationId xmlns:a16="http://schemas.microsoft.com/office/drawing/2014/main" id="{1C7D9510-1D6B-4260-8C90-841B791FC4A2}"/>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0" name="文本框 22">
            <a:extLst>
              <a:ext uri="{FF2B5EF4-FFF2-40B4-BE49-F238E27FC236}">
                <a16:creationId xmlns:a16="http://schemas.microsoft.com/office/drawing/2014/main" id="{B4BFDF57-97E4-477A-ADB9-9067EB68C18F}"/>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075553415"/>
      </p:ext>
    </p:extLst>
  </p:cSld>
  <p:clrMapOvr>
    <a:masterClrMapping/>
  </p:clrMapOvr>
  <p:transition>
    <p:wip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3. </a:t>
            </a:r>
            <a:r>
              <a:rPr lang="zh-CN" altLang="en-US"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创建数据库模式的权限</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56224" y="1565667"/>
            <a:ext cx="8787776" cy="5243120"/>
          </a:xfrm>
        </p:spPr>
        <p:txBody>
          <a:bodyPr/>
          <a:lstStyle/>
          <a:p>
            <a:pPr marL="342900" lvl="1" indent="-342900">
              <a:lnSpc>
                <a:spcPct val="150000"/>
              </a:lnSpc>
              <a:buFont typeface="Wingdings" panose="05000000000000000000" pitchFamily="2" charset="2"/>
              <a:buChar char="p"/>
            </a:pPr>
            <a:r>
              <a:rPr lang="zh-CN" altLang="en-US" sz="3200" b="1" dirty="0">
                <a:uFill>
                  <a:solidFill>
                    <a:srgbClr val="C00000"/>
                  </a:solidFill>
                </a:uFill>
                <a:ea typeface="STHeiti Light" charset="-122"/>
              </a:rPr>
              <a:t> 关系数据库系统中的存取权限</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8" name="表格 7">
            <a:extLst>
              <a:ext uri="{FF2B5EF4-FFF2-40B4-BE49-F238E27FC236}">
                <a16:creationId xmlns:a16="http://schemas.microsoft.com/office/drawing/2014/main" id="{C54D5468-31FC-4300-A367-7A88491DD8B0}"/>
              </a:ext>
            </a:extLst>
          </p:cNvPr>
          <p:cNvGraphicFramePr>
            <a:graphicFrameLocks noGrp="1"/>
          </p:cNvGraphicFramePr>
          <p:nvPr/>
        </p:nvGraphicFramePr>
        <p:xfrm>
          <a:off x="427085" y="2513749"/>
          <a:ext cx="8349262" cy="3478758"/>
        </p:xfrm>
        <a:graphic>
          <a:graphicData uri="http://schemas.openxmlformats.org/drawingml/2006/table">
            <a:tbl>
              <a:tblPr firstRow="1" bandRow="1">
                <a:tableStyleId>{5C22544A-7EE6-4342-B048-85BDC9FD1C3A}</a:tableStyleId>
              </a:tblPr>
              <a:tblGrid>
                <a:gridCol w="1237994">
                  <a:extLst>
                    <a:ext uri="{9D8B030D-6E8A-4147-A177-3AD203B41FA5}">
                      <a16:colId xmlns:a16="http://schemas.microsoft.com/office/drawing/2014/main" val="2756546612"/>
                    </a:ext>
                  </a:extLst>
                </a:gridCol>
                <a:gridCol w="1511504">
                  <a:extLst>
                    <a:ext uri="{9D8B030D-6E8A-4147-A177-3AD203B41FA5}">
                      <a16:colId xmlns:a16="http://schemas.microsoft.com/office/drawing/2014/main" val="2927705200"/>
                    </a:ext>
                  </a:extLst>
                </a:gridCol>
                <a:gridCol w="5599764">
                  <a:extLst>
                    <a:ext uri="{9D8B030D-6E8A-4147-A177-3AD203B41FA5}">
                      <a16:colId xmlns:a16="http://schemas.microsoft.com/office/drawing/2014/main" val="1375578870"/>
                    </a:ext>
                  </a:extLst>
                </a:gridCol>
              </a:tblGrid>
              <a:tr h="491718">
                <a:tc>
                  <a:txBody>
                    <a:bodyPr/>
                    <a:lstStyle/>
                    <a:p>
                      <a:pPr algn="ctr"/>
                      <a:r>
                        <a:rPr lang="zh-CN" altLang="en-US" sz="2000" b="1" dirty="0">
                          <a:solidFill>
                            <a:schemeClr val="tx1"/>
                          </a:solidFill>
                          <a:latin typeface="+mj-lt"/>
                          <a:ea typeface="STHeiti Light"/>
                        </a:rPr>
                        <a:t>对象类型</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对象</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操作类型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4940964"/>
                  </a:ext>
                </a:extLst>
              </a:tr>
              <a:tr h="370840">
                <a:tc rowSpan="4">
                  <a:txBody>
                    <a:bodyPr/>
                    <a:lstStyle/>
                    <a:p>
                      <a:pPr algn="ctr"/>
                      <a:r>
                        <a:rPr lang="zh-CN" altLang="en-US" sz="2000" b="1" dirty="0">
                          <a:solidFill>
                            <a:srgbClr val="9F9D9A"/>
                          </a:solidFill>
                          <a:latin typeface="+mj-lt"/>
                          <a:ea typeface="STHeiti Light"/>
                        </a:rPr>
                        <a:t>数据库</a:t>
                      </a:r>
                      <a:endParaRPr lang="en-US" altLang="zh-CN" sz="2000" b="1" dirty="0">
                        <a:solidFill>
                          <a:srgbClr val="9F9D9A"/>
                        </a:solidFill>
                        <a:latin typeface="+mj-lt"/>
                        <a:ea typeface="STHeiti Light"/>
                      </a:endParaRPr>
                    </a:p>
                    <a:p>
                      <a:pPr algn="ctr"/>
                      <a:endParaRPr lang="en-US" altLang="zh-CN" sz="2000" b="1" dirty="0">
                        <a:solidFill>
                          <a:srgbClr val="9F9D9A"/>
                        </a:solidFill>
                        <a:latin typeface="+mj-lt"/>
                        <a:ea typeface="STHeiti Light"/>
                      </a:endParaRPr>
                    </a:p>
                    <a:p>
                      <a:pPr algn="ctr"/>
                      <a:r>
                        <a:rPr lang="zh-CN" altLang="en-US" sz="2000" b="1" dirty="0">
                          <a:solidFill>
                            <a:srgbClr val="9F9D9A"/>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9F9D9A"/>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rgbClr val="9F9D9A"/>
                          </a:solidFill>
                          <a:latin typeface="Arial" panose="020B0604020202020204" pitchFamily="34" charset="0"/>
                          <a:ea typeface="STHeiti Light"/>
                          <a:cs typeface="Arial" panose="020B0604020202020204" pitchFamily="34" charset="0"/>
                        </a:rPr>
                        <a:t>CREATE SCHEMA</a:t>
                      </a:r>
                      <a:endParaRPr lang="zh-CN" altLang="en-US" sz="2000" b="1" dirty="0">
                        <a:solidFill>
                          <a:srgbClr val="9F9D9A"/>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633440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9F9D9A"/>
                          </a:solidFill>
                          <a:latin typeface="+mj-lt"/>
                          <a:ea typeface="STHeiti Light"/>
                        </a:rPr>
                        <a:t>基本表</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rgbClr val="9F9D9A"/>
                          </a:solidFill>
                          <a:latin typeface="Arial" panose="020B0604020202020204" pitchFamily="34" charset="0"/>
                          <a:ea typeface="STHeiti Light"/>
                          <a:cs typeface="Arial" panose="020B0604020202020204" pitchFamily="34" charset="0"/>
                        </a:rPr>
                        <a:t>CREATE TABLE</a:t>
                      </a:r>
                      <a:r>
                        <a:rPr lang="zh-CN" altLang="en-US" sz="2000" b="1" dirty="0">
                          <a:solidFill>
                            <a:srgbClr val="9F9D9A"/>
                          </a:solidFill>
                          <a:latin typeface="Arial" panose="020B0604020202020204" pitchFamily="34" charset="0"/>
                          <a:ea typeface="STHeiti Light"/>
                          <a:cs typeface="Arial" panose="020B0604020202020204" pitchFamily="34" charset="0"/>
                        </a:rPr>
                        <a:t>，</a:t>
                      </a:r>
                      <a:r>
                        <a:rPr lang="en-US" altLang="zh-CN" sz="2000" b="1" dirty="0">
                          <a:solidFill>
                            <a:srgbClr val="9F9D9A"/>
                          </a:solidFill>
                          <a:latin typeface="Arial" panose="020B0604020202020204" pitchFamily="34" charset="0"/>
                          <a:ea typeface="STHeiti Light"/>
                          <a:cs typeface="Arial" panose="020B0604020202020204" pitchFamily="34" charset="0"/>
                        </a:rPr>
                        <a:t>ALTER TABLE</a:t>
                      </a:r>
                      <a:endParaRPr lang="zh-CN" altLang="en-US" sz="2000" b="1" dirty="0">
                        <a:solidFill>
                          <a:srgbClr val="9F9D9A"/>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05225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9F9D9A"/>
                          </a:solidFill>
                          <a:latin typeface="+mj-lt"/>
                          <a:ea typeface="STHeiti Light"/>
                        </a:rPr>
                        <a:t>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rgbClr val="9F9D9A"/>
                          </a:solidFill>
                          <a:latin typeface="Arial" panose="020B0604020202020204" pitchFamily="34" charset="0"/>
                          <a:ea typeface="STHeiti Light"/>
                          <a:cs typeface="Arial" panose="020B0604020202020204" pitchFamily="34" charset="0"/>
                        </a:rPr>
                        <a:t>CREATE VIEW</a:t>
                      </a:r>
                      <a:endParaRPr lang="zh-CN" altLang="en-US" sz="2000" b="1" dirty="0">
                        <a:solidFill>
                          <a:srgbClr val="9F9D9A"/>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78625"/>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9F9D9A"/>
                          </a:solidFill>
                          <a:latin typeface="+mj-lt"/>
                          <a:ea typeface="STHeiti Light"/>
                        </a:rPr>
                        <a:t>索引</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rgbClr val="9F9D9A"/>
                          </a:solidFill>
                          <a:latin typeface="Arial" panose="020B0604020202020204" pitchFamily="34" charset="0"/>
                          <a:ea typeface="STHeiti Light"/>
                          <a:cs typeface="Arial" panose="020B0604020202020204" pitchFamily="34" charset="0"/>
                        </a:rPr>
                        <a:t>CREATE INDEX</a:t>
                      </a:r>
                      <a:endParaRPr lang="zh-CN" altLang="en-US" sz="2000" b="1" dirty="0">
                        <a:solidFill>
                          <a:srgbClr val="9F9D9A"/>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536654"/>
                  </a:ext>
                </a:extLst>
              </a:tr>
              <a:tr h="370840">
                <a:tc rowSpan="2">
                  <a:txBody>
                    <a:bodyPr/>
                    <a:lstStyle/>
                    <a:p>
                      <a:pPr algn="ctr"/>
                      <a:r>
                        <a:rPr lang="zh-CN" altLang="en-US" sz="2000" b="1" dirty="0">
                          <a:solidFill>
                            <a:schemeClr val="tx1"/>
                          </a:solidFill>
                          <a:latin typeface="+mj-lt"/>
                          <a:ea typeface="STHeiti Light"/>
                        </a:rPr>
                        <a:t>数据</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基本表和视图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SELECT</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INSERT</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UPDATE</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DELETE</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REFERENCES</a:t>
                      </a:r>
                      <a:r>
                        <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rPr>
                        <a:t>，</a:t>
                      </a:r>
                      <a:r>
                        <a:rPr lang="en-US" altLang="zh-CN" sz="2000" b="1" i="0" u="none" strike="noStrike" kern="1200" baseline="0" dirty="0">
                          <a:solidFill>
                            <a:schemeClr val="dk1"/>
                          </a:solidFill>
                          <a:latin typeface="Arial" panose="020B0604020202020204" pitchFamily="34" charset="0"/>
                          <a:ea typeface="STHeiti Light"/>
                          <a:cs typeface="Arial" panose="020B0604020202020204" pitchFamily="34" charset="0"/>
                        </a:rPr>
                        <a:t>ALL PRIVILEGES	</a:t>
                      </a:r>
                      <a:endParaRPr lang="zh-CN" altLang="en-US" sz="2000" b="1" i="0" u="none" strike="noStrike" kern="1200" baseline="0" dirty="0">
                        <a:solidFill>
                          <a:schemeClr val="dk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576932"/>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属性列</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SELECT</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INSERT</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UPDATE</a:t>
                      </a:r>
                      <a:r>
                        <a:rPr lang="zh-CN" altLang="en-US" sz="2000" b="1" dirty="0">
                          <a:solidFill>
                            <a:schemeClr val="tx1"/>
                          </a:solidFill>
                          <a:latin typeface="Arial" panose="020B0604020202020204" pitchFamily="34" charset="0"/>
                          <a:ea typeface="STHeiti Light"/>
                          <a:cs typeface="Arial" panose="020B0604020202020204" pitchFamily="34" charset="0"/>
                        </a:rPr>
                        <a:t>， </a:t>
                      </a:r>
                      <a:r>
                        <a:rPr lang="en-US" altLang="zh-CN" sz="2000" b="1" dirty="0">
                          <a:solidFill>
                            <a:schemeClr val="tx1"/>
                          </a:solidFill>
                          <a:latin typeface="Arial" panose="020B0604020202020204" pitchFamily="34" charset="0"/>
                          <a:ea typeface="STHeiti Light"/>
                          <a:cs typeface="Arial" panose="020B0604020202020204" pitchFamily="34" charset="0"/>
                        </a:rPr>
                        <a:t>REFERENCES</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ALL PRIVILEGES</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30843"/>
                  </a:ext>
                </a:extLst>
              </a:tr>
            </a:tbl>
          </a:graphicData>
        </a:graphic>
      </p:graphicFrame>
      <p:sp>
        <p:nvSpPr>
          <p:cNvPr id="2" name="椭圆 1">
            <a:extLst>
              <a:ext uri="{FF2B5EF4-FFF2-40B4-BE49-F238E27FC236}">
                <a16:creationId xmlns:a16="http://schemas.microsoft.com/office/drawing/2014/main" id="{D43B2911-9496-4A52-B626-607520420377}"/>
              </a:ext>
            </a:extLst>
          </p:cNvPr>
          <p:cNvSpPr/>
          <p:nvPr/>
        </p:nvSpPr>
        <p:spPr>
          <a:xfrm>
            <a:off x="551793" y="5064305"/>
            <a:ext cx="977462" cy="4560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话气泡: 椭圆形 2">
            <a:extLst>
              <a:ext uri="{FF2B5EF4-FFF2-40B4-BE49-F238E27FC236}">
                <a16:creationId xmlns:a16="http://schemas.microsoft.com/office/drawing/2014/main" id="{4F3C0A98-7FA6-4382-AE26-430FC779974F}"/>
              </a:ext>
            </a:extLst>
          </p:cNvPr>
          <p:cNvSpPr/>
          <p:nvPr/>
        </p:nvSpPr>
        <p:spPr>
          <a:xfrm>
            <a:off x="5943600" y="3758313"/>
            <a:ext cx="3016573" cy="740979"/>
          </a:xfrm>
          <a:prstGeom prst="wedgeEllipseCallout">
            <a:avLst>
              <a:gd name="adj1" fmla="val -28856"/>
              <a:gd name="adj2" fmla="val 88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GRANT/REVOKE</a:t>
            </a:r>
            <a:endParaRPr lang="zh-CN" altLang="en-US" b="1" dirty="0">
              <a:solidFill>
                <a:schemeClr val="tx1"/>
              </a:solidFill>
              <a:latin typeface="Arial" panose="020B0604020202020204" pitchFamily="34" charset="0"/>
              <a:cs typeface="Arial" panose="020B0604020202020204" pitchFamily="34" charset="0"/>
            </a:endParaRPr>
          </a:p>
        </p:txBody>
      </p:sp>
      <p:sp>
        <p:nvSpPr>
          <p:cNvPr id="10" name="文本框 22">
            <a:extLst>
              <a:ext uri="{FF2B5EF4-FFF2-40B4-BE49-F238E27FC236}">
                <a16:creationId xmlns:a16="http://schemas.microsoft.com/office/drawing/2014/main" id="{8460312F-D6F3-4E24-83B8-28E3BF01FB35}"/>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1" name="文本框 22">
            <a:extLst>
              <a:ext uri="{FF2B5EF4-FFF2-40B4-BE49-F238E27FC236}">
                <a16:creationId xmlns:a16="http://schemas.microsoft.com/office/drawing/2014/main" id="{42E9FEF1-DE56-4459-80D8-53FCED4538D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636436973"/>
      </p:ext>
    </p:extLst>
  </p:cSld>
  <p:clrMapOvr>
    <a:masterClrMapping/>
  </p:clrMapOvr>
  <p:transition>
    <p:wip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3. </a:t>
            </a:r>
            <a:r>
              <a:rPr lang="zh-CN" altLang="en-US"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创建数据库模式的权限</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56224" y="1565667"/>
            <a:ext cx="8787776" cy="5243120"/>
          </a:xfrm>
        </p:spPr>
        <p:txBody>
          <a:bodyPr/>
          <a:lstStyle/>
          <a:p>
            <a:pPr marL="342900" lvl="1" indent="-342900">
              <a:lnSpc>
                <a:spcPct val="150000"/>
              </a:lnSpc>
              <a:buFont typeface="Wingdings" panose="05000000000000000000" pitchFamily="2" charset="2"/>
              <a:buChar char="p"/>
            </a:pPr>
            <a:r>
              <a:rPr lang="zh-CN" altLang="en-US" sz="3200" b="1" dirty="0">
                <a:uFill>
                  <a:solidFill>
                    <a:srgbClr val="C00000"/>
                  </a:solidFill>
                </a:uFill>
                <a:ea typeface="STHeiti Light" charset="-122"/>
              </a:rPr>
              <a:t> 关系数据库系统中的存取权限</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8" name="表格 7">
            <a:extLst>
              <a:ext uri="{FF2B5EF4-FFF2-40B4-BE49-F238E27FC236}">
                <a16:creationId xmlns:a16="http://schemas.microsoft.com/office/drawing/2014/main" id="{C54D5468-31FC-4300-A367-7A88491DD8B0}"/>
              </a:ext>
            </a:extLst>
          </p:cNvPr>
          <p:cNvGraphicFramePr>
            <a:graphicFrameLocks noGrp="1"/>
          </p:cNvGraphicFramePr>
          <p:nvPr/>
        </p:nvGraphicFramePr>
        <p:xfrm>
          <a:off x="427085" y="2513749"/>
          <a:ext cx="8349262" cy="3478758"/>
        </p:xfrm>
        <a:graphic>
          <a:graphicData uri="http://schemas.openxmlformats.org/drawingml/2006/table">
            <a:tbl>
              <a:tblPr firstRow="1" bandRow="1">
                <a:tableStyleId>{5C22544A-7EE6-4342-B048-85BDC9FD1C3A}</a:tableStyleId>
              </a:tblPr>
              <a:tblGrid>
                <a:gridCol w="1237994">
                  <a:extLst>
                    <a:ext uri="{9D8B030D-6E8A-4147-A177-3AD203B41FA5}">
                      <a16:colId xmlns:a16="http://schemas.microsoft.com/office/drawing/2014/main" val="2756546612"/>
                    </a:ext>
                  </a:extLst>
                </a:gridCol>
                <a:gridCol w="1511504">
                  <a:extLst>
                    <a:ext uri="{9D8B030D-6E8A-4147-A177-3AD203B41FA5}">
                      <a16:colId xmlns:a16="http://schemas.microsoft.com/office/drawing/2014/main" val="2927705200"/>
                    </a:ext>
                  </a:extLst>
                </a:gridCol>
                <a:gridCol w="5599764">
                  <a:extLst>
                    <a:ext uri="{9D8B030D-6E8A-4147-A177-3AD203B41FA5}">
                      <a16:colId xmlns:a16="http://schemas.microsoft.com/office/drawing/2014/main" val="1375578870"/>
                    </a:ext>
                  </a:extLst>
                </a:gridCol>
              </a:tblGrid>
              <a:tr h="491718">
                <a:tc>
                  <a:txBody>
                    <a:bodyPr/>
                    <a:lstStyle/>
                    <a:p>
                      <a:pPr algn="ctr"/>
                      <a:r>
                        <a:rPr lang="zh-CN" altLang="en-US" sz="2000" b="1" dirty="0">
                          <a:solidFill>
                            <a:schemeClr val="tx1"/>
                          </a:solidFill>
                          <a:latin typeface="+mj-lt"/>
                          <a:ea typeface="STHeiti Light"/>
                        </a:rPr>
                        <a:t>对象类型</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对象</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操作类型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4940964"/>
                  </a:ext>
                </a:extLst>
              </a:tr>
              <a:tr h="370840">
                <a:tc rowSpan="4">
                  <a:txBody>
                    <a:bodyPr/>
                    <a:lstStyle/>
                    <a:p>
                      <a:pPr algn="ctr"/>
                      <a:r>
                        <a:rPr lang="zh-CN" altLang="en-US" sz="2000" b="1" dirty="0">
                          <a:solidFill>
                            <a:schemeClr val="tx1"/>
                          </a:solidFill>
                          <a:latin typeface="+mj-lt"/>
                          <a:ea typeface="STHeiti Light"/>
                        </a:rPr>
                        <a:t>数据库</a:t>
                      </a:r>
                      <a:endParaRPr lang="en-US" altLang="zh-CN" sz="2000" b="1" dirty="0">
                        <a:solidFill>
                          <a:schemeClr val="tx1"/>
                        </a:solidFill>
                        <a:latin typeface="+mj-lt"/>
                        <a:ea typeface="STHeiti Light"/>
                      </a:endParaRPr>
                    </a:p>
                    <a:p>
                      <a:pPr algn="ctr"/>
                      <a:endParaRPr lang="en-US" altLang="zh-CN" sz="2000" b="1" dirty="0">
                        <a:solidFill>
                          <a:schemeClr val="tx1"/>
                        </a:solidFill>
                        <a:latin typeface="+mj-lt"/>
                        <a:ea typeface="STHeiti Light"/>
                      </a:endParaRPr>
                    </a:p>
                    <a:p>
                      <a:pPr algn="ctr"/>
                      <a:r>
                        <a:rPr lang="zh-CN" altLang="en-US" sz="2000" b="1" dirty="0">
                          <a:solidFill>
                            <a:schemeClr val="tx1"/>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模式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SCHEMA</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633440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基本表</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TABLE</a:t>
                      </a:r>
                      <a:r>
                        <a:rPr lang="zh-CN" altLang="en-US" sz="2000" b="1" dirty="0">
                          <a:solidFill>
                            <a:schemeClr val="tx1"/>
                          </a:solidFill>
                          <a:latin typeface="Arial" panose="020B0604020202020204" pitchFamily="34" charset="0"/>
                          <a:ea typeface="STHeiti Light"/>
                          <a:cs typeface="Arial" panose="020B0604020202020204" pitchFamily="34" charset="0"/>
                        </a:rPr>
                        <a:t>，</a:t>
                      </a:r>
                      <a:r>
                        <a:rPr lang="en-US" altLang="zh-CN" sz="2000" b="1" dirty="0">
                          <a:solidFill>
                            <a:schemeClr val="tx1"/>
                          </a:solidFill>
                          <a:latin typeface="Arial" panose="020B0604020202020204" pitchFamily="34" charset="0"/>
                          <a:ea typeface="STHeiti Light"/>
                          <a:cs typeface="Arial" panose="020B0604020202020204" pitchFamily="34" charset="0"/>
                        </a:rPr>
                        <a:t>ALTER TABLE</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052254"/>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VIEW</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78625"/>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chemeClr val="tx1"/>
                          </a:solidFill>
                          <a:latin typeface="+mj-lt"/>
                          <a:ea typeface="STHeiti Light"/>
                        </a:rPr>
                        <a:t>索引</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dirty="0">
                          <a:solidFill>
                            <a:schemeClr val="tx1"/>
                          </a:solidFill>
                          <a:latin typeface="Arial" panose="020B0604020202020204" pitchFamily="34" charset="0"/>
                          <a:ea typeface="STHeiti Light"/>
                          <a:cs typeface="Arial" panose="020B0604020202020204" pitchFamily="34" charset="0"/>
                        </a:rPr>
                        <a:t>CREATE INDEX</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536654"/>
                  </a:ext>
                </a:extLst>
              </a:tr>
              <a:tr h="370840">
                <a:tc rowSpan="2">
                  <a:txBody>
                    <a:bodyPr/>
                    <a:lstStyle/>
                    <a:p>
                      <a:pPr algn="ctr"/>
                      <a:r>
                        <a:rPr lang="zh-CN" altLang="en-US" sz="2000" b="1" kern="1200" dirty="0">
                          <a:solidFill>
                            <a:srgbClr val="9F9D9A"/>
                          </a:solidFill>
                          <a:latin typeface="+mj-lt"/>
                          <a:ea typeface="STHeiti Light"/>
                          <a:cs typeface="+mn-cs"/>
                        </a:rPr>
                        <a:t>数据</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a:solidFill>
                            <a:srgbClr val="9F9D9A"/>
                          </a:solidFill>
                          <a:latin typeface="+mj-lt"/>
                          <a:ea typeface="STHeiti Light"/>
                          <a:cs typeface="+mn-cs"/>
                        </a:rPr>
                        <a:t>基本表和视图</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kern="1200" dirty="0">
                          <a:solidFill>
                            <a:srgbClr val="9F9D9A"/>
                          </a:solidFill>
                          <a:latin typeface="+mj-lt"/>
                          <a:ea typeface="STHeiti Light"/>
                          <a:cs typeface="+mn-cs"/>
                        </a:rPr>
                        <a:t>SELECT</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INSERT</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UPDATE</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DELETE</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REFERENCES</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ALL PRIVILEGES	</a:t>
                      </a:r>
                      <a:endParaRPr lang="zh-CN" altLang="en-US" sz="2000" b="1" kern="1200" dirty="0">
                        <a:solidFill>
                          <a:srgbClr val="9F9D9A"/>
                        </a:solidFill>
                        <a:latin typeface="+mj-lt"/>
                        <a:ea typeface="STHeiti Light"/>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576932"/>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a:solidFill>
                            <a:srgbClr val="9F9D9A"/>
                          </a:solidFill>
                          <a:latin typeface="+mj-lt"/>
                          <a:ea typeface="STHeiti Light"/>
                          <a:cs typeface="+mn-cs"/>
                        </a:rPr>
                        <a:t>属性列</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1" kern="1200" dirty="0">
                          <a:solidFill>
                            <a:srgbClr val="9F9D9A"/>
                          </a:solidFill>
                          <a:latin typeface="+mj-lt"/>
                          <a:ea typeface="STHeiti Light"/>
                          <a:cs typeface="+mn-cs"/>
                        </a:rPr>
                        <a:t>SELECT</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INSERT</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UPDATE</a:t>
                      </a:r>
                      <a:r>
                        <a:rPr lang="zh-CN" altLang="en-US" sz="2000" b="1" kern="1200" dirty="0">
                          <a:solidFill>
                            <a:srgbClr val="9F9D9A"/>
                          </a:solidFill>
                          <a:latin typeface="+mj-lt"/>
                          <a:ea typeface="STHeiti Light"/>
                          <a:cs typeface="+mn-cs"/>
                        </a:rPr>
                        <a:t>， </a:t>
                      </a:r>
                      <a:r>
                        <a:rPr lang="en-US" altLang="zh-CN" sz="2000" b="1" kern="1200" dirty="0">
                          <a:solidFill>
                            <a:srgbClr val="9F9D9A"/>
                          </a:solidFill>
                          <a:latin typeface="+mj-lt"/>
                          <a:ea typeface="STHeiti Light"/>
                          <a:cs typeface="+mn-cs"/>
                        </a:rPr>
                        <a:t>REFERENCES</a:t>
                      </a:r>
                      <a:r>
                        <a:rPr lang="zh-CN" altLang="en-US" sz="2000" b="1" kern="1200" dirty="0">
                          <a:solidFill>
                            <a:srgbClr val="9F9D9A"/>
                          </a:solidFill>
                          <a:latin typeface="+mj-lt"/>
                          <a:ea typeface="STHeiti Light"/>
                          <a:cs typeface="+mn-cs"/>
                        </a:rPr>
                        <a:t>，</a:t>
                      </a:r>
                      <a:r>
                        <a:rPr lang="en-US" altLang="zh-CN" sz="2000" b="1" kern="1200" dirty="0">
                          <a:solidFill>
                            <a:srgbClr val="9F9D9A"/>
                          </a:solidFill>
                          <a:latin typeface="+mj-lt"/>
                          <a:ea typeface="STHeiti Light"/>
                          <a:cs typeface="+mn-cs"/>
                        </a:rPr>
                        <a:t>ALL PRIVILEGES</a:t>
                      </a:r>
                      <a:endParaRPr lang="zh-CN" altLang="en-US" sz="2000" b="1" kern="1200" dirty="0">
                        <a:solidFill>
                          <a:srgbClr val="9F9D9A"/>
                        </a:solidFill>
                        <a:latin typeface="+mj-lt"/>
                        <a:ea typeface="STHeiti Light"/>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30843"/>
                  </a:ext>
                </a:extLst>
              </a:tr>
            </a:tbl>
          </a:graphicData>
        </a:graphic>
      </p:graphicFrame>
      <p:sp>
        <p:nvSpPr>
          <p:cNvPr id="3" name="对话气泡: 椭圆形 2">
            <a:extLst>
              <a:ext uri="{FF2B5EF4-FFF2-40B4-BE49-F238E27FC236}">
                <a16:creationId xmlns:a16="http://schemas.microsoft.com/office/drawing/2014/main" id="{4F3C0A98-7FA6-4382-AE26-430FC779974F}"/>
              </a:ext>
            </a:extLst>
          </p:cNvPr>
          <p:cNvSpPr/>
          <p:nvPr/>
        </p:nvSpPr>
        <p:spPr>
          <a:xfrm>
            <a:off x="5943600" y="1748830"/>
            <a:ext cx="3016573" cy="1014574"/>
          </a:xfrm>
          <a:prstGeom prst="wedgeEllipseCallout">
            <a:avLst>
              <a:gd name="adj1" fmla="val -29379"/>
              <a:gd name="adj2" fmla="val 115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数据库管理员在创建用户时实现</a:t>
            </a:r>
          </a:p>
        </p:txBody>
      </p:sp>
      <p:sp>
        <p:nvSpPr>
          <p:cNvPr id="10" name="椭圆 9">
            <a:extLst>
              <a:ext uri="{FF2B5EF4-FFF2-40B4-BE49-F238E27FC236}">
                <a16:creationId xmlns:a16="http://schemas.microsoft.com/office/drawing/2014/main" id="{84C4E72B-B6D8-4E45-A011-E21A9273E8EB}"/>
              </a:ext>
            </a:extLst>
          </p:cNvPr>
          <p:cNvSpPr/>
          <p:nvPr/>
        </p:nvSpPr>
        <p:spPr>
          <a:xfrm>
            <a:off x="567559" y="3105807"/>
            <a:ext cx="977462" cy="13934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2">
            <a:extLst>
              <a:ext uri="{FF2B5EF4-FFF2-40B4-BE49-F238E27FC236}">
                <a16:creationId xmlns:a16="http://schemas.microsoft.com/office/drawing/2014/main" id="{FDDE732A-043D-4C79-BDFF-D6CD0514F032}"/>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12" name="文本框 22">
            <a:extLst>
              <a:ext uri="{FF2B5EF4-FFF2-40B4-BE49-F238E27FC236}">
                <a16:creationId xmlns:a16="http://schemas.microsoft.com/office/drawing/2014/main" id="{D5A18EC6-FE92-44DC-B38A-F6FC2ED56CA9}"/>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703902812"/>
      </p:ext>
    </p:extLst>
  </p:cSld>
  <p:clrMapOvr>
    <a:masterClrMapping/>
  </p:clrMapOvr>
  <p:transition>
    <p:wip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en-US" altLang="zh-CN"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3. </a:t>
            </a:r>
            <a:r>
              <a:rPr lang="zh-CN" altLang="en-US" sz="4000" b="1" dirty="0">
                <a:solidFill>
                  <a:srgbClr val="000000"/>
                </a:solidFill>
                <a:latin typeface="华文细黑" panose="02010600040101010101" pitchFamily="2" charset="-122"/>
                <a:ea typeface="华文细黑" panose="02010600040101010101" pitchFamily="2" charset="-122"/>
                <a:cs typeface="Arial" panose="020B0604020202020204" pitchFamily="34" charset="0"/>
              </a:rPr>
              <a:t>创建数据库模式的权限</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334963" y="1614880"/>
            <a:ext cx="8635616" cy="5243120"/>
          </a:xfrm>
        </p:spPr>
        <p:txBody>
          <a:bodyPr/>
          <a:lstStyle/>
          <a:p>
            <a:pPr marR="63360">
              <a:lnSpc>
                <a:spcPct val="150000"/>
              </a:lnSpc>
              <a:buFont typeface="Wingdings" panose="05000000000000000000" pitchFamily="2" charset="2"/>
              <a:buChar char="p"/>
            </a:pPr>
            <a:r>
              <a:rPr lang="en-US" altLang="zh-CN" sz="3200" b="1" dirty="0">
                <a:solidFill>
                  <a:srgbClr val="000000"/>
                </a:solidFill>
                <a:latin typeface="Arial" panose="020B0604020202020204" pitchFamily="34" charset="0"/>
              </a:rPr>
              <a:t> CREATE USER</a:t>
            </a:r>
            <a:r>
              <a:rPr lang="zh-CN" altLang="en-US" sz="3200" b="1" dirty="0">
                <a:solidFill>
                  <a:srgbClr val="000000"/>
                </a:solidFill>
                <a:latin typeface="宋体" panose="02010600030101010101" pitchFamily="2" charset="-122"/>
                <a:ea typeface="STHeiti Light"/>
              </a:rPr>
              <a:t>语句格式</a:t>
            </a:r>
            <a:r>
              <a:rPr lang="zh-CN" altLang="en-US" sz="3200" dirty="0">
                <a:solidFill>
                  <a:srgbClr val="000000"/>
                </a:solidFill>
                <a:latin typeface="宋体" panose="02010600030101010101" pitchFamily="2" charset="-122"/>
              </a:rPr>
              <a:t> </a:t>
            </a:r>
            <a:endParaRPr lang="zh-CN" altLang="en-US" sz="3200" dirty="0">
              <a:solidFill>
                <a:srgbClr val="000000"/>
              </a:solidFill>
              <a:latin typeface="Arial" panose="020B0604020202020204" pitchFamily="34" charset="0"/>
            </a:endParaRPr>
          </a:p>
          <a:p>
            <a:pPr marL="0" marR="30310" indent="0">
              <a:lnSpc>
                <a:spcPct val="150000"/>
              </a:lnSpc>
              <a:buNone/>
            </a:pPr>
            <a:r>
              <a:rPr lang="en-US" altLang="zh-CN" sz="3200" b="1" dirty="0">
                <a:solidFill>
                  <a:srgbClr val="000000"/>
                </a:solidFill>
                <a:latin typeface="Arial" panose="020B0604020202020204" pitchFamily="34" charset="0"/>
              </a:rPr>
              <a:t>          CREATE USER &lt;username&gt; </a:t>
            </a:r>
            <a:endParaRPr lang="en-US" altLang="zh-CN" sz="3200" dirty="0">
              <a:solidFill>
                <a:srgbClr val="000000"/>
              </a:solidFill>
              <a:latin typeface="Arial" panose="020B0604020202020204" pitchFamily="34" charset="0"/>
            </a:endParaRPr>
          </a:p>
          <a:p>
            <a:pPr marL="0" marR="11290" indent="0">
              <a:lnSpc>
                <a:spcPct val="150000"/>
              </a:lnSpc>
              <a:buNone/>
            </a:pPr>
            <a:r>
              <a:rPr lang="en-US" altLang="zh-CN" sz="3200" b="1" dirty="0">
                <a:solidFill>
                  <a:srgbClr val="000000"/>
                </a:solidFill>
                <a:latin typeface="Arial" panose="020B0604020202020204" pitchFamily="34" charset="0"/>
              </a:rPr>
              <a:t>           [WITH][</a:t>
            </a:r>
            <a:r>
              <a:rPr lang="en-US" altLang="zh-CN" sz="3200" b="1" u="heavy" dirty="0">
                <a:solidFill>
                  <a:srgbClr val="000000"/>
                </a:solidFill>
                <a:uFill>
                  <a:solidFill>
                    <a:srgbClr val="C00000"/>
                  </a:solidFill>
                </a:uFill>
                <a:latin typeface="Arial" panose="020B0604020202020204" pitchFamily="34" charset="0"/>
              </a:rPr>
              <a:t>DBA|RESOURCE|CONNECT]; </a:t>
            </a:r>
          </a:p>
          <a:p>
            <a:pPr marL="0" marR="11290" indent="0">
              <a:lnSpc>
                <a:spcPct val="150000"/>
              </a:lnSpc>
              <a:buNone/>
            </a:pPr>
            <a:r>
              <a:rPr lang="zh-CN" altLang="en-US" sz="2400" b="1" dirty="0">
                <a:solidFill>
                  <a:srgbClr val="000000"/>
                </a:solidFill>
                <a:latin typeface="Arial" panose="020B0604020202020204" pitchFamily="34" charset="0"/>
                <a:ea typeface="STHeiti Light"/>
              </a:rPr>
              <a:t>注：</a:t>
            </a:r>
            <a:r>
              <a:rPr lang="en-US" altLang="zh-CN" sz="2400" b="1" dirty="0">
                <a:solidFill>
                  <a:srgbClr val="000000"/>
                </a:solidFill>
                <a:latin typeface="Arial" panose="020B0604020202020204" pitchFamily="34" charset="0"/>
                <a:ea typeface="STHeiti Light"/>
              </a:rPr>
              <a:t>CREATE USER</a:t>
            </a:r>
            <a:r>
              <a:rPr lang="zh-CN" altLang="en-US" sz="2400" b="1" dirty="0">
                <a:solidFill>
                  <a:srgbClr val="000000"/>
                </a:solidFill>
                <a:latin typeface="Arial" panose="020B0604020202020204" pitchFamily="34" charset="0"/>
                <a:ea typeface="STHeiti Light"/>
              </a:rPr>
              <a:t>不是</a:t>
            </a:r>
            <a:r>
              <a:rPr lang="en-US" altLang="zh-CN" sz="2400" b="1" dirty="0">
                <a:solidFill>
                  <a:srgbClr val="000000"/>
                </a:solidFill>
                <a:latin typeface="Arial" panose="020B0604020202020204" pitchFamily="34" charset="0"/>
                <a:ea typeface="STHeiti Light"/>
              </a:rPr>
              <a:t>SQL</a:t>
            </a:r>
            <a:r>
              <a:rPr lang="zh-CN" altLang="en-US" sz="2400" b="1" dirty="0">
                <a:solidFill>
                  <a:srgbClr val="000000"/>
                </a:solidFill>
                <a:latin typeface="Arial" panose="020B0604020202020204" pitchFamily="34" charset="0"/>
                <a:ea typeface="STHeiti Light"/>
              </a:rPr>
              <a:t>标准，各个系统的实现相差甚远</a:t>
            </a:r>
            <a:endParaRPr lang="en-US" altLang="zh-CN" sz="2400" b="1" dirty="0">
              <a:solidFill>
                <a:srgbClr val="000000"/>
              </a:solidFill>
              <a:latin typeface="Arial" panose="020B0604020202020204" pitchFamily="34" charset="0"/>
              <a:ea typeface="STHeiti Light"/>
            </a:endParaRP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025A18C4-2A35-4B2A-91B8-B8C4C39F3006}"/>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611AD8AA-37EA-4809-A841-AF0BBDFE388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27026401"/>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模式定义 </a:t>
            </a:r>
            <a:r>
              <a:rPr lang="en-US" altLang="zh-CN" sz="3600" b="1" dirty="0">
                <a:solidFill>
                  <a:srgbClr val="000000"/>
                </a:solidFill>
                <a:latin typeface="华文细黑" charset="-122"/>
                <a:ea typeface="华文细黑" charset="-122"/>
              </a:rPr>
              <a:t>[</a:t>
            </a:r>
            <a:r>
              <a:rPr lang="zh-CN" altLang="en-US" sz="3600" b="1" dirty="0">
                <a:solidFill>
                  <a:srgbClr val="000000"/>
                </a:solidFill>
                <a:latin typeface="华文细黑" charset="-122"/>
                <a:ea typeface="华文细黑" charset="-122"/>
              </a:rPr>
              <a:t>续</a:t>
            </a:r>
            <a:r>
              <a:rPr lang="en-US" altLang="zh-CN" sz="3600" b="1" dirty="0">
                <a:solidFill>
                  <a:srgbClr val="000000"/>
                </a:solidFill>
                <a:latin typeface="华文细黑" charset="-122"/>
                <a:ea typeface="华文细黑" charset="-122"/>
              </a:rPr>
              <a:t>]</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400" dirty="0">
                <a:ea typeface="STHeiti Light" charset="-122"/>
              </a:rPr>
              <a:t> 定义模式实际上定义了一个</a:t>
            </a:r>
            <a:r>
              <a:rPr lang="zh-CN" altLang="en-US" sz="2400" dirty="0">
                <a:solidFill>
                  <a:srgbClr val="FF0000"/>
                </a:solidFill>
                <a:ea typeface="STHeiti Light" charset="-122"/>
              </a:rPr>
              <a:t>命名空间（或者说目录） </a:t>
            </a:r>
            <a:r>
              <a:rPr lang="zh-CN" altLang="en-US" sz="2400" dirty="0">
                <a:ea typeface="STHeiti Light" charset="-122"/>
              </a:rPr>
              <a:t>。在这个空间中可以定义该模式包含的数据库对象，例如基本表、视图、索引等。</a:t>
            </a:r>
            <a:endParaRPr lang="en-US" altLang="zh-CN" sz="2400" dirty="0">
              <a:ea typeface="STHeiti Light" charset="-122"/>
            </a:endParaRPr>
          </a:p>
          <a:p>
            <a:pPr>
              <a:lnSpc>
                <a:spcPct val="100000"/>
              </a:lnSpc>
              <a:buFont typeface="Wingdings" panose="05000000000000000000" pitchFamily="2" charset="2"/>
              <a:buChar char="p"/>
            </a:pPr>
            <a:r>
              <a:rPr lang="en-US" altLang="zh-CN" sz="2400" dirty="0">
                <a:ea typeface="STHeiti Light" charset="-122"/>
              </a:rPr>
              <a:t> </a:t>
            </a:r>
            <a:r>
              <a:rPr lang="zh-CN" altLang="en-US" sz="2400" dirty="0">
                <a:ea typeface="STHeiti Light" charset="-122"/>
              </a:rPr>
              <a:t>在</a:t>
            </a:r>
            <a:r>
              <a:rPr lang="en-US" altLang="zh-CN" sz="2400" dirty="0">
                <a:ea typeface="STHeiti Light" charset="-122"/>
              </a:rPr>
              <a:t>CREATE SCHEMA</a:t>
            </a:r>
            <a:r>
              <a:rPr lang="zh-CN" altLang="en-US" sz="2400" dirty="0">
                <a:ea typeface="STHeiti Light" charset="-122"/>
              </a:rPr>
              <a:t>中可以接受</a:t>
            </a:r>
            <a:r>
              <a:rPr lang="en-US" altLang="zh-CN" sz="2400" dirty="0">
                <a:ea typeface="STHeiti Light" charset="-122"/>
              </a:rPr>
              <a:t>CREATE TABLE</a:t>
            </a:r>
            <a:r>
              <a:rPr lang="zh-CN" altLang="en-US" sz="2400" dirty="0">
                <a:ea typeface="STHeiti Light" charset="-122"/>
              </a:rPr>
              <a:t>，</a:t>
            </a:r>
            <a:r>
              <a:rPr lang="en-US" altLang="zh-CN" sz="2400" dirty="0">
                <a:ea typeface="STHeiti Light" charset="-122"/>
              </a:rPr>
              <a:t>CREATE VIEW</a:t>
            </a:r>
            <a:r>
              <a:rPr lang="zh-CN" altLang="en-US" sz="2400" dirty="0">
                <a:ea typeface="STHeiti Light" charset="-122"/>
              </a:rPr>
              <a:t>和</a:t>
            </a:r>
            <a:r>
              <a:rPr lang="en-US" altLang="zh-CN" sz="2400" dirty="0">
                <a:ea typeface="STHeiti Light" charset="-122"/>
              </a:rPr>
              <a:t>GRANT</a:t>
            </a:r>
            <a:r>
              <a:rPr lang="zh-CN" altLang="en-US" sz="2400" dirty="0">
                <a:ea typeface="STHeiti Light" charset="-122"/>
              </a:rPr>
              <a:t>子句。</a:t>
            </a:r>
            <a:endParaRPr lang="en-US" altLang="zh-CN" sz="2400" dirty="0">
              <a:ea typeface="STHeiti Light" charset="-122"/>
            </a:endParaRPr>
          </a:p>
          <a:p>
            <a:pPr marL="0" indent="0">
              <a:lnSpc>
                <a:spcPct val="100000"/>
              </a:lnSpc>
              <a:buNone/>
            </a:pPr>
            <a:r>
              <a:rPr lang="en-US" altLang="zh-CN" sz="2400" dirty="0">
                <a:ea typeface="STHeiti Light" charset="-122"/>
              </a:rPr>
              <a:t>   </a:t>
            </a:r>
            <a:r>
              <a:rPr lang="en-US" altLang="zh-CN" sz="2400" dirty="0">
                <a:solidFill>
                  <a:srgbClr val="FF0000"/>
                </a:solidFill>
                <a:ea typeface="STHeiti Light" charset="-122"/>
              </a:rPr>
              <a:t>CREATE SCHEMA &lt;</a:t>
            </a:r>
            <a:r>
              <a:rPr lang="zh-CN" altLang="en-US" sz="2400" dirty="0">
                <a:solidFill>
                  <a:srgbClr val="FF0000"/>
                </a:solidFill>
                <a:ea typeface="STHeiti Light" charset="-122"/>
              </a:rPr>
              <a:t>模式名</a:t>
            </a:r>
            <a:r>
              <a:rPr lang="en-US" altLang="zh-CN" sz="2400" dirty="0">
                <a:solidFill>
                  <a:srgbClr val="FF0000"/>
                </a:solidFill>
                <a:ea typeface="STHeiti Light" charset="-122"/>
              </a:rPr>
              <a:t>&gt; AUTHORIZATION &lt;</a:t>
            </a:r>
            <a:r>
              <a:rPr lang="zh-CN" altLang="en-US" sz="2400" dirty="0">
                <a:solidFill>
                  <a:srgbClr val="FF0000"/>
                </a:solidFill>
                <a:ea typeface="STHeiti Light" charset="-122"/>
              </a:rPr>
              <a:t>用户名</a:t>
            </a:r>
            <a:r>
              <a:rPr lang="en-US" altLang="zh-CN" sz="2400" dirty="0">
                <a:solidFill>
                  <a:srgbClr val="FF0000"/>
                </a:solidFill>
                <a:ea typeface="STHeiti Light" charset="-122"/>
              </a:rPr>
              <a:t>&gt;[&lt;</a:t>
            </a:r>
            <a:r>
              <a:rPr lang="zh-CN" altLang="en-US" sz="2400" dirty="0">
                <a:solidFill>
                  <a:srgbClr val="FF0000"/>
                </a:solidFill>
                <a:ea typeface="STHeiti Light" charset="-122"/>
              </a:rPr>
              <a:t>表定义子句</a:t>
            </a:r>
            <a:r>
              <a:rPr lang="en-US" altLang="zh-CN" sz="2400" dirty="0">
                <a:solidFill>
                  <a:srgbClr val="FF0000"/>
                </a:solidFill>
                <a:ea typeface="STHeiti Light" charset="-122"/>
              </a:rPr>
              <a:t>&gt;|&lt;</a:t>
            </a:r>
            <a:r>
              <a:rPr lang="zh-CN" altLang="en-US" sz="2400" dirty="0">
                <a:solidFill>
                  <a:srgbClr val="FF0000"/>
                </a:solidFill>
                <a:ea typeface="STHeiti Light" charset="-122"/>
              </a:rPr>
              <a:t>视图定义子句</a:t>
            </a:r>
            <a:r>
              <a:rPr lang="en-US" altLang="zh-CN" sz="2400" dirty="0">
                <a:solidFill>
                  <a:srgbClr val="FF0000"/>
                </a:solidFill>
                <a:ea typeface="STHeiti Light" charset="-122"/>
              </a:rPr>
              <a:t>&gt;|&lt;</a:t>
            </a:r>
            <a:r>
              <a:rPr lang="zh-CN" altLang="en-US" sz="2400" dirty="0">
                <a:solidFill>
                  <a:srgbClr val="FF0000"/>
                </a:solidFill>
                <a:ea typeface="STHeiti Light" charset="-122"/>
              </a:rPr>
              <a:t>授权定义子句</a:t>
            </a:r>
            <a:r>
              <a:rPr lang="en-US" altLang="zh-CN" sz="2400" dirty="0">
                <a:solidFill>
                  <a:srgbClr val="FF0000"/>
                </a:solidFill>
                <a:ea typeface="STHeiti Light" charset="-122"/>
              </a:rPr>
              <a:t>&gt;]</a:t>
            </a:r>
            <a:r>
              <a:rPr lang="zh-CN" altLang="en-US" sz="2400" dirty="0">
                <a:solidFill>
                  <a:srgbClr val="FF0000"/>
                </a:solidFill>
                <a:ea typeface="STHeiti Light" charset="-122"/>
              </a:rPr>
              <a:t> </a:t>
            </a:r>
            <a:br>
              <a:rPr lang="zh-CN" altLang="en-US" dirty="0"/>
            </a:b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115200"/>
      </p:ext>
    </p:extLst>
  </p:cSld>
  <p:clrMapOvr>
    <a:masterClrMapping/>
  </p:clrMapOvr>
  <p:transition>
    <p:wip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67221EC3-404B-4C12-BEC0-E934AB8AE511}"/>
              </a:ext>
            </a:extLst>
          </p:cNvPr>
          <p:cNvSpPr>
            <a:spLocks noGrp="1" noChangeArrowheads="1"/>
          </p:cNvSpPr>
          <p:nvPr>
            <p:ph type="title"/>
          </p:nvPr>
        </p:nvSpPr>
        <p:spPr>
          <a:xfrm>
            <a:off x="334963" y="423266"/>
            <a:ext cx="7886700" cy="1325563"/>
          </a:xfrm>
        </p:spPr>
        <p:txBody>
          <a:bodyPr/>
          <a:lstStyle/>
          <a:p>
            <a:r>
              <a:rPr lang="zh-CN" altLang="en-US" sz="4000" b="1" dirty="0">
                <a:solidFill>
                  <a:srgbClr val="000000"/>
                </a:solidFill>
                <a:latin typeface="华文细黑" panose="02010600040101010101" pitchFamily="2" charset="-122"/>
                <a:ea typeface="华文细黑" panose="02010600040101010101" pitchFamily="2" charset="-122"/>
              </a:rPr>
              <a:t>创建数据库模式的权限（续）</a:t>
            </a:r>
            <a:endParaRPr lang="en-US" altLang="zh-CN" sz="4000" b="1" dirty="0">
              <a:solidFill>
                <a:srgbClr val="000000"/>
              </a:solidFill>
              <a:latin typeface="华文细黑" panose="02010600040101010101" pitchFamily="2" charset="-122"/>
              <a:ea typeface="华文细黑" panose="02010600040101010101" pitchFamily="2" charset="-122"/>
            </a:endParaRPr>
          </a:p>
        </p:txBody>
      </p:sp>
      <p:sp>
        <p:nvSpPr>
          <p:cNvPr id="353283" name="Rectangle 3">
            <a:extLst>
              <a:ext uri="{FF2B5EF4-FFF2-40B4-BE49-F238E27FC236}">
                <a16:creationId xmlns:a16="http://schemas.microsoft.com/office/drawing/2014/main" id="{CA1A6455-33EE-40B4-9BEC-4ED7319180C3}"/>
              </a:ext>
            </a:extLst>
          </p:cNvPr>
          <p:cNvSpPr>
            <a:spLocks noGrp="1" noChangeArrowheads="1"/>
          </p:cNvSpPr>
          <p:nvPr>
            <p:ph type="body" idx="1"/>
          </p:nvPr>
        </p:nvSpPr>
        <p:spPr>
          <a:xfrm>
            <a:off x="178111" y="1944697"/>
            <a:ext cx="8787776" cy="5243120"/>
          </a:xfrm>
        </p:spPr>
        <p:txBody>
          <a:bodyPr/>
          <a:lstStyle/>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endParaRPr lang="en-US" altLang="zh-CN" sz="2000" b="1" dirty="0">
              <a:uFill>
                <a:solidFill>
                  <a:srgbClr val="C00000"/>
                </a:solidFill>
              </a:uFill>
              <a:ea typeface="STHeiti Light" charset="-122"/>
            </a:endParaRPr>
          </a:p>
          <a:p>
            <a:pPr marL="0" lvl="1" indent="0" algn="ctr">
              <a:lnSpc>
                <a:spcPct val="150000"/>
              </a:lnSpc>
              <a:buNone/>
            </a:pPr>
            <a:r>
              <a:rPr lang="zh-CN" altLang="en-US" sz="2000" b="1" dirty="0">
                <a:uFill>
                  <a:solidFill>
                    <a:srgbClr val="C00000"/>
                  </a:solidFill>
                </a:uFill>
                <a:ea typeface="STHeiti Light" charset="-122"/>
              </a:rPr>
              <a:t>权限与可执行的操作对照表</a:t>
            </a:r>
          </a:p>
        </p:txBody>
      </p:sp>
      <p:sp>
        <p:nvSpPr>
          <p:cNvPr id="4" name="矩形 3">
            <a:extLst>
              <a:ext uri="{FF2B5EF4-FFF2-40B4-BE49-F238E27FC236}">
                <a16:creationId xmlns:a16="http://schemas.microsoft.com/office/drawing/2014/main" id="{A03749C6-E5E4-444C-9AA6-1322DECF915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graphicFrame>
        <p:nvGraphicFramePr>
          <p:cNvPr id="2" name="表格 1">
            <a:extLst>
              <a:ext uri="{FF2B5EF4-FFF2-40B4-BE49-F238E27FC236}">
                <a16:creationId xmlns:a16="http://schemas.microsoft.com/office/drawing/2014/main" id="{9DEE2AEA-2E40-4A57-A43C-D9C11E6D7F87}"/>
              </a:ext>
            </a:extLst>
          </p:cNvPr>
          <p:cNvGraphicFramePr>
            <a:graphicFrameLocks noGrp="1"/>
          </p:cNvGraphicFramePr>
          <p:nvPr/>
        </p:nvGraphicFramePr>
        <p:xfrm>
          <a:off x="334962" y="2396359"/>
          <a:ext cx="8474075" cy="2879066"/>
        </p:xfrm>
        <a:graphic>
          <a:graphicData uri="http://schemas.openxmlformats.org/drawingml/2006/table">
            <a:tbl>
              <a:tblPr firstRow="1" bandRow="1">
                <a:tableStyleId>{5C22544A-7EE6-4342-B048-85BDC9FD1C3A}</a:tableStyleId>
              </a:tblPr>
              <a:tblGrid>
                <a:gridCol w="1694815">
                  <a:extLst>
                    <a:ext uri="{9D8B030D-6E8A-4147-A177-3AD203B41FA5}">
                      <a16:colId xmlns:a16="http://schemas.microsoft.com/office/drawing/2014/main" val="4149000733"/>
                    </a:ext>
                  </a:extLst>
                </a:gridCol>
                <a:gridCol w="1344044">
                  <a:extLst>
                    <a:ext uri="{9D8B030D-6E8A-4147-A177-3AD203B41FA5}">
                      <a16:colId xmlns:a16="http://schemas.microsoft.com/office/drawing/2014/main" val="4237119274"/>
                    </a:ext>
                  </a:extLst>
                </a:gridCol>
                <a:gridCol w="1623848">
                  <a:extLst>
                    <a:ext uri="{9D8B030D-6E8A-4147-A177-3AD203B41FA5}">
                      <a16:colId xmlns:a16="http://schemas.microsoft.com/office/drawing/2014/main" val="1479502397"/>
                    </a:ext>
                  </a:extLst>
                </a:gridCol>
                <a:gridCol w="1576552">
                  <a:extLst>
                    <a:ext uri="{9D8B030D-6E8A-4147-A177-3AD203B41FA5}">
                      <a16:colId xmlns:a16="http://schemas.microsoft.com/office/drawing/2014/main" val="2738969052"/>
                    </a:ext>
                  </a:extLst>
                </a:gridCol>
                <a:gridCol w="2234816">
                  <a:extLst>
                    <a:ext uri="{9D8B030D-6E8A-4147-A177-3AD203B41FA5}">
                      <a16:colId xmlns:a16="http://schemas.microsoft.com/office/drawing/2014/main" val="3356205827"/>
                    </a:ext>
                  </a:extLst>
                </a:gridCol>
              </a:tblGrid>
              <a:tr h="637519">
                <a:tc rowSpan="2">
                  <a:txBody>
                    <a:bodyPr/>
                    <a:lstStyle/>
                    <a:p>
                      <a:pPr algn="ctr"/>
                      <a:r>
                        <a:rPr lang="zh-CN" altLang="en-US" sz="2000" dirty="0">
                          <a:solidFill>
                            <a:schemeClr val="tx1"/>
                          </a:solidFill>
                          <a:ea typeface="STHeiti Light"/>
                        </a:rPr>
                        <a:t>拥有的权限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tx1"/>
                          </a:solidFill>
                          <a:ea typeface="STHeiti Light"/>
                        </a:rPr>
                        <a:t>可否执行的操作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ea typeface="STHeiti Ligh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ea typeface="STHeiti Ligh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ea typeface="STHeiti Ligh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5253086"/>
                  </a:ext>
                </a:extLst>
              </a:tr>
              <a:tr h="748027">
                <a:tc vMerge="1">
                  <a:txBody>
                    <a:bodyPr/>
                    <a:lstStyle/>
                    <a:p>
                      <a:pPr algn="ctr"/>
                      <a:endParaRPr lang="en-US" altLang="zh-CN"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CREATE USER</a:t>
                      </a:r>
                      <a:endParaRPr kumimoji="0" lang="zh-CN" altLang="en-US"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CREATE SCHEMA</a:t>
                      </a:r>
                      <a:endParaRPr kumimoji="0" lang="zh-CN" altLang="en-US"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CREATE SCHEMA</a:t>
                      </a:r>
                      <a:endParaRPr kumimoji="0" lang="zh-CN" altLang="en-US"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a:solidFill>
                            <a:schemeClr val="tx1"/>
                          </a:solidFill>
                          <a:latin typeface="+mn-lt"/>
                          <a:ea typeface="STHeiti Light"/>
                          <a:cs typeface="+mn-cs"/>
                        </a:rPr>
                        <a:t>登录数据库，执行数据查询和操作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5698965"/>
                  </a:ext>
                </a:extLst>
              </a:tr>
              <a:tr h="370840">
                <a:tc>
                  <a:txBody>
                    <a:bodyPr/>
                    <a:lstStyle/>
                    <a:p>
                      <a:pPr algn="ctr"/>
                      <a:r>
                        <a:rPr lang="en-US" altLang="zh-CN" sz="2000" b="1" dirty="0">
                          <a:solidFill>
                            <a:schemeClr val="tx1"/>
                          </a:solidFill>
                          <a:latin typeface="Arial" panose="020B0604020202020204" pitchFamily="34" charset="0"/>
                          <a:ea typeface="STHeiti Light"/>
                          <a:cs typeface="Arial" panose="020B0604020202020204" pitchFamily="34" charset="0"/>
                        </a:rPr>
                        <a:t>DBA</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dirty="0">
                          <a:ln>
                            <a:noFill/>
                          </a:ln>
                          <a:solidFill>
                            <a:prstClr val="black"/>
                          </a:solidFill>
                          <a:effectLst/>
                          <a:uLnTx/>
                          <a:uFillTx/>
                          <a:latin typeface="Arial" panose="020B0604020202020204" pitchFamily="34" charset="0"/>
                          <a:ea typeface="STHeiti Light"/>
                          <a:cs typeface="Arial" panose="020B0604020202020204" pitchFamily="34" charset="0"/>
                        </a:rPr>
                        <a:t>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可以</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72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tx1"/>
                          </a:solidFill>
                          <a:latin typeface="Arial" panose="020B0604020202020204" pitchFamily="34" charset="0"/>
                          <a:ea typeface="STHeiti Light"/>
                          <a:cs typeface="Arial" panose="020B0604020202020204" pitchFamily="34" charset="0"/>
                        </a:rPr>
                        <a:t>RESOURCE</a:t>
                      </a:r>
                      <a:endParaRPr lang="zh-CN" altLang="en-US" sz="2000" b="1" dirty="0">
                        <a:solidFill>
                          <a:schemeClr val="tx1"/>
                        </a:solidFill>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不可以</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不可以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95221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CONNECT</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不可以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STHeiti Light"/>
                          <a:cs typeface="Arial" panose="020B0604020202020204" pitchFamily="34" charset="0"/>
                        </a:rPr>
                        <a:t>不可以</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不可以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STHeiti Light"/>
                          <a:cs typeface="Arial" panose="020B0604020202020204" pitchFamily="34" charset="0"/>
                        </a:rPr>
                        <a:t>可以，但必须拥有相应权限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31798"/>
                  </a:ext>
                </a:extLst>
              </a:tr>
            </a:tbl>
          </a:graphicData>
        </a:graphic>
      </p:graphicFrame>
      <p:sp>
        <p:nvSpPr>
          <p:cNvPr id="8" name="文本框 22">
            <a:extLst>
              <a:ext uri="{FF2B5EF4-FFF2-40B4-BE49-F238E27FC236}">
                <a16:creationId xmlns:a16="http://schemas.microsoft.com/office/drawing/2014/main" id="{A9AA429E-5E02-44CC-BD1A-C42DBEF96AAD}"/>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3.6 </a:t>
            </a:r>
            <a:r>
              <a:rPr lang="zh-CN" altLang="en-US" sz="2400" dirty="0">
                <a:solidFill>
                  <a:schemeClr val="bg1"/>
                </a:solidFill>
              </a:rPr>
              <a:t>数据控制</a:t>
            </a:r>
          </a:p>
        </p:txBody>
      </p:sp>
      <p:sp>
        <p:nvSpPr>
          <p:cNvPr id="9" name="文本框 22">
            <a:extLst>
              <a:ext uri="{FF2B5EF4-FFF2-40B4-BE49-F238E27FC236}">
                <a16:creationId xmlns:a16="http://schemas.microsoft.com/office/drawing/2014/main" id="{51ADFD4C-3C6A-4FC4-984C-64C91F9B021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77079431"/>
      </p:ext>
    </p:extLst>
  </p:cSld>
  <p:clrMapOvr>
    <a:masterClrMapping/>
  </p:clrMapOvr>
  <p:transition>
    <p:wip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3.3</a:t>
            </a:r>
            <a:r>
              <a:rPr lang="zh-CN" altLang="en-US" sz="4000" b="1" dirty="0">
                <a:solidFill>
                  <a:schemeClr val="bg1">
                    <a:lumMod val="50000"/>
                  </a:schemeClr>
                </a:solidFill>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3.7 </a:t>
            </a:r>
            <a:r>
              <a:rPr lang="zh-CN" altLang="en-US" sz="4000" b="1" dirty="0">
                <a:latin typeface="华文细黑" charset="-122"/>
                <a:ea typeface="华文细黑" charset="-122"/>
              </a:rPr>
              <a:t>嵌入式</a:t>
            </a:r>
            <a:r>
              <a:rPr lang="en-US" altLang="zh-CN" sz="4000" b="1" dirty="0">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3094683532"/>
      </p:ext>
    </p:extLst>
  </p:cSld>
  <p:clrMapOvr>
    <a:masterClrMapping/>
  </p:clrMapOvr>
  <p:transition>
    <p:wip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a:extLst>
              <a:ext uri="{FF2B5EF4-FFF2-40B4-BE49-F238E27FC236}">
                <a16:creationId xmlns:a16="http://schemas.microsoft.com/office/drawing/2014/main" id="{98CE539A-D290-4DDB-A7A5-EFC696C86DB2}"/>
              </a:ext>
            </a:extLst>
          </p:cNvPr>
          <p:cNvSpPr>
            <a:spLocks noGrp="1" noChangeArrowheads="1"/>
          </p:cNvSpPr>
          <p:nvPr>
            <p:ph type="title"/>
          </p:nvPr>
        </p:nvSpPr>
        <p:spPr/>
        <p:txBody>
          <a:bodyPr/>
          <a:lstStyle/>
          <a:p>
            <a:r>
              <a:rPr lang="zh-CN" altLang="en-US"/>
              <a:t>三类可编程</a:t>
            </a:r>
            <a:r>
              <a:rPr lang="en-US" altLang="zh-CN"/>
              <a:t>SQL</a:t>
            </a:r>
          </a:p>
        </p:txBody>
      </p:sp>
      <p:sp>
        <p:nvSpPr>
          <p:cNvPr id="927747" name="Rectangle 3">
            <a:extLst>
              <a:ext uri="{FF2B5EF4-FFF2-40B4-BE49-F238E27FC236}">
                <a16:creationId xmlns:a16="http://schemas.microsoft.com/office/drawing/2014/main" id="{F025DE2E-6987-4B52-BB5E-849AAE17F6FC}"/>
              </a:ext>
            </a:extLst>
          </p:cNvPr>
          <p:cNvSpPr>
            <a:spLocks noGrp="1" noChangeArrowheads="1"/>
          </p:cNvSpPr>
          <p:nvPr>
            <p:ph type="body" idx="1"/>
          </p:nvPr>
        </p:nvSpPr>
        <p:spPr/>
        <p:txBody>
          <a:bodyPr/>
          <a:lstStyle/>
          <a:p>
            <a:r>
              <a:rPr lang="zh-CN" altLang="en-US" dirty="0"/>
              <a:t>嵌入式</a:t>
            </a:r>
            <a:r>
              <a:rPr lang="en-US" altLang="zh-CN" dirty="0"/>
              <a:t>SQL</a:t>
            </a:r>
          </a:p>
          <a:p>
            <a:r>
              <a:rPr lang="zh-CN" altLang="en-US" dirty="0"/>
              <a:t>用</a:t>
            </a:r>
            <a:r>
              <a:rPr lang="en-US" altLang="zh-CN" dirty="0"/>
              <a:t>API</a:t>
            </a:r>
            <a:r>
              <a:rPr lang="zh-CN" altLang="en-US" dirty="0"/>
              <a:t>编程</a:t>
            </a:r>
            <a:r>
              <a:rPr lang="en-US" altLang="zh-CN" dirty="0"/>
              <a:t>(Application Programming Interface)</a:t>
            </a:r>
          </a:p>
          <a:p>
            <a:pPr lvl="1"/>
            <a:r>
              <a:rPr lang="en-US" altLang="zh-CN" dirty="0"/>
              <a:t>ODBC</a:t>
            </a:r>
          </a:p>
          <a:p>
            <a:pPr lvl="1"/>
            <a:r>
              <a:rPr lang="en-US" altLang="zh-CN" dirty="0"/>
              <a:t>JDBC</a:t>
            </a:r>
          </a:p>
          <a:p>
            <a:pPr lvl="1"/>
            <a:r>
              <a:rPr lang="en-US" altLang="zh-CN" dirty="0"/>
              <a:t>Specific API</a:t>
            </a:r>
          </a:p>
          <a:p>
            <a:r>
              <a:rPr lang="en-US" altLang="zh-CN" dirty="0"/>
              <a:t>PL/SQL</a:t>
            </a:r>
          </a:p>
        </p:txBody>
      </p:sp>
      <p:sp>
        <p:nvSpPr>
          <p:cNvPr id="6" name="矩形 5">
            <a:extLst>
              <a:ext uri="{FF2B5EF4-FFF2-40B4-BE49-F238E27FC236}">
                <a16:creationId xmlns:a16="http://schemas.microsoft.com/office/drawing/2014/main" id="{178D80BE-618D-4AA1-8C4D-BCFCC10D1573}"/>
              </a:ext>
            </a:extLst>
          </p:cNvPr>
          <p:cNvSpPr>
            <a:spLocks noChangeArrowheads="1"/>
          </p:cNvSpPr>
          <p:nvPr/>
        </p:nvSpPr>
        <p:spPr bwMode="auto">
          <a:xfrm>
            <a:off x="-8389"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a:extLst>
              <a:ext uri="{FF2B5EF4-FFF2-40B4-BE49-F238E27FC236}">
                <a16:creationId xmlns:a16="http://schemas.microsoft.com/office/drawing/2014/main" id="{DE4A4F44-BB68-4A1C-BD76-AD2D6998AB38}"/>
              </a:ext>
            </a:extLst>
          </p:cNvPr>
          <p:cNvSpPr txBox="1">
            <a:spLocks noChangeArrowheads="1"/>
          </p:cNvSpPr>
          <p:nvPr/>
        </p:nvSpPr>
        <p:spPr bwMode="auto">
          <a:xfrm>
            <a:off x="326574"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8" name="文本框 22">
            <a:extLst>
              <a:ext uri="{FF2B5EF4-FFF2-40B4-BE49-F238E27FC236}">
                <a16:creationId xmlns:a16="http://schemas.microsoft.com/office/drawing/2014/main" id="{AA28C680-79BD-4B12-96E2-5D11C4FF7948}"/>
              </a:ext>
            </a:extLst>
          </p:cNvPr>
          <p:cNvSpPr txBox="1">
            <a:spLocks noChangeArrowheads="1"/>
          </p:cNvSpPr>
          <p:nvPr/>
        </p:nvSpPr>
        <p:spPr bwMode="auto">
          <a:xfrm>
            <a:off x="6273281"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77179235"/>
      </p:ext>
    </p:extLst>
  </p:cSld>
  <p:clrMapOvr>
    <a:masterClrMapping/>
  </p:clrMapOvr>
  <p:transition>
    <p:wip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a:extLst>
              <a:ext uri="{FF2B5EF4-FFF2-40B4-BE49-F238E27FC236}">
                <a16:creationId xmlns:a16="http://schemas.microsoft.com/office/drawing/2014/main" id="{669D2B47-927D-45BB-AEFF-E94656D116EB}"/>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928771" name="Rectangle 3">
            <a:extLst>
              <a:ext uri="{FF2B5EF4-FFF2-40B4-BE49-F238E27FC236}">
                <a16:creationId xmlns:a16="http://schemas.microsoft.com/office/drawing/2014/main" id="{0D46F742-3660-41C9-B902-23D9554C9738}"/>
              </a:ext>
            </a:extLst>
          </p:cNvPr>
          <p:cNvSpPr>
            <a:spLocks noGrp="1" noChangeArrowheads="1"/>
          </p:cNvSpPr>
          <p:nvPr>
            <p:ph type="body" idx="1"/>
          </p:nvPr>
        </p:nvSpPr>
        <p:spPr/>
        <p:txBody>
          <a:bodyPr/>
          <a:lstStyle/>
          <a:p>
            <a:pPr>
              <a:lnSpc>
                <a:spcPct val="120000"/>
              </a:lnSpc>
              <a:buFont typeface="Monotype Sorts" pitchFamily="2" charset="2"/>
              <a:buNone/>
            </a:pPr>
            <a:r>
              <a:rPr lang="en-US" altLang="zh-CN"/>
              <a:t>3.7.1  </a:t>
            </a:r>
            <a:r>
              <a:rPr lang="zh-CN" altLang="en-US"/>
              <a:t>嵌入式</a:t>
            </a:r>
            <a:r>
              <a:rPr lang="en-US" altLang="zh-CN"/>
              <a:t>SQL</a:t>
            </a:r>
            <a:r>
              <a:rPr lang="zh-CN" altLang="en-US"/>
              <a:t>的一般形式</a:t>
            </a:r>
          </a:p>
          <a:p>
            <a:pPr>
              <a:lnSpc>
                <a:spcPct val="120000"/>
              </a:lnSpc>
              <a:buFont typeface="Monotype Sorts" pitchFamily="2" charset="2"/>
              <a:buNone/>
            </a:pPr>
            <a:r>
              <a:rPr lang="en-US" altLang="zh-CN"/>
              <a:t>3.7.2  </a:t>
            </a:r>
            <a:r>
              <a:rPr lang="zh-CN" altLang="en-US"/>
              <a:t>嵌入式</a:t>
            </a:r>
            <a:r>
              <a:rPr lang="en-US" altLang="zh-CN"/>
              <a:t>SQL</a:t>
            </a:r>
            <a:r>
              <a:rPr lang="zh-CN" altLang="en-US"/>
              <a:t>语句与主语言之间的通信</a:t>
            </a:r>
          </a:p>
          <a:p>
            <a:pPr>
              <a:lnSpc>
                <a:spcPct val="120000"/>
              </a:lnSpc>
              <a:buFont typeface="Monotype Sorts" pitchFamily="2" charset="2"/>
              <a:buNone/>
            </a:pPr>
            <a:r>
              <a:rPr lang="en-US" altLang="zh-CN"/>
              <a:t>3.7.3  </a:t>
            </a:r>
            <a:r>
              <a:rPr lang="zh-CN" altLang="en-US"/>
              <a:t>不用游标的</a:t>
            </a:r>
            <a:r>
              <a:rPr lang="en-US" altLang="zh-CN"/>
              <a:t>SQL</a:t>
            </a:r>
            <a:r>
              <a:rPr lang="zh-CN" altLang="en-US"/>
              <a:t>语句</a:t>
            </a:r>
          </a:p>
          <a:p>
            <a:pPr>
              <a:lnSpc>
                <a:spcPct val="120000"/>
              </a:lnSpc>
              <a:buFont typeface="Monotype Sorts" pitchFamily="2" charset="2"/>
              <a:buNone/>
            </a:pPr>
            <a:r>
              <a:rPr lang="en-US" altLang="zh-CN"/>
              <a:t>3.7.4  </a:t>
            </a:r>
            <a:r>
              <a:rPr lang="zh-CN" altLang="en-US"/>
              <a:t>使用游标的</a:t>
            </a:r>
            <a:r>
              <a:rPr lang="en-US" altLang="zh-CN"/>
              <a:t>SQL</a:t>
            </a:r>
            <a:r>
              <a:rPr lang="zh-CN" altLang="en-US"/>
              <a:t>语句</a:t>
            </a:r>
          </a:p>
          <a:p>
            <a:pPr>
              <a:lnSpc>
                <a:spcPct val="120000"/>
              </a:lnSpc>
              <a:buFont typeface="Monotype Sorts" pitchFamily="2" charset="2"/>
              <a:buNone/>
            </a:pPr>
            <a:r>
              <a:rPr lang="en-US" altLang="zh-CN"/>
              <a:t>3.7.5  </a:t>
            </a:r>
            <a:r>
              <a:rPr lang="zh-CN" altLang="en-US"/>
              <a:t>动态</a:t>
            </a:r>
            <a:r>
              <a:rPr lang="en-US" altLang="zh-CN"/>
              <a:t>SQL</a:t>
            </a:r>
            <a:r>
              <a:rPr lang="zh-CN" altLang="en-US"/>
              <a:t>简介</a:t>
            </a:r>
          </a:p>
          <a:p>
            <a:pPr lvl="1">
              <a:buFontTx/>
              <a:buNone/>
            </a:pPr>
            <a:endParaRPr lang="en-US" altLang="zh-CN"/>
          </a:p>
        </p:txBody>
      </p:sp>
      <p:sp>
        <p:nvSpPr>
          <p:cNvPr id="4" name="矩形 3">
            <a:extLst>
              <a:ext uri="{FF2B5EF4-FFF2-40B4-BE49-F238E27FC236}">
                <a16:creationId xmlns:a16="http://schemas.microsoft.com/office/drawing/2014/main" id="{A5F4446D-3253-437C-9DA0-1DEC1CF0491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10C9F8D-2F2B-4918-BEE2-8DA9CFC7120A}"/>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FEE25E7-ECD1-40E3-94D2-0415575CB49F}"/>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45851552"/>
      </p:ext>
    </p:extLst>
  </p:cSld>
  <p:clrMapOvr>
    <a:masterClrMapping/>
  </p:clrMapOvr>
  <p:transition>
    <p:wip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a:extLst>
              <a:ext uri="{FF2B5EF4-FFF2-40B4-BE49-F238E27FC236}">
                <a16:creationId xmlns:a16="http://schemas.microsoft.com/office/drawing/2014/main" id="{F0C9FA0D-439E-4932-9CBD-AAF4F02EB2C8}"/>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929795" name="Rectangle 3">
            <a:extLst>
              <a:ext uri="{FF2B5EF4-FFF2-40B4-BE49-F238E27FC236}">
                <a16:creationId xmlns:a16="http://schemas.microsoft.com/office/drawing/2014/main" id="{2154988A-E9A3-4F80-BDBD-5329EB15529E}"/>
              </a:ext>
            </a:extLst>
          </p:cNvPr>
          <p:cNvSpPr>
            <a:spLocks noGrp="1" noChangeArrowheads="1"/>
          </p:cNvSpPr>
          <p:nvPr>
            <p:ph type="body" idx="1"/>
          </p:nvPr>
        </p:nvSpPr>
        <p:spPr/>
        <p:txBody>
          <a:bodyPr/>
          <a:lstStyle/>
          <a:p>
            <a:r>
              <a:rPr lang="en-US" altLang="zh-CN"/>
              <a:t>SQL</a:t>
            </a:r>
            <a:r>
              <a:rPr lang="zh-CN" altLang="en-US"/>
              <a:t>语言的两种使用方式</a:t>
            </a:r>
          </a:p>
          <a:p>
            <a:pPr lvl="1"/>
            <a:r>
              <a:rPr lang="zh-CN" altLang="en-US"/>
              <a:t>交互式</a:t>
            </a:r>
            <a:r>
              <a:rPr lang="en-US" altLang="zh-CN"/>
              <a:t>SQL</a:t>
            </a:r>
          </a:p>
          <a:p>
            <a:pPr lvl="1"/>
            <a:r>
              <a:rPr lang="zh-CN" altLang="en-US"/>
              <a:t>嵌入式</a:t>
            </a:r>
            <a:r>
              <a:rPr lang="en-US" altLang="zh-CN"/>
              <a:t>SQL</a:t>
            </a:r>
          </a:p>
          <a:p>
            <a:pPr lvl="1"/>
            <a:endParaRPr lang="en-US" altLang="zh-CN"/>
          </a:p>
          <a:p>
            <a:r>
              <a:rPr lang="zh-CN" altLang="en-US"/>
              <a:t>为什么要引入嵌入式</a:t>
            </a:r>
            <a:r>
              <a:rPr lang="en-US" altLang="zh-CN"/>
              <a:t>SQL</a:t>
            </a:r>
            <a:endParaRPr lang="en-US" altLang="zh-CN" sz="3600"/>
          </a:p>
          <a:p>
            <a:pPr lvl="1"/>
            <a:r>
              <a:rPr lang="en-US" altLang="zh-CN"/>
              <a:t>SQL</a:t>
            </a:r>
            <a:r>
              <a:rPr lang="zh-CN" altLang="en-US"/>
              <a:t>语言是非过程性语言</a:t>
            </a:r>
          </a:p>
          <a:p>
            <a:pPr>
              <a:buFont typeface="Monotype Sorts" pitchFamily="2" charset="2"/>
              <a:buNone/>
            </a:pPr>
            <a:endParaRPr lang="en-US" altLang="zh-CN"/>
          </a:p>
        </p:txBody>
      </p:sp>
      <p:sp>
        <p:nvSpPr>
          <p:cNvPr id="7" name="矩形 6">
            <a:extLst>
              <a:ext uri="{FF2B5EF4-FFF2-40B4-BE49-F238E27FC236}">
                <a16:creationId xmlns:a16="http://schemas.microsoft.com/office/drawing/2014/main" id="{DBD3D7A0-EAF7-4DB5-A4D0-2C17035107D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833336FE-41A4-45EA-A9A4-F5E65F564D1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9F4E6FC0-D78B-4633-8DB1-645F3CC59D5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6453453"/>
      </p:ext>
    </p:extLst>
  </p:cSld>
  <p:clrMapOvr>
    <a:masterClrMapping/>
  </p:clrMapOvr>
  <p:transition>
    <p:wip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a:extLst>
              <a:ext uri="{FF2B5EF4-FFF2-40B4-BE49-F238E27FC236}">
                <a16:creationId xmlns:a16="http://schemas.microsoft.com/office/drawing/2014/main" id="{38773DC9-E834-4ED0-9540-87B91364BD3E}"/>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930819" name="Rectangle 3">
            <a:extLst>
              <a:ext uri="{FF2B5EF4-FFF2-40B4-BE49-F238E27FC236}">
                <a16:creationId xmlns:a16="http://schemas.microsoft.com/office/drawing/2014/main" id="{5D26DB82-AFBB-493A-8818-EC78A53C23B2}"/>
              </a:ext>
            </a:extLst>
          </p:cNvPr>
          <p:cNvSpPr>
            <a:spLocks noGrp="1" noChangeArrowheads="1"/>
          </p:cNvSpPr>
          <p:nvPr>
            <p:ph type="body" idx="1"/>
          </p:nvPr>
        </p:nvSpPr>
        <p:spPr/>
        <p:txBody>
          <a:bodyPr/>
          <a:lstStyle/>
          <a:p>
            <a:pPr>
              <a:lnSpc>
                <a:spcPct val="110000"/>
              </a:lnSpc>
              <a:buFont typeface="Monotype Sorts" pitchFamily="2" charset="2"/>
              <a:buNone/>
            </a:pPr>
            <a:r>
              <a:rPr lang="en-US" altLang="zh-CN">
                <a:solidFill>
                  <a:schemeClr val="accent2"/>
                </a:solidFill>
              </a:rPr>
              <a:t>3.7.1  </a:t>
            </a:r>
            <a:r>
              <a:rPr lang="zh-CN" altLang="en-US">
                <a:solidFill>
                  <a:schemeClr val="accent2"/>
                </a:solidFill>
              </a:rPr>
              <a:t>嵌入式</a:t>
            </a:r>
            <a:r>
              <a:rPr lang="en-US" altLang="zh-CN">
                <a:solidFill>
                  <a:schemeClr val="accent2"/>
                </a:solidFill>
              </a:rPr>
              <a:t>SQL</a:t>
            </a:r>
            <a:r>
              <a:rPr lang="zh-CN" altLang="en-US">
                <a:solidFill>
                  <a:schemeClr val="accent2"/>
                </a:solidFill>
              </a:rPr>
              <a:t>的一般形式</a:t>
            </a:r>
          </a:p>
          <a:p>
            <a:pPr>
              <a:lnSpc>
                <a:spcPct val="110000"/>
              </a:lnSpc>
              <a:buFont typeface="Monotype Sorts" pitchFamily="2" charset="2"/>
              <a:buNone/>
            </a:pPr>
            <a:r>
              <a:rPr lang="en-US" altLang="zh-CN"/>
              <a:t>3.7.2  </a:t>
            </a:r>
            <a:r>
              <a:rPr lang="zh-CN" altLang="en-US"/>
              <a:t>嵌入式</a:t>
            </a:r>
            <a:r>
              <a:rPr lang="en-US" altLang="zh-CN"/>
              <a:t>SQL</a:t>
            </a:r>
            <a:r>
              <a:rPr lang="zh-CN" altLang="en-US"/>
              <a:t>语句与主语言之间的通信</a:t>
            </a:r>
          </a:p>
          <a:p>
            <a:pPr>
              <a:lnSpc>
                <a:spcPct val="110000"/>
              </a:lnSpc>
              <a:buFont typeface="Monotype Sorts" pitchFamily="2" charset="2"/>
              <a:buNone/>
            </a:pPr>
            <a:r>
              <a:rPr lang="en-US" altLang="zh-CN"/>
              <a:t>3.7.3  </a:t>
            </a:r>
            <a:r>
              <a:rPr lang="zh-CN" altLang="en-US"/>
              <a:t>不用游标的</a:t>
            </a:r>
            <a:r>
              <a:rPr lang="en-US" altLang="zh-CN"/>
              <a:t>SQL</a:t>
            </a:r>
            <a:r>
              <a:rPr lang="zh-CN" altLang="en-US"/>
              <a:t>语句</a:t>
            </a:r>
          </a:p>
          <a:p>
            <a:pPr>
              <a:lnSpc>
                <a:spcPct val="110000"/>
              </a:lnSpc>
              <a:buFont typeface="Monotype Sorts" pitchFamily="2" charset="2"/>
              <a:buNone/>
            </a:pPr>
            <a:r>
              <a:rPr lang="en-US" altLang="zh-CN"/>
              <a:t>3.7.4  </a:t>
            </a:r>
            <a:r>
              <a:rPr lang="zh-CN" altLang="en-US"/>
              <a:t>使用游标的</a:t>
            </a:r>
            <a:r>
              <a:rPr lang="en-US" altLang="zh-CN"/>
              <a:t>SQL</a:t>
            </a:r>
            <a:r>
              <a:rPr lang="zh-CN" altLang="en-US"/>
              <a:t>语句</a:t>
            </a:r>
          </a:p>
          <a:p>
            <a:pPr>
              <a:lnSpc>
                <a:spcPct val="110000"/>
              </a:lnSpc>
              <a:buFont typeface="Monotype Sorts" pitchFamily="2" charset="2"/>
              <a:buNone/>
            </a:pPr>
            <a:r>
              <a:rPr lang="en-US" altLang="zh-CN"/>
              <a:t>3.7.5  </a:t>
            </a:r>
            <a:r>
              <a:rPr lang="zh-CN" altLang="en-US"/>
              <a:t>动态</a:t>
            </a:r>
            <a:r>
              <a:rPr lang="en-US" altLang="zh-CN"/>
              <a:t>SQL</a:t>
            </a:r>
            <a:r>
              <a:rPr lang="zh-CN" altLang="en-US"/>
              <a:t>简介</a:t>
            </a:r>
          </a:p>
        </p:txBody>
      </p:sp>
      <p:sp>
        <p:nvSpPr>
          <p:cNvPr id="7" name="矩形 6">
            <a:extLst>
              <a:ext uri="{FF2B5EF4-FFF2-40B4-BE49-F238E27FC236}">
                <a16:creationId xmlns:a16="http://schemas.microsoft.com/office/drawing/2014/main" id="{E4733250-D6E0-49D7-8A8C-0C5F4DC11AC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FFDEE479-9A14-497E-B869-A9044650E84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01E7CFA2-3B84-482C-ADA7-127D5C209B4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47129529"/>
      </p:ext>
    </p:extLst>
  </p:cSld>
  <p:clrMapOvr>
    <a:masterClrMapping/>
  </p:clrMapOvr>
  <p:transition>
    <p:wip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a:extLst>
              <a:ext uri="{FF2B5EF4-FFF2-40B4-BE49-F238E27FC236}">
                <a16:creationId xmlns:a16="http://schemas.microsoft.com/office/drawing/2014/main" id="{C393457B-2C85-45E0-BCC4-D255FD4D7C49}"/>
              </a:ext>
            </a:extLst>
          </p:cNvPr>
          <p:cNvSpPr>
            <a:spLocks noGrp="1" noChangeArrowheads="1"/>
          </p:cNvSpPr>
          <p:nvPr>
            <p:ph type="title"/>
          </p:nvPr>
        </p:nvSpPr>
        <p:spPr/>
        <p:txBody>
          <a:bodyPr/>
          <a:lstStyle/>
          <a:p>
            <a:r>
              <a:rPr lang="en-US" altLang="zh-CN"/>
              <a:t>3.7.1 </a:t>
            </a:r>
            <a:r>
              <a:rPr lang="zh-CN" altLang="en-US"/>
              <a:t>嵌入式</a:t>
            </a:r>
            <a:r>
              <a:rPr lang="en-US" altLang="zh-CN"/>
              <a:t>SQL</a:t>
            </a:r>
            <a:r>
              <a:rPr lang="zh-CN" altLang="en-US"/>
              <a:t>的一般形式</a:t>
            </a:r>
          </a:p>
        </p:txBody>
      </p:sp>
      <p:sp>
        <p:nvSpPr>
          <p:cNvPr id="931843" name="Rectangle 3">
            <a:extLst>
              <a:ext uri="{FF2B5EF4-FFF2-40B4-BE49-F238E27FC236}">
                <a16:creationId xmlns:a16="http://schemas.microsoft.com/office/drawing/2014/main" id="{8A6F14D0-97AF-45AA-8433-F94E4A4DD7F2}"/>
              </a:ext>
            </a:extLst>
          </p:cNvPr>
          <p:cNvSpPr>
            <a:spLocks noGrp="1" noChangeArrowheads="1"/>
          </p:cNvSpPr>
          <p:nvPr>
            <p:ph type="body" idx="1"/>
          </p:nvPr>
        </p:nvSpPr>
        <p:spPr>
          <a:xfrm>
            <a:off x="990600" y="1828800"/>
            <a:ext cx="7924800" cy="4114800"/>
          </a:xfrm>
        </p:spPr>
        <p:txBody>
          <a:bodyPr/>
          <a:lstStyle/>
          <a:p>
            <a:pPr>
              <a:lnSpc>
                <a:spcPct val="140000"/>
              </a:lnSpc>
            </a:pPr>
            <a:r>
              <a:rPr lang="en-US" altLang="zh-CN"/>
              <a:t>DBMS</a:t>
            </a:r>
            <a:r>
              <a:rPr lang="zh-CN" altLang="en-US"/>
              <a:t>处理宿主型数据库语言</a:t>
            </a:r>
            <a:r>
              <a:rPr lang="en-US" altLang="zh-CN"/>
              <a:t>SQL </a:t>
            </a:r>
            <a:r>
              <a:rPr lang="zh-CN" altLang="en-US"/>
              <a:t>的方法</a:t>
            </a:r>
            <a:endParaRPr lang="zh-CN" altLang="en-US" sz="3600"/>
          </a:p>
          <a:p>
            <a:pPr lvl="1">
              <a:lnSpc>
                <a:spcPct val="140000"/>
              </a:lnSpc>
            </a:pPr>
            <a:r>
              <a:rPr lang="zh-CN" altLang="en-US"/>
              <a:t>预编译</a:t>
            </a:r>
          </a:p>
          <a:p>
            <a:pPr lvl="1">
              <a:lnSpc>
                <a:spcPct val="140000"/>
              </a:lnSpc>
            </a:pPr>
            <a:r>
              <a:rPr lang="zh-CN" altLang="en-US"/>
              <a:t>修改和扩充主语言使之能处理</a:t>
            </a:r>
            <a:r>
              <a:rPr lang="en-US" altLang="zh-CN"/>
              <a:t>SQL</a:t>
            </a:r>
            <a:r>
              <a:rPr lang="zh-CN" altLang="en-US"/>
              <a:t>语句</a:t>
            </a:r>
          </a:p>
          <a:p>
            <a:endParaRPr lang="en-US" altLang="zh-CN"/>
          </a:p>
        </p:txBody>
      </p:sp>
      <p:sp>
        <p:nvSpPr>
          <p:cNvPr id="7" name="矩形 6">
            <a:extLst>
              <a:ext uri="{FF2B5EF4-FFF2-40B4-BE49-F238E27FC236}">
                <a16:creationId xmlns:a16="http://schemas.microsoft.com/office/drawing/2014/main" id="{6720FDEB-B85D-4D24-B606-F07A4497115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79BDF442-3C1D-4845-859C-03792736244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8B3FB8DD-56B0-4F22-924E-6ACD10F7CF8F}"/>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90138150"/>
      </p:ext>
    </p:extLst>
  </p:cSld>
  <p:clrMapOvr>
    <a:masterClrMapping/>
  </p:clrMapOvr>
  <p:transition>
    <p:wip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a:extLst>
              <a:ext uri="{FF2B5EF4-FFF2-40B4-BE49-F238E27FC236}">
                <a16:creationId xmlns:a16="http://schemas.microsoft.com/office/drawing/2014/main" id="{5C0847AE-A14D-49D8-8B8E-9605D8C412E6}"/>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2867" name="Rectangle 3">
            <a:extLst>
              <a:ext uri="{FF2B5EF4-FFF2-40B4-BE49-F238E27FC236}">
                <a16:creationId xmlns:a16="http://schemas.microsoft.com/office/drawing/2014/main" id="{EE933D2F-FB35-4AAC-AA97-FCCB57F2AA4E}"/>
              </a:ext>
            </a:extLst>
          </p:cNvPr>
          <p:cNvSpPr>
            <a:spLocks noGrp="1" noChangeArrowheads="1"/>
          </p:cNvSpPr>
          <p:nvPr>
            <p:ph type="body" idx="1"/>
          </p:nvPr>
        </p:nvSpPr>
        <p:spPr/>
        <p:txBody>
          <a:bodyPr/>
          <a:lstStyle/>
          <a:p>
            <a:r>
              <a:rPr lang="zh-CN" altLang="en-US" sz="3600" dirty="0"/>
              <a:t>预编译</a:t>
            </a:r>
          </a:p>
          <a:p>
            <a:pPr marL="1130300" lvl="1" indent="-673100">
              <a:spcAft>
                <a:spcPct val="30000"/>
              </a:spcAft>
              <a:buFontTx/>
              <a:buNone/>
            </a:pPr>
            <a:r>
              <a:rPr lang="zh-CN" altLang="en-US" dirty="0"/>
              <a:t>  </a:t>
            </a:r>
            <a:r>
              <a:rPr lang="en-US" altLang="zh-CN" dirty="0"/>
              <a:t>1</a:t>
            </a:r>
            <a:r>
              <a:rPr lang="zh-CN" altLang="en-US" dirty="0"/>
              <a:t>．由</a:t>
            </a:r>
            <a:r>
              <a:rPr lang="en-US" altLang="zh-CN" dirty="0"/>
              <a:t>DBMS</a:t>
            </a:r>
            <a:r>
              <a:rPr lang="zh-CN" altLang="en-US" dirty="0"/>
              <a:t>的预处理程序对源程序进行扫描，识别出</a:t>
            </a:r>
            <a:r>
              <a:rPr lang="en-US" altLang="zh-CN" dirty="0"/>
              <a:t>SQL</a:t>
            </a:r>
            <a:r>
              <a:rPr lang="zh-CN" altLang="en-US" dirty="0"/>
              <a:t>语句</a:t>
            </a:r>
          </a:p>
          <a:p>
            <a:pPr marL="1130300" lvl="1" indent="-673100">
              <a:spcAft>
                <a:spcPct val="30000"/>
              </a:spcAft>
              <a:buFontTx/>
              <a:buNone/>
            </a:pPr>
            <a:r>
              <a:rPr lang="zh-CN" altLang="en-US" dirty="0"/>
              <a:t>  </a:t>
            </a:r>
            <a:r>
              <a:rPr lang="en-US" altLang="zh-CN" dirty="0"/>
              <a:t>2</a:t>
            </a:r>
            <a:r>
              <a:rPr lang="zh-CN" altLang="en-US" dirty="0"/>
              <a:t>．把它们转换成主语言调用语句，以使主语言编译程序能识别它</a:t>
            </a:r>
          </a:p>
          <a:p>
            <a:pPr marL="1130300" lvl="1" indent="-673100">
              <a:spcAft>
                <a:spcPct val="30000"/>
              </a:spcAft>
              <a:buFontTx/>
              <a:buNone/>
            </a:pPr>
            <a:r>
              <a:rPr lang="zh-CN" altLang="en-US" dirty="0"/>
              <a:t>  </a:t>
            </a:r>
            <a:r>
              <a:rPr lang="en-US" altLang="zh-CN" dirty="0"/>
              <a:t>3</a:t>
            </a:r>
            <a:r>
              <a:rPr lang="zh-CN" altLang="en-US" dirty="0"/>
              <a:t>．最后由主语言的编译程序将整个源程序编译成目标码。</a:t>
            </a:r>
          </a:p>
        </p:txBody>
      </p:sp>
      <p:sp>
        <p:nvSpPr>
          <p:cNvPr id="7" name="矩形 6">
            <a:extLst>
              <a:ext uri="{FF2B5EF4-FFF2-40B4-BE49-F238E27FC236}">
                <a16:creationId xmlns:a16="http://schemas.microsoft.com/office/drawing/2014/main" id="{0F703102-97BA-410E-A393-5D370BC485C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7CF193D4-EF37-4DE4-A86D-2F16EA2F6016}"/>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F7969E9C-FA13-4984-AC4C-AC0780E2268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27767237"/>
      </p:ext>
    </p:extLst>
  </p:cSld>
  <p:clrMapOvr>
    <a:masterClrMapping/>
  </p:clrMapOvr>
  <p:transition>
    <p:wip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a:extLst>
              <a:ext uri="{FF2B5EF4-FFF2-40B4-BE49-F238E27FC236}">
                <a16:creationId xmlns:a16="http://schemas.microsoft.com/office/drawing/2014/main" id="{9F34DD0E-5A83-4DE8-B340-035BDBD3CC0B}"/>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3891" name="Rectangle 3">
            <a:extLst>
              <a:ext uri="{FF2B5EF4-FFF2-40B4-BE49-F238E27FC236}">
                <a16:creationId xmlns:a16="http://schemas.microsoft.com/office/drawing/2014/main" id="{831EE377-5B2E-46E5-9764-2BFF53794EDA}"/>
              </a:ext>
            </a:extLst>
          </p:cNvPr>
          <p:cNvSpPr>
            <a:spLocks noGrp="1" noChangeArrowheads="1"/>
          </p:cNvSpPr>
          <p:nvPr>
            <p:ph type="body" idx="1"/>
          </p:nvPr>
        </p:nvSpPr>
        <p:spPr/>
        <p:txBody>
          <a:bodyPr/>
          <a:lstStyle/>
          <a:p>
            <a:r>
              <a:rPr lang="zh-CN" altLang="en-US" sz="3600"/>
              <a:t>嵌入式</a:t>
            </a:r>
            <a:r>
              <a:rPr lang="en-US" altLang="zh-CN" sz="3600"/>
              <a:t>SQL</a:t>
            </a:r>
            <a:r>
              <a:rPr lang="zh-CN" altLang="en-US" sz="3600"/>
              <a:t>语句的一般形式</a:t>
            </a:r>
          </a:p>
          <a:p>
            <a:pPr lvl="1">
              <a:lnSpc>
                <a:spcPct val="120000"/>
              </a:lnSpc>
            </a:pPr>
            <a:r>
              <a:rPr lang="zh-CN" altLang="en-US"/>
              <a:t>为了能够区分</a:t>
            </a:r>
            <a:r>
              <a:rPr lang="en-US" altLang="zh-CN"/>
              <a:t>SQL</a:t>
            </a:r>
            <a:r>
              <a:rPr lang="zh-CN" altLang="en-US"/>
              <a:t>语句与主语言语句，需要为</a:t>
            </a:r>
            <a:r>
              <a:rPr lang="en-US" altLang="zh-CN"/>
              <a:t>SQL</a:t>
            </a:r>
            <a:r>
              <a:rPr lang="zh-CN" altLang="en-US"/>
              <a:t>语句加前缀和结束标志</a:t>
            </a:r>
          </a:p>
          <a:p>
            <a:pPr lvl="2">
              <a:lnSpc>
                <a:spcPct val="120000"/>
              </a:lnSpc>
            </a:pPr>
            <a:r>
              <a:rPr lang="zh-CN" altLang="en-US" sz="2800"/>
              <a:t> 前缀：	  </a:t>
            </a:r>
            <a:r>
              <a:rPr lang="en-US" altLang="zh-CN" sz="2800"/>
              <a:t>EXEC SQL</a:t>
            </a:r>
          </a:p>
          <a:p>
            <a:pPr lvl="2">
              <a:lnSpc>
                <a:spcPct val="120000"/>
              </a:lnSpc>
            </a:pPr>
            <a:r>
              <a:rPr lang="en-US" altLang="zh-CN" sz="2800"/>
              <a:t> </a:t>
            </a:r>
            <a:r>
              <a:rPr lang="zh-CN" altLang="en-US" sz="2800"/>
              <a:t>结束标志：随主语言的不同而不同</a:t>
            </a:r>
          </a:p>
          <a:p>
            <a:endParaRPr lang="zh-CN" altLang="en-US" sz="3600"/>
          </a:p>
          <a:p>
            <a:endParaRPr lang="en-US" altLang="zh-CN"/>
          </a:p>
        </p:txBody>
      </p:sp>
      <p:sp>
        <p:nvSpPr>
          <p:cNvPr id="7" name="矩形 6">
            <a:extLst>
              <a:ext uri="{FF2B5EF4-FFF2-40B4-BE49-F238E27FC236}">
                <a16:creationId xmlns:a16="http://schemas.microsoft.com/office/drawing/2014/main" id="{FD765606-9796-4DB4-8405-CA9E9915687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740A3960-FDB0-4441-A53A-571732AF236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022F9420-011A-4B79-A852-900068A2223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29118349"/>
      </p:ext>
    </p:extLst>
  </p:cSld>
  <p:clrMapOvr>
    <a:masterClrMapping/>
  </p:clrMapOvr>
  <p:transition>
    <p:wip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a:extLst>
              <a:ext uri="{FF2B5EF4-FFF2-40B4-BE49-F238E27FC236}">
                <a16:creationId xmlns:a16="http://schemas.microsoft.com/office/drawing/2014/main" id="{119C5F11-47AC-4945-87AF-169A60196D52}"/>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4915" name="Rectangle 3">
            <a:extLst>
              <a:ext uri="{FF2B5EF4-FFF2-40B4-BE49-F238E27FC236}">
                <a16:creationId xmlns:a16="http://schemas.microsoft.com/office/drawing/2014/main" id="{69690FE9-6696-4EFA-B102-810517FF1534}"/>
              </a:ext>
            </a:extLst>
          </p:cNvPr>
          <p:cNvSpPr>
            <a:spLocks noGrp="1" noChangeArrowheads="1"/>
          </p:cNvSpPr>
          <p:nvPr>
            <p:ph type="body" idx="1"/>
          </p:nvPr>
        </p:nvSpPr>
        <p:spPr/>
        <p:txBody>
          <a:bodyPr/>
          <a:lstStyle/>
          <a:p>
            <a:pPr lvl="1"/>
            <a:r>
              <a:rPr lang="zh-CN" altLang="en-US"/>
              <a:t>以</a:t>
            </a:r>
            <a:r>
              <a:rPr lang="en-US" altLang="zh-CN"/>
              <a:t>C</a:t>
            </a:r>
            <a:r>
              <a:rPr lang="zh-CN" altLang="en-US"/>
              <a:t>或</a:t>
            </a:r>
            <a:r>
              <a:rPr lang="en-US" altLang="zh-CN"/>
              <a:t>PL/1</a:t>
            </a:r>
            <a:r>
              <a:rPr lang="zh-CN" altLang="en-US"/>
              <a:t>作为主语言的嵌入式</a:t>
            </a:r>
            <a:r>
              <a:rPr lang="en-US" altLang="zh-CN"/>
              <a:t>SQL</a:t>
            </a:r>
            <a:r>
              <a:rPr lang="zh-CN" altLang="en-US"/>
              <a:t>语句的一般形式</a:t>
            </a:r>
          </a:p>
          <a:p>
            <a:pPr lvl="1">
              <a:buFontTx/>
              <a:buNone/>
            </a:pPr>
            <a:r>
              <a:rPr lang="zh-CN" altLang="en-US"/>
              <a:t>          </a:t>
            </a:r>
            <a:r>
              <a:rPr lang="en-US" altLang="zh-CN"/>
              <a:t>EXEC SQL &lt;SQL</a:t>
            </a:r>
            <a:r>
              <a:rPr lang="zh-CN" altLang="en-US"/>
              <a:t>语句</a:t>
            </a:r>
            <a:r>
              <a:rPr lang="en-US" altLang="zh-CN"/>
              <a:t>&gt;;</a:t>
            </a:r>
          </a:p>
          <a:p>
            <a:pPr>
              <a:buFont typeface="Monotype Sorts" pitchFamily="2" charset="2"/>
              <a:buNone/>
            </a:pPr>
            <a:endParaRPr lang="en-US" altLang="zh-CN"/>
          </a:p>
          <a:p>
            <a:pPr>
              <a:buFont typeface="Monotype Sorts" pitchFamily="2" charset="2"/>
              <a:buNone/>
            </a:pPr>
            <a:r>
              <a:rPr lang="zh-CN" altLang="en-US"/>
              <a:t>例：</a:t>
            </a:r>
            <a:r>
              <a:rPr lang="zh-CN" altLang="en-US">
                <a:latin typeface="宋体" panose="02010600030101010101" pitchFamily="2" charset="-122"/>
              </a:rPr>
              <a:t>	</a:t>
            </a:r>
            <a:r>
              <a:rPr lang="en-US" altLang="zh-CN">
                <a:latin typeface="宋体" panose="02010600030101010101" pitchFamily="2" charset="-122"/>
              </a:rPr>
              <a:t>EXEC SQL DROP TABLE</a:t>
            </a:r>
            <a:r>
              <a:rPr lang="zh-CN" altLang="en-US">
                <a:latin typeface="宋体" panose="02010600030101010101" pitchFamily="2" charset="-122"/>
              </a:rPr>
              <a:t>　</a:t>
            </a:r>
            <a:r>
              <a:rPr lang="en-US" altLang="zh-CN">
                <a:latin typeface="宋体" panose="02010600030101010101" pitchFamily="2" charset="-122"/>
              </a:rPr>
              <a:t>Student;</a:t>
            </a:r>
            <a:endParaRPr lang="en-US" altLang="zh-CN"/>
          </a:p>
          <a:p>
            <a:pPr>
              <a:buFont typeface="Monotype Sorts" pitchFamily="2" charset="2"/>
              <a:buNone/>
            </a:pPr>
            <a:endParaRPr lang="en-US" altLang="zh-CN"/>
          </a:p>
          <a:p>
            <a:endParaRPr lang="en-US" altLang="zh-CN"/>
          </a:p>
        </p:txBody>
      </p:sp>
      <p:sp>
        <p:nvSpPr>
          <p:cNvPr id="7" name="矩形 6">
            <a:extLst>
              <a:ext uri="{FF2B5EF4-FFF2-40B4-BE49-F238E27FC236}">
                <a16:creationId xmlns:a16="http://schemas.microsoft.com/office/drawing/2014/main" id="{3A5124FA-0EE9-4138-8C59-8F99D8778EB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E974E4CF-69A0-4895-B866-BD680C3844B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08BD8EE6-8BC1-41CC-8771-63A91FDDDFC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37106972"/>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模式定义 </a:t>
            </a:r>
            <a:r>
              <a:rPr lang="en-US" altLang="zh-CN" sz="3600" b="1" dirty="0">
                <a:solidFill>
                  <a:srgbClr val="000000"/>
                </a:solidFill>
                <a:latin typeface="华文细黑" charset="-122"/>
                <a:ea typeface="华文细黑" charset="-122"/>
              </a:rPr>
              <a:t>[</a:t>
            </a:r>
            <a:r>
              <a:rPr lang="zh-CN" altLang="en-US" sz="3600" b="1" dirty="0">
                <a:solidFill>
                  <a:srgbClr val="000000"/>
                </a:solidFill>
                <a:latin typeface="华文细黑" charset="-122"/>
                <a:ea typeface="华文细黑" charset="-122"/>
              </a:rPr>
              <a:t>续</a:t>
            </a:r>
            <a:r>
              <a:rPr lang="en-US" altLang="zh-CN" sz="3600" b="1" dirty="0">
                <a:solidFill>
                  <a:srgbClr val="000000"/>
                </a:solidFill>
                <a:latin typeface="华文细黑" charset="-122"/>
                <a:ea typeface="华文细黑" charset="-122"/>
              </a:rPr>
              <a:t>]</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b="1" dirty="0"/>
              <a:t>[</a:t>
            </a:r>
            <a:r>
              <a:rPr lang="zh-CN" altLang="en-US" dirty="0"/>
              <a:t>例</a:t>
            </a:r>
            <a:r>
              <a:rPr lang="en-US" altLang="zh-CN" b="1" dirty="0"/>
              <a:t>3.3] </a:t>
            </a:r>
            <a:r>
              <a:rPr lang="zh-CN" altLang="en-US" dirty="0">
                <a:ea typeface="STHeiti Light" charset="-122"/>
              </a:rPr>
              <a:t>为用户</a:t>
            </a:r>
            <a:r>
              <a:rPr lang="en-US" altLang="zh-CN" dirty="0">
                <a:ea typeface="STHeiti Light" charset="-122"/>
              </a:rPr>
              <a:t>ZHANG</a:t>
            </a:r>
            <a:r>
              <a:rPr lang="zh-CN" altLang="en-US" dirty="0">
                <a:ea typeface="STHeiti Light" charset="-122"/>
              </a:rPr>
              <a:t>创建了一个模式</a:t>
            </a:r>
            <a:r>
              <a:rPr lang="en-US" altLang="zh-CN" dirty="0">
                <a:ea typeface="STHeiti Light" charset="-122"/>
              </a:rPr>
              <a:t>TEST</a:t>
            </a:r>
            <a:r>
              <a:rPr lang="zh-CN" altLang="en-US" dirty="0">
                <a:ea typeface="STHeiti Light" charset="-122"/>
              </a:rPr>
              <a:t>，并且在其中定义一个表</a:t>
            </a:r>
            <a:r>
              <a:rPr lang="en-US" altLang="zh-CN" dirty="0">
                <a:ea typeface="STHeiti Light" charset="-122"/>
              </a:rPr>
              <a:t>TAB1</a:t>
            </a:r>
          </a:p>
          <a:p>
            <a:pPr marL="457200" lvl="1" indent="0">
              <a:lnSpc>
                <a:spcPct val="100000"/>
              </a:lnSpc>
              <a:buNone/>
            </a:pPr>
            <a:r>
              <a:rPr lang="en-US" altLang="zh-CN" sz="2800" dirty="0">
                <a:solidFill>
                  <a:srgbClr val="FF0000"/>
                </a:solidFill>
              </a:rPr>
              <a:t>CREATE</a:t>
            </a:r>
            <a:r>
              <a:rPr lang="en-US" altLang="zh-CN" sz="2800" dirty="0"/>
              <a:t> </a:t>
            </a:r>
            <a:r>
              <a:rPr lang="en-US" altLang="zh-CN" sz="2800" dirty="0">
                <a:solidFill>
                  <a:srgbClr val="FF0000"/>
                </a:solidFill>
              </a:rPr>
              <a:t>SCHEMA</a:t>
            </a:r>
            <a:r>
              <a:rPr lang="en-US" altLang="zh-CN" sz="2800" dirty="0"/>
              <a:t> TEST </a:t>
            </a:r>
            <a:r>
              <a:rPr lang="en-US" altLang="zh-CN" sz="2800" dirty="0">
                <a:solidFill>
                  <a:srgbClr val="FF0000"/>
                </a:solidFill>
              </a:rPr>
              <a:t>AUTHORIZATION</a:t>
            </a:r>
            <a:r>
              <a:rPr lang="en-US" altLang="zh-CN" sz="2800" dirty="0"/>
              <a:t> ZHANG</a:t>
            </a:r>
            <a:br>
              <a:rPr lang="en-US" altLang="zh-CN" sz="2800" dirty="0"/>
            </a:br>
            <a:r>
              <a:rPr lang="en-US" altLang="zh-CN" sz="2800" dirty="0">
                <a:solidFill>
                  <a:srgbClr val="FF0000"/>
                </a:solidFill>
              </a:rPr>
              <a:t>CREATE TABLE </a:t>
            </a:r>
            <a:r>
              <a:rPr lang="en-US" altLang="zh-CN" sz="2800" dirty="0"/>
              <a:t>TAB1 ( COL1 SMALLINT,</a:t>
            </a:r>
            <a:br>
              <a:rPr lang="en-US" altLang="zh-CN" sz="2800" dirty="0"/>
            </a:br>
            <a:r>
              <a:rPr lang="en-US" altLang="zh-CN" sz="2800" dirty="0"/>
              <a:t>                                      COL2 INT,</a:t>
            </a:r>
            <a:br>
              <a:rPr lang="en-US" altLang="zh-CN" sz="2800" dirty="0"/>
            </a:br>
            <a:r>
              <a:rPr lang="en-US" altLang="zh-CN" sz="2800" dirty="0"/>
              <a:t>                                      COL3 CHAR(20),</a:t>
            </a:r>
            <a:br>
              <a:rPr lang="en-US" altLang="zh-CN" sz="2800" dirty="0"/>
            </a:br>
            <a:r>
              <a:rPr lang="en-US" altLang="zh-CN" sz="2800" dirty="0"/>
              <a:t>                                      COL4 NUMERIC(10,3),</a:t>
            </a:r>
            <a:br>
              <a:rPr lang="en-US" altLang="zh-CN" sz="2800" dirty="0"/>
            </a:br>
            <a:r>
              <a:rPr lang="en-US" altLang="zh-CN" sz="2800" dirty="0"/>
              <a:t>                                      COL5 DECIMAL(5,2)</a:t>
            </a:r>
            <a:br>
              <a:rPr lang="en-US" altLang="zh-CN" sz="2800" dirty="0"/>
            </a:br>
            <a:r>
              <a:rPr lang="en-US" altLang="zh-CN" sz="2800" dirty="0"/>
              <a:t>                                      ); </a:t>
            </a:r>
            <a:br>
              <a:rPr lang="en-US" altLang="zh-CN" dirty="0"/>
            </a:b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609745"/>
      </p:ext>
    </p:extLst>
  </p:cSld>
  <p:clrMapOvr>
    <a:masterClrMapping/>
  </p:clrMapOvr>
  <p:transition>
    <p:wip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a:extLst>
              <a:ext uri="{FF2B5EF4-FFF2-40B4-BE49-F238E27FC236}">
                <a16:creationId xmlns:a16="http://schemas.microsoft.com/office/drawing/2014/main" id="{31BA8C64-E35C-4914-9482-325158E00624}"/>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5939" name="Rectangle 3">
            <a:extLst>
              <a:ext uri="{FF2B5EF4-FFF2-40B4-BE49-F238E27FC236}">
                <a16:creationId xmlns:a16="http://schemas.microsoft.com/office/drawing/2014/main" id="{95AB2AF8-4370-4ECC-9265-07859E4AC994}"/>
              </a:ext>
            </a:extLst>
          </p:cNvPr>
          <p:cNvSpPr>
            <a:spLocks noGrp="1" noChangeArrowheads="1"/>
          </p:cNvSpPr>
          <p:nvPr>
            <p:ph type="body" idx="1"/>
          </p:nvPr>
        </p:nvSpPr>
        <p:spPr/>
        <p:txBody>
          <a:bodyPr/>
          <a:lstStyle/>
          <a:p>
            <a:pPr lvl="1"/>
            <a:r>
              <a:rPr lang="zh-CN" altLang="en-US"/>
              <a:t>以</a:t>
            </a:r>
            <a:r>
              <a:rPr lang="en-US" altLang="zh-CN"/>
              <a:t>COBOL</a:t>
            </a:r>
            <a:r>
              <a:rPr lang="zh-CN" altLang="en-US"/>
              <a:t>作为主语言的嵌入式</a:t>
            </a:r>
            <a:r>
              <a:rPr lang="en-US" altLang="zh-CN"/>
              <a:t>SQL</a:t>
            </a:r>
            <a:r>
              <a:rPr lang="zh-CN" altLang="en-US"/>
              <a:t>语句的一般形式</a:t>
            </a:r>
          </a:p>
          <a:p>
            <a:pPr lvl="1">
              <a:buFontTx/>
              <a:buNone/>
            </a:pPr>
            <a:r>
              <a:rPr lang="zh-CN" altLang="en-US"/>
              <a:t>        </a:t>
            </a:r>
            <a:r>
              <a:rPr lang="en-US" altLang="zh-CN"/>
              <a:t>EXEC SQL &lt;SQL</a:t>
            </a:r>
            <a:r>
              <a:rPr lang="zh-CN" altLang="en-US"/>
              <a:t>语句</a:t>
            </a:r>
            <a:r>
              <a:rPr lang="en-US" altLang="zh-CN"/>
              <a:t>&gt; END-EXEC</a:t>
            </a:r>
          </a:p>
          <a:p>
            <a:pPr lvl="1">
              <a:buFontTx/>
              <a:buNone/>
            </a:pPr>
            <a:endParaRPr lang="en-US" altLang="zh-CN"/>
          </a:p>
          <a:p>
            <a:pPr lvl="1">
              <a:buFontTx/>
              <a:buNone/>
            </a:pPr>
            <a:r>
              <a:rPr lang="zh-CN" altLang="en-US"/>
              <a:t>例：</a:t>
            </a:r>
          </a:p>
          <a:p>
            <a:pPr lvl="1">
              <a:buFontTx/>
              <a:buNone/>
            </a:pPr>
            <a:r>
              <a:rPr lang="zh-CN" altLang="en-US"/>
              <a:t>  </a:t>
            </a:r>
            <a:r>
              <a:rPr lang="en-US" altLang="zh-CN" sz="2600"/>
              <a:t>EXEC SQL DROP TABLE Student END-EXEC</a:t>
            </a:r>
            <a:endParaRPr lang="en-US" altLang="zh-CN" sz="2400"/>
          </a:p>
          <a:p>
            <a:pPr>
              <a:buFont typeface="Monotype Sorts" pitchFamily="2" charset="2"/>
              <a:buNone/>
            </a:pPr>
            <a:endParaRPr lang="en-US" altLang="zh-CN"/>
          </a:p>
        </p:txBody>
      </p:sp>
      <p:sp>
        <p:nvSpPr>
          <p:cNvPr id="7" name="矩形 6">
            <a:extLst>
              <a:ext uri="{FF2B5EF4-FFF2-40B4-BE49-F238E27FC236}">
                <a16:creationId xmlns:a16="http://schemas.microsoft.com/office/drawing/2014/main" id="{1B4F684E-E94C-4A6C-8E65-693C6A2D7439}"/>
              </a:ext>
            </a:extLst>
          </p:cNvPr>
          <p:cNvSpPr>
            <a:spLocks noChangeArrowheads="1"/>
          </p:cNvSpPr>
          <p:nvPr/>
        </p:nvSpPr>
        <p:spPr bwMode="auto">
          <a:xfrm>
            <a:off x="0" y="16778"/>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46C99D28-1234-4E43-B8E9-268561DB6DE0}"/>
              </a:ext>
            </a:extLst>
          </p:cNvPr>
          <p:cNvSpPr txBox="1">
            <a:spLocks noChangeArrowheads="1"/>
          </p:cNvSpPr>
          <p:nvPr/>
        </p:nvSpPr>
        <p:spPr bwMode="auto">
          <a:xfrm>
            <a:off x="334963" y="65991"/>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2303EF1B-E12E-455F-A4E2-92811BDFFEDF}"/>
              </a:ext>
            </a:extLst>
          </p:cNvPr>
          <p:cNvSpPr txBox="1">
            <a:spLocks noChangeArrowheads="1"/>
          </p:cNvSpPr>
          <p:nvPr/>
        </p:nvSpPr>
        <p:spPr bwMode="auto">
          <a:xfrm>
            <a:off x="6281670" y="61376"/>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48808847"/>
      </p:ext>
    </p:extLst>
  </p:cSld>
  <p:clrMapOvr>
    <a:masterClrMapping/>
  </p:clrMapOvr>
  <p:transition>
    <p:wip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a:extLst>
              <a:ext uri="{FF2B5EF4-FFF2-40B4-BE49-F238E27FC236}">
                <a16:creationId xmlns:a16="http://schemas.microsoft.com/office/drawing/2014/main" id="{6683F14B-E822-4FBA-9D6C-CFB74E9FAE9E}"/>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6963" name="Rectangle 3">
            <a:extLst>
              <a:ext uri="{FF2B5EF4-FFF2-40B4-BE49-F238E27FC236}">
                <a16:creationId xmlns:a16="http://schemas.microsoft.com/office/drawing/2014/main" id="{C5419404-36B1-4AB4-917A-7E37E7FDC609}"/>
              </a:ext>
            </a:extLst>
          </p:cNvPr>
          <p:cNvSpPr>
            <a:spLocks noGrp="1" noChangeArrowheads="1"/>
          </p:cNvSpPr>
          <p:nvPr>
            <p:ph type="body" idx="1"/>
          </p:nvPr>
        </p:nvSpPr>
        <p:spPr/>
        <p:txBody>
          <a:bodyPr/>
          <a:lstStyle/>
          <a:p>
            <a:r>
              <a:rPr lang="zh-CN" altLang="en-US" dirty="0"/>
              <a:t>嵌入</a:t>
            </a:r>
            <a:r>
              <a:rPr lang="en-US" altLang="zh-CN" dirty="0"/>
              <a:t>SQL</a:t>
            </a:r>
            <a:r>
              <a:rPr lang="zh-CN" altLang="en-US" dirty="0"/>
              <a:t>语句的分类：</a:t>
            </a:r>
          </a:p>
          <a:p>
            <a:pPr lvl="1"/>
            <a:r>
              <a:rPr lang="zh-CN" altLang="en-US" dirty="0"/>
              <a:t>分类依据：根据语句作用的不同</a:t>
            </a:r>
          </a:p>
          <a:p>
            <a:pPr lvl="3"/>
            <a:endParaRPr lang="zh-CN" altLang="en-US" dirty="0"/>
          </a:p>
          <a:p>
            <a:pPr lvl="1"/>
            <a:r>
              <a:rPr lang="zh-CN" altLang="en-US" dirty="0"/>
              <a:t>分类</a:t>
            </a:r>
          </a:p>
          <a:p>
            <a:pPr lvl="1">
              <a:buFontTx/>
              <a:buNone/>
            </a:pPr>
            <a:r>
              <a:rPr lang="zh-CN" altLang="en-US" dirty="0"/>
              <a:t>				说明性语句</a:t>
            </a:r>
          </a:p>
          <a:p>
            <a:pPr lvl="1">
              <a:buFontTx/>
              <a:buNone/>
            </a:pPr>
            <a:r>
              <a:rPr lang="zh-CN" altLang="en-US" dirty="0"/>
              <a:t>嵌入</a:t>
            </a:r>
            <a:r>
              <a:rPr lang="en-US" altLang="zh-CN" dirty="0"/>
              <a:t>SQL</a:t>
            </a:r>
            <a:r>
              <a:rPr lang="zh-CN" altLang="en-US" dirty="0"/>
              <a:t>语句			   数据定义 </a:t>
            </a:r>
          </a:p>
          <a:p>
            <a:pPr lvl="1">
              <a:buFontTx/>
              <a:buNone/>
            </a:pPr>
            <a:r>
              <a:rPr lang="zh-CN" altLang="en-US" dirty="0"/>
              <a:t>				可执行语句       数据控制 </a:t>
            </a:r>
          </a:p>
          <a:p>
            <a:pPr lvl="1">
              <a:buFontTx/>
              <a:buNone/>
            </a:pPr>
            <a:r>
              <a:rPr lang="zh-CN" altLang="en-US" dirty="0"/>
              <a:t>						   数据操纵  </a:t>
            </a:r>
          </a:p>
        </p:txBody>
      </p:sp>
      <p:sp>
        <p:nvSpPr>
          <p:cNvPr id="936964" name="AutoShape 4">
            <a:extLst>
              <a:ext uri="{FF2B5EF4-FFF2-40B4-BE49-F238E27FC236}">
                <a16:creationId xmlns:a16="http://schemas.microsoft.com/office/drawing/2014/main" id="{08AA59BA-117F-4C73-9595-218BDEA63607}"/>
              </a:ext>
            </a:extLst>
          </p:cNvPr>
          <p:cNvSpPr>
            <a:spLocks/>
          </p:cNvSpPr>
          <p:nvPr/>
        </p:nvSpPr>
        <p:spPr bwMode="auto">
          <a:xfrm>
            <a:off x="3238150" y="3517900"/>
            <a:ext cx="228600" cy="966788"/>
          </a:xfrm>
          <a:prstGeom prst="leftBrace">
            <a:avLst>
              <a:gd name="adj1" fmla="val 3524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6965" name="AutoShape 5">
            <a:extLst>
              <a:ext uri="{FF2B5EF4-FFF2-40B4-BE49-F238E27FC236}">
                <a16:creationId xmlns:a16="http://schemas.microsoft.com/office/drawing/2014/main" id="{61C626D5-74FB-4186-A255-0726CDBB21C9}"/>
              </a:ext>
            </a:extLst>
          </p:cNvPr>
          <p:cNvSpPr>
            <a:spLocks/>
          </p:cNvSpPr>
          <p:nvPr/>
        </p:nvSpPr>
        <p:spPr bwMode="auto">
          <a:xfrm>
            <a:off x="5294851" y="3850547"/>
            <a:ext cx="152400" cy="974725"/>
          </a:xfrm>
          <a:prstGeom prst="leftBrace">
            <a:avLst>
              <a:gd name="adj1" fmla="val 53299"/>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矩形 8">
            <a:extLst>
              <a:ext uri="{FF2B5EF4-FFF2-40B4-BE49-F238E27FC236}">
                <a16:creationId xmlns:a16="http://schemas.microsoft.com/office/drawing/2014/main" id="{AE127DCD-A11A-4785-8FD8-FFC8F39DAB3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10" name="文本框 22">
            <a:extLst>
              <a:ext uri="{FF2B5EF4-FFF2-40B4-BE49-F238E27FC236}">
                <a16:creationId xmlns:a16="http://schemas.microsoft.com/office/drawing/2014/main" id="{128DF63D-2FFD-4569-BFBC-96735A6B68EC}"/>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11" name="文本框 22">
            <a:extLst>
              <a:ext uri="{FF2B5EF4-FFF2-40B4-BE49-F238E27FC236}">
                <a16:creationId xmlns:a16="http://schemas.microsoft.com/office/drawing/2014/main" id="{57B28771-F331-465A-ACE9-9AECB0AA5B0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51831519"/>
      </p:ext>
    </p:extLst>
  </p:cSld>
  <p:clrMapOvr>
    <a:masterClrMapping/>
  </p:clrMapOvr>
  <p:transition>
    <p:wip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a:extLst>
              <a:ext uri="{FF2B5EF4-FFF2-40B4-BE49-F238E27FC236}">
                <a16:creationId xmlns:a16="http://schemas.microsoft.com/office/drawing/2014/main" id="{FAD732BD-62CD-487B-B392-A74DB26E8C36}"/>
              </a:ext>
            </a:extLst>
          </p:cNvPr>
          <p:cNvSpPr>
            <a:spLocks noGrp="1" noChangeArrowheads="1"/>
          </p:cNvSpPr>
          <p:nvPr>
            <p:ph type="title"/>
          </p:nvPr>
        </p:nvSpPr>
        <p:spPr/>
        <p:txBody>
          <a:bodyPr/>
          <a:lstStyle/>
          <a:p>
            <a:r>
              <a:rPr lang="zh-CN" altLang="en-US"/>
              <a:t>嵌入式</a:t>
            </a:r>
            <a:r>
              <a:rPr lang="en-US" altLang="zh-CN"/>
              <a:t>SQL</a:t>
            </a:r>
            <a:r>
              <a:rPr lang="zh-CN" altLang="en-US"/>
              <a:t>的一般形式</a:t>
            </a:r>
            <a:r>
              <a:rPr lang="en-US" altLang="zh-CN"/>
              <a:t>(</a:t>
            </a:r>
            <a:r>
              <a:rPr lang="zh-CN" altLang="en-US"/>
              <a:t>续</a:t>
            </a:r>
            <a:r>
              <a:rPr lang="en-US" altLang="zh-CN"/>
              <a:t>)</a:t>
            </a:r>
          </a:p>
        </p:txBody>
      </p:sp>
      <p:sp>
        <p:nvSpPr>
          <p:cNvPr id="937987" name="Rectangle 3">
            <a:extLst>
              <a:ext uri="{FF2B5EF4-FFF2-40B4-BE49-F238E27FC236}">
                <a16:creationId xmlns:a16="http://schemas.microsoft.com/office/drawing/2014/main" id="{F357DD3C-713F-48E6-82A0-5D9B3F8A4B26}"/>
              </a:ext>
            </a:extLst>
          </p:cNvPr>
          <p:cNvSpPr>
            <a:spLocks noGrp="1" noChangeArrowheads="1"/>
          </p:cNvSpPr>
          <p:nvPr>
            <p:ph type="body" idx="1"/>
          </p:nvPr>
        </p:nvSpPr>
        <p:spPr/>
        <p:txBody>
          <a:bodyPr/>
          <a:lstStyle/>
          <a:p>
            <a:pPr lvl="1"/>
            <a:r>
              <a:rPr lang="zh-CN" altLang="en-US" sz="3200"/>
              <a:t>使用方法</a:t>
            </a:r>
          </a:p>
          <a:p>
            <a:pPr lvl="2"/>
            <a:r>
              <a:rPr lang="zh-CN" altLang="en-US" sz="3200"/>
              <a:t>任何允许出现可执行的高级语言语句的地方，都可以写可执行</a:t>
            </a:r>
            <a:r>
              <a:rPr lang="en-US" altLang="zh-CN" sz="3200"/>
              <a:t>SQL</a:t>
            </a:r>
            <a:r>
              <a:rPr lang="zh-CN" altLang="en-US" sz="3200"/>
              <a:t>语句</a:t>
            </a:r>
          </a:p>
          <a:p>
            <a:pPr lvl="2"/>
            <a:r>
              <a:rPr lang="zh-CN" altLang="en-US" sz="3200"/>
              <a:t>任何允许出现说明性高级语言语句的地方，都可以写说明性</a:t>
            </a:r>
            <a:r>
              <a:rPr lang="en-US" altLang="zh-CN" sz="3200"/>
              <a:t>SQL</a:t>
            </a:r>
            <a:r>
              <a:rPr lang="zh-CN" altLang="en-US" sz="3200"/>
              <a:t>语句</a:t>
            </a:r>
          </a:p>
          <a:p>
            <a:pPr>
              <a:buFont typeface="Monotype Sorts" pitchFamily="2" charset="2"/>
              <a:buNone/>
            </a:pPr>
            <a:endParaRPr lang="en-US" altLang="zh-CN" sz="3600"/>
          </a:p>
        </p:txBody>
      </p:sp>
      <p:sp>
        <p:nvSpPr>
          <p:cNvPr id="7" name="矩形 6">
            <a:extLst>
              <a:ext uri="{FF2B5EF4-FFF2-40B4-BE49-F238E27FC236}">
                <a16:creationId xmlns:a16="http://schemas.microsoft.com/office/drawing/2014/main" id="{89EE796F-22C5-4877-AE0D-B5C00370EF6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8D6A61D5-2284-4A28-8806-15C18695702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74D7A208-E708-4F3F-A189-F06263EA26C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02411127"/>
      </p:ext>
    </p:extLst>
  </p:cSld>
  <p:clrMapOvr>
    <a:masterClrMapping/>
  </p:clrMapOvr>
  <p:transition>
    <p:wip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a:extLst>
              <a:ext uri="{FF2B5EF4-FFF2-40B4-BE49-F238E27FC236}">
                <a16:creationId xmlns:a16="http://schemas.microsoft.com/office/drawing/2014/main" id="{BD9DFADB-5528-4DF9-84F4-5AD0462C9FC3}"/>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939011" name="Rectangle 3">
            <a:extLst>
              <a:ext uri="{FF2B5EF4-FFF2-40B4-BE49-F238E27FC236}">
                <a16:creationId xmlns:a16="http://schemas.microsoft.com/office/drawing/2014/main" id="{324C9874-0B4C-41C4-A1F2-7D8624B15F3D}"/>
              </a:ext>
            </a:extLst>
          </p:cNvPr>
          <p:cNvSpPr>
            <a:spLocks noGrp="1" noChangeArrowheads="1"/>
          </p:cNvSpPr>
          <p:nvPr>
            <p:ph type="body" idx="1"/>
          </p:nvPr>
        </p:nvSpPr>
        <p:spPr/>
        <p:txBody>
          <a:bodyPr/>
          <a:lstStyle/>
          <a:p>
            <a:pPr>
              <a:buFont typeface="Monotype Sorts" pitchFamily="2" charset="2"/>
              <a:buNone/>
            </a:pPr>
            <a:r>
              <a:rPr lang="en-US" altLang="zh-CN"/>
              <a:t>3.7.1  </a:t>
            </a:r>
            <a:r>
              <a:rPr lang="zh-CN" altLang="en-US"/>
              <a:t>嵌入式</a:t>
            </a:r>
            <a:r>
              <a:rPr lang="en-US" altLang="zh-CN"/>
              <a:t>SQL</a:t>
            </a:r>
            <a:r>
              <a:rPr lang="zh-CN" altLang="en-US"/>
              <a:t>的一般形式</a:t>
            </a:r>
          </a:p>
          <a:p>
            <a:pPr>
              <a:buFont typeface="Monotype Sorts" pitchFamily="2" charset="2"/>
              <a:buNone/>
            </a:pPr>
            <a:r>
              <a:rPr lang="en-US" altLang="zh-CN">
                <a:solidFill>
                  <a:schemeClr val="accent2"/>
                </a:solidFill>
              </a:rPr>
              <a:t>3.7.2  </a:t>
            </a:r>
            <a:r>
              <a:rPr lang="zh-CN" altLang="en-US">
                <a:solidFill>
                  <a:schemeClr val="accent2"/>
                </a:solidFill>
              </a:rPr>
              <a:t>嵌入式</a:t>
            </a:r>
            <a:r>
              <a:rPr lang="en-US" altLang="zh-CN">
                <a:solidFill>
                  <a:schemeClr val="accent2"/>
                </a:solidFill>
              </a:rPr>
              <a:t>SQL</a:t>
            </a:r>
            <a:r>
              <a:rPr lang="zh-CN" altLang="en-US">
                <a:solidFill>
                  <a:schemeClr val="accent2"/>
                </a:solidFill>
              </a:rPr>
              <a:t>语句与主语言之间的通信</a:t>
            </a:r>
          </a:p>
          <a:p>
            <a:pPr>
              <a:buFont typeface="Monotype Sorts" pitchFamily="2" charset="2"/>
              <a:buNone/>
            </a:pPr>
            <a:r>
              <a:rPr lang="en-US" altLang="zh-CN"/>
              <a:t>3.7.3  </a:t>
            </a:r>
            <a:r>
              <a:rPr lang="zh-CN" altLang="en-US"/>
              <a:t>不用游标的</a:t>
            </a:r>
            <a:r>
              <a:rPr lang="en-US" altLang="zh-CN"/>
              <a:t>SQL</a:t>
            </a:r>
            <a:r>
              <a:rPr lang="zh-CN" altLang="en-US"/>
              <a:t>语句</a:t>
            </a:r>
          </a:p>
          <a:p>
            <a:pPr>
              <a:buFont typeface="Monotype Sorts" pitchFamily="2" charset="2"/>
              <a:buNone/>
            </a:pPr>
            <a:r>
              <a:rPr lang="en-US" altLang="zh-CN"/>
              <a:t>3.7.4  </a:t>
            </a:r>
            <a:r>
              <a:rPr lang="zh-CN" altLang="en-US"/>
              <a:t>使用游标的</a:t>
            </a:r>
            <a:r>
              <a:rPr lang="en-US" altLang="zh-CN"/>
              <a:t>SQL</a:t>
            </a:r>
            <a:r>
              <a:rPr lang="zh-CN" altLang="en-US"/>
              <a:t>语句</a:t>
            </a:r>
          </a:p>
          <a:p>
            <a:pPr>
              <a:buFont typeface="Monotype Sorts" pitchFamily="2" charset="2"/>
              <a:buNone/>
            </a:pPr>
            <a:r>
              <a:rPr lang="en-US" altLang="zh-CN"/>
              <a:t>3.7.5  </a:t>
            </a:r>
            <a:r>
              <a:rPr lang="zh-CN" altLang="en-US"/>
              <a:t>动态</a:t>
            </a:r>
            <a:r>
              <a:rPr lang="en-US" altLang="zh-CN"/>
              <a:t>SQL</a:t>
            </a:r>
            <a:r>
              <a:rPr lang="zh-CN" altLang="en-US"/>
              <a:t>简介</a:t>
            </a:r>
          </a:p>
        </p:txBody>
      </p:sp>
      <p:sp>
        <p:nvSpPr>
          <p:cNvPr id="10" name="矩形 9">
            <a:extLst>
              <a:ext uri="{FF2B5EF4-FFF2-40B4-BE49-F238E27FC236}">
                <a16:creationId xmlns:a16="http://schemas.microsoft.com/office/drawing/2014/main" id="{CE896A30-64A2-4E44-A5CA-E5939652AEB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11" name="文本框 22">
            <a:extLst>
              <a:ext uri="{FF2B5EF4-FFF2-40B4-BE49-F238E27FC236}">
                <a16:creationId xmlns:a16="http://schemas.microsoft.com/office/drawing/2014/main" id="{B4BA8806-2ED1-4997-8786-BFBE70D9C15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12" name="文本框 22">
            <a:extLst>
              <a:ext uri="{FF2B5EF4-FFF2-40B4-BE49-F238E27FC236}">
                <a16:creationId xmlns:a16="http://schemas.microsoft.com/office/drawing/2014/main" id="{DB4A19D6-F4D7-455B-BA6D-9B1A6215B96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675504162"/>
      </p:ext>
    </p:extLst>
  </p:cSld>
  <p:clrMapOvr>
    <a:masterClrMapping/>
  </p:clrMapOvr>
  <p:transition>
    <p:wip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a:extLst>
              <a:ext uri="{FF2B5EF4-FFF2-40B4-BE49-F238E27FC236}">
                <a16:creationId xmlns:a16="http://schemas.microsoft.com/office/drawing/2014/main" id="{A6431AD7-B50A-4F06-8862-B1B20272FB89}"/>
              </a:ext>
            </a:extLst>
          </p:cNvPr>
          <p:cNvSpPr>
            <a:spLocks noGrp="1" noChangeArrowheads="1"/>
          </p:cNvSpPr>
          <p:nvPr>
            <p:ph type="title"/>
          </p:nvPr>
        </p:nvSpPr>
        <p:spPr/>
        <p:txBody>
          <a:bodyPr/>
          <a:lstStyle/>
          <a:p>
            <a:r>
              <a:rPr lang="en-US" altLang="zh-CN" sz="3200"/>
              <a:t>3.7.2 </a:t>
            </a:r>
            <a:r>
              <a:rPr lang="zh-CN" altLang="en-US" sz="3200"/>
              <a:t>嵌入式</a:t>
            </a:r>
            <a:r>
              <a:rPr lang="en-US" altLang="zh-CN" sz="3200"/>
              <a:t>SQL</a:t>
            </a:r>
            <a:r>
              <a:rPr lang="zh-CN" altLang="en-US" sz="3200"/>
              <a:t>语句与主语言之间的通信</a:t>
            </a:r>
          </a:p>
        </p:txBody>
      </p:sp>
      <p:sp>
        <p:nvSpPr>
          <p:cNvPr id="940035" name="Rectangle 3">
            <a:extLst>
              <a:ext uri="{FF2B5EF4-FFF2-40B4-BE49-F238E27FC236}">
                <a16:creationId xmlns:a16="http://schemas.microsoft.com/office/drawing/2014/main" id="{A887D660-97EA-416B-88E7-AF24E3806BAC}"/>
              </a:ext>
            </a:extLst>
          </p:cNvPr>
          <p:cNvSpPr>
            <a:spLocks noGrp="1" noChangeArrowheads="1"/>
          </p:cNvSpPr>
          <p:nvPr>
            <p:ph type="body" idx="1"/>
          </p:nvPr>
        </p:nvSpPr>
        <p:spPr/>
        <p:txBody>
          <a:bodyPr/>
          <a:lstStyle/>
          <a:p>
            <a:r>
              <a:rPr lang="zh-CN" altLang="en-US"/>
              <a:t>将</a:t>
            </a:r>
            <a:r>
              <a:rPr lang="en-US" altLang="zh-CN"/>
              <a:t>SQL</a:t>
            </a:r>
            <a:r>
              <a:rPr lang="zh-CN" altLang="en-US"/>
              <a:t>嵌入到高级语言中混合编程，程序中会含有两种不同计算模型的语句</a:t>
            </a:r>
          </a:p>
          <a:p>
            <a:pPr lvl="1"/>
            <a:r>
              <a:rPr lang="en-US" altLang="zh-CN"/>
              <a:t>SQL</a:t>
            </a:r>
            <a:r>
              <a:rPr lang="zh-CN" altLang="en-US"/>
              <a:t>语句</a:t>
            </a:r>
          </a:p>
          <a:p>
            <a:pPr lvl="2"/>
            <a:r>
              <a:rPr lang="zh-CN" altLang="en-US"/>
              <a:t> </a:t>
            </a:r>
            <a:r>
              <a:rPr lang="zh-CN" altLang="en-US" sz="2800"/>
              <a:t>描述性的面向集合的语句</a:t>
            </a:r>
          </a:p>
          <a:p>
            <a:pPr lvl="2"/>
            <a:r>
              <a:rPr lang="zh-CN" altLang="en-US" sz="2800"/>
              <a:t> 负责操纵数据库</a:t>
            </a:r>
          </a:p>
          <a:p>
            <a:pPr lvl="1"/>
            <a:r>
              <a:rPr lang="zh-CN" altLang="en-US"/>
              <a:t>高级语言语句</a:t>
            </a:r>
          </a:p>
          <a:p>
            <a:pPr lvl="2"/>
            <a:r>
              <a:rPr lang="zh-CN" altLang="en-US"/>
              <a:t> </a:t>
            </a:r>
            <a:r>
              <a:rPr lang="zh-CN" altLang="en-US" sz="2800"/>
              <a:t>过程性的面向记录的语句</a:t>
            </a:r>
          </a:p>
          <a:p>
            <a:pPr lvl="2"/>
            <a:r>
              <a:rPr lang="zh-CN" altLang="en-US" sz="2800"/>
              <a:t> 负责控制程序流程</a:t>
            </a:r>
          </a:p>
          <a:p>
            <a:pPr lvl="2"/>
            <a:endParaRPr lang="en-US" altLang="zh-CN" sz="2000"/>
          </a:p>
        </p:txBody>
      </p:sp>
      <p:sp>
        <p:nvSpPr>
          <p:cNvPr id="7" name="矩形 6">
            <a:extLst>
              <a:ext uri="{FF2B5EF4-FFF2-40B4-BE49-F238E27FC236}">
                <a16:creationId xmlns:a16="http://schemas.microsoft.com/office/drawing/2014/main" id="{33F60EEE-5599-4B19-AE27-0C85933647F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E40DAB79-F8C3-4EFD-9F81-F831A7379CC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EBA235F7-5737-4CE5-ABA9-54BC7792871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44502363"/>
      </p:ext>
    </p:extLst>
  </p:cSld>
  <p:clrMapOvr>
    <a:masterClrMapping/>
  </p:clrMapOvr>
  <p:transition>
    <p:wipe/>
  </p:transition>
</p:sld>
</file>

<file path=ppt/slides/slide2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1058" name="Rectangle 2">
            <a:extLst>
              <a:ext uri="{FF2B5EF4-FFF2-40B4-BE49-F238E27FC236}">
                <a16:creationId xmlns:a16="http://schemas.microsoft.com/office/drawing/2014/main" id="{26FAF67E-C2DC-4EC0-89FE-54C4419B9C87}"/>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语句与主语言之间的通信（续）</a:t>
            </a:r>
          </a:p>
        </p:txBody>
      </p:sp>
      <p:sp>
        <p:nvSpPr>
          <p:cNvPr id="941059" name="Rectangle 3">
            <a:extLst>
              <a:ext uri="{FF2B5EF4-FFF2-40B4-BE49-F238E27FC236}">
                <a16:creationId xmlns:a16="http://schemas.microsoft.com/office/drawing/2014/main" id="{9BAC24CA-B77B-4B59-9BEF-6696874BE6C1}"/>
              </a:ext>
            </a:extLst>
          </p:cNvPr>
          <p:cNvSpPr>
            <a:spLocks noGrp="1" noChangeArrowheads="1"/>
          </p:cNvSpPr>
          <p:nvPr>
            <p:ph type="body" idx="1"/>
          </p:nvPr>
        </p:nvSpPr>
        <p:spPr>
          <a:xfrm>
            <a:off x="990600" y="1828800"/>
            <a:ext cx="7848600" cy="4648200"/>
          </a:xfrm>
        </p:spPr>
        <p:txBody>
          <a:bodyPr/>
          <a:lstStyle/>
          <a:p>
            <a:pPr>
              <a:lnSpc>
                <a:spcPct val="90000"/>
              </a:lnSpc>
            </a:pPr>
            <a:r>
              <a:rPr lang="zh-CN" altLang="en-US" dirty="0"/>
              <a:t>数据库工作单元与主语言程序工作单元之间的通信方式</a:t>
            </a:r>
          </a:p>
          <a:p>
            <a:pPr lvl="1">
              <a:lnSpc>
                <a:spcPct val="90000"/>
              </a:lnSpc>
            </a:pPr>
            <a:r>
              <a:rPr lang="en-US" altLang="zh-CN" dirty="0"/>
              <a:t>1. SQL</a:t>
            </a:r>
            <a:r>
              <a:rPr lang="zh-CN" altLang="en-US" dirty="0"/>
              <a:t>通信区：传递执行状态</a:t>
            </a:r>
          </a:p>
          <a:p>
            <a:pPr lvl="2">
              <a:lnSpc>
                <a:spcPct val="90000"/>
              </a:lnSpc>
            </a:pPr>
            <a:r>
              <a:rPr lang="zh-CN" altLang="en-US" dirty="0"/>
              <a:t>向主语言传递</a:t>
            </a:r>
            <a:r>
              <a:rPr lang="en-US" altLang="zh-CN" dirty="0"/>
              <a:t>SQL</a:t>
            </a:r>
            <a:r>
              <a:rPr lang="zh-CN" altLang="en-US" dirty="0"/>
              <a:t>语句的执行状态信息，使主语言能够据此控制程序流程</a:t>
            </a:r>
          </a:p>
          <a:p>
            <a:pPr lvl="1">
              <a:lnSpc>
                <a:spcPct val="90000"/>
              </a:lnSpc>
            </a:pPr>
            <a:r>
              <a:rPr lang="en-US" altLang="zh-CN" dirty="0"/>
              <a:t>2. </a:t>
            </a:r>
            <a:r>
              <a:rPr lang="zh-CN" altLang="en-US" dirty="0"/>
              <a:t>主变量：传递数据</a:t>
            </a:r>
          </a:p>
          <a:p>
            <a:pPr lvl="2">
              <a:lnSpc>
                <a:spcPct val="90000"/>
              </a:lnSpc>
            </a:pPr>
            <a:r>
              <a:rPr lang="zh-CN" altLang="en-US" dirty="0"/>
              <a:t> </a:t>
            </a:r>
            <a:r>
              <a:rPr lang="en-US" altLang="zh-CN" dirty="0"/>
              <a:t>1</a:t>
            </a:r>
            <a:r>
              <a:rPr lang="zh-CN" altLang="en-US" dirty="0"/>
              <a:t>）主语言向</a:t>
            </a:r>
            <a:r>
              <a:rPr lang="en-US" altLang="zh-CN" dirty="0"/>
              <a:t>SQL</a:t>
            </a:r>
            <a:r>
              <a:rPr lang="zh-CN" altLang="en-US" dirty="0"/>
              <a:t>语句提供参数</a:t>
            </a:r>
          </a:p>
          <a:p>
            <a:pPr lvl="2">
              <a:lnSpc>
                <a:spcPct val="90000"/>
              </a:lnSpc>
            </a:pPr>
            <a:r>
              <a:rPr lang="zh-CN" altLang="en-US" dirty="0"/>
              <a:t> </a:t>
            </a:r>
            <a:r>
              <a:rPr lang="en-US" altLang="zh-CN" dirty="0"/>
              <a:t>2</a:t>
            </a:r>
            <a:r>
              <a:rPr lang="zh-CN" altLang="en-US" dirty="0"/>
              <a:t>）将</a:t>
            </a:r>
            <a:r>
              <a:rPr lang="en-US" altLang="zh-CN" dirty="0"/>
              <a:t>SQL</a:t>
            </a:r>
            <a:r>
              <a:rPr lang="zh-CN" altLang="en-US" dirty="0"/>
              <a:t>语句查询数据库的结果交主语言进一步处理</a:t>
            </a:r>
          </a:p>
          <a:p>
            <a:pPr lvl="1">
              <a:lnSpc>
                <a:spcPct val="90000"/>
              </a:lnSpc>
            </a:pPr>
            <a:r>
              <a:rPr lang="en-US" altLang="zh-CN" dirty="0"/>
              <a:t>3. </a:t>
            </a:r>
            <a:r>
              <a:rPr lang="zh-CN" altLang="en-US" dirty="0"/>
              <a:t>游标</a:t>
            </a:r>
          </a:p>
          <a:p>
            <a:pPr lvl="2">
              <a:lnSpc>
                <a:spcPct val="90000"/>
              </a:lnSpc>
            </a:pPr>
            <a:r>
              <a:rPr lang="zh-CN" altLang="en-US" dirty="0"/>
              <a:t>解决集合性操作语言与过程性操作语言的不匹配</a:t>
            </a:r>
          </a:p>
          <a:p>
            <a:pPr lvl="2">
              <a:lnSpc>
                <a:spcPct val="90000"/>
              </a:lnSpc>
            </a:pPr>
            <a:endParaRPr lang="en-US" altLang="zh-CN" sz="2000" dirty="0"/>
          </a:p>
        </p:txBody>
      </p:sp>
      <p:sp>
        <p:nvSpPr>
          <p:cNvPr id="7" name="矩形 6">
            <a:extLst>
              <a:ext uri="{FF2B5EF4-FFF2-40B4-BE49-F238E27FC236}">
                <a16:creationId xmlns:a16="http://schemas.microsoft.com/office/drawing/2014/main" id="{81F3BECC-0DF8-420A-9D48-4C6C4A737D4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A6920EA3-BB55-4E58-8647-304837379A0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98EBDA97-FBC6-46AE-A080-BEA476212F10}"/>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92177530"/>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1059">
                                            <p:txEl>
                                              <p:pRg st="0" end="0"/>
                                            </p:txEl>
                                          </p:spTgt>
                                        </p:tgtEl>
                                        <p:attrNameLst>
                                          <p:attrName>style.visibility</p:attrName>
                                        </p:attrNameLst>
                                      </p:cBhvr>
                                      <p:to>
                                        <p:strVal val="visible"/>
                                      </p:to>
                                    </p:set>
                                    <p:anim calcmode="lin" valueType="num">
                                      <p:cBhvr additive="base">
                                        <p:cTn id="7" dur="500" fill="hold"/>
                                        <p:tgtEl>
                                          <p:spTgt spid="941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1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1059">
                                            <p:txEl>
                                              <p:pRg st="1" end="1"/>
                                            </p:txEl>
                                          </p:spTgt>
                                        </p:tgtEl>
                                        <p:attrNameLst>
                                          <p:attrName>style.visibility</p:attrName>
                                        </p:attrNameLst>
                                      </p:cBhvr>
                                      <p:to>
                                        <p:strVal val="visible"/>
                                      </p:to>
                                    </p:set>
                                    <p:anim calcmode="lin" valueType="num">
                                      <p:cBhvr additive="base">
                                        <p:cTn id="13" dur="500" fill="hold"/>
                                        <p:tgtEl>
                                          <p:spTgt spid="9410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105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41059">
                                            <p:txEl>
                                              <p:pRg st="2" end="2"/>
                                            </p:txEl>
                                          </p:spTgt>
                                        </p:tgtEl>
                                        <p:attrNameLst>
                                          <p:attrName>style.visibility</p:attrName>
                                        </p:attrNameLst>
                                      </p:cBhvr>
                                      <p:to>
                                        <p:strVal val="visible"/>
                                      </p:to>
                                    </p:set>
                                    <p:anim calcmode="lin" valueType="num">
                                      <p:cBhvr additive="base">
                                        <p:cTn id="17" dur="500" fill="hold"/>
                                        <p:tgtEl>
                                          <p:spTgt spid="94105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41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41059">
                                            <p:txEl>
                                              <p:pRg st="3" end="3"/>
                                            </p:txEl>
                                          </p:spTgt>
                                        </p:tgtEl>
                                        <p:attrNameLst>
                                          <p:attrName>style.visibility</p:attrName>
                                        </p:attrNameLst>
                                      </p:cBhvr>
                                      <p:to>
                                        <p:strVal val="visible"/>
                                      </p:to>
                                    </p:set>
                                    <p:anim calcmode="lin" valueType="num">
                                      <p:cBhvr additive="base">
                                        <p:cTn id="23" dur="500" fill="hold"/>
                                        <p:tgtEl>
                                          <p:spTgt spid="941059">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41059">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41059">
                                            <p:txEl>
                                              <p:pRg st="4" end="4"/>
                                            </p:txEl>
                                          </p:spTgt>
                                        </p:tgtEl>
                                        <p:attrNameLst>
                                          <p:attrName>style.visibility</p:attrName>
                                        </p:attrNameLst>
                                      </p:cBhvr>
                                      <p:to>
                                        <p:strVal val="visible"/>
                                      </p:to>
                                    </p:set>
                                    <p:anim calcmode="lin" valueType="num">
                                      <p:cBhvr additive="base">
                                        <p:cTn id="27" dur="500" fill="hold"/>
                                        <p:tgtEl>
                                          <p:spTgt spid="94105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4105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41059">
                                            <p:txEl>
                                              <p:pRg st="5" end="5"/>
                                            </p:txEl>
                                          </p:spTgt>
                                        </p:tgtEl>
                                        <p:attrNameLst>
                                          <p:attrName>style.visibility</p:attrName>
                                        </p:attrNameLst>
                                      </p:cBhvr>
                                      <p:to>
                                        <p:strVal val="visible"/>
                                      </p:to>
                                    </p:set>
                                    <p:anim calcmode="lin" valueType="num">
                                      <p:cBhvr additive="base">
                                        <p:cTn id="31" dur="500" fill="hold"/>
                                        <p:tgtEl>
                                          <p:spTgt spid="94105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10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1059">
                                            <p:txEl>
                                              <p:pRg st="6" end="6"/>
                                            </p:txEl>
                                          </p:spTgt>
                                        </p:tgtEl>
                                        <p:attrNameLst>
                                          <p:attrName>style.visibility</p:attrName>
                                        </p:attrNameLst>
                                      </p:cBhvr>
                                      <p:to>
                                        <p:strVal val="visible"/>
                                      </p:to>
                                    </p:set>
                                    <p:anim calcmode="lin" valueType="num">
                                      <p:cBhvr additive="base">
                                        <p:cTn id="37" dur="500" fill="hold"/>
                                        <p:tgtEl>
                                          <p:spTgt spid="941059">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1059">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941059">
                                            <p:txEl>
                                              <p:pRg st="7" end="7"/>
                                            </p:txEl>
                                          </p:spTgt>
                                        </p:tgtEl>
                                        <p:attrNameLst>
                                          <p:attrName>style.visibility</p:attrName>
                                        </p:attrNameLst>
                                      </p:cBhvr>
                                      <p:to>
                                        <p:strVal val="visible"/>
                                      </p:to>
                                    </p:set>
                                    <p:anim calcmode="lin" valueType="num">
                                      <p:cBhvr additive="base">
                                        <p:cTn id="41" dur="500" fill="hold"/>
                                        <p:tgtEl>
                                          <p:spTgt spid="941059">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94105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59" grpId="0" build="p" bldLvl="2"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a:extLst>
              <a:ext uri="{FF2B5EF4-FFF2-40B4-BE49-F238E27FC236}">
                <a16:creationId xmlns:a16="http://schemas.microsoft.com/office/drawing/2014/main" id="{72E523F6-9BC4-4EFB-AA7E-2C4FC76CF8FE}"/>
              </a:ext>
            </a:extLst>
          </p:cNvPr>
          <p:cNvSpPr>
            <a:spLocks noGrp="1" noChangeArrowheads="1"/>
          </p:cNvSpPr>
          <p:nvPr>
            <p:ph type="title"/>
          </p:nvPr>
        </p:nvSpPr>
        <p:spPr/>
        <p:txBody>
          <a:bodyPr/>
          <a:lstStyle/>
          <a:p>
            <a:r>
              <a:rPr lang="en-US" altLang="zh-CN"/>
              <a:t>1. SQL</a:t>
            </a:r>
            <a:r>
              <a:rPr lang="zh-CN" altLang="en-US"/>
              <a:t>通信区</a:t>
            </a:r>
          </a:p>
        </p:txBody>
      </p:sp>
      <p:sp>
        <p:nvSpPr>
          <p:cNvPr id="942083" name="Rectangle 3">
            <a:extLst>
              <a:ext uri="{FF2B5EF4-FFF2-40B4-BE49-F238E27FC236}">
                <a16:creationId xmlns:a16="http://schemas.microsoft.com/office/drawing/2014/main" id="{6F01B364-20BC-4E1E-B7F1-B8620524044A}"/>
              </a:ext>
            </a:extLst>
          </p:cNvPr>
          <p:cNvSpPr>
            <a:spLocks noGrp="1" noChangeArrowheads="1"/>
          </p:cNvSpPr>
          <p:nvPr>
            <p:ph type="body" idx="1"/>
          </p:nvPr>
        </p:nvSpPr>
        <p:spPr/>
        <p:txBody>
          <a:bodyPr/>
          <a:lstStyle/>
          <a:p>
            <a:r>
              <a:rPr lang="zh-CN" altLang="en-US" sz="3600"/>
              <a:t>什么是</a:t>
            </a:r>
            <a:r>
              <a:rPr lang="en-US" altLang="zh-CN" sz="3600"/>
              <a:t>SQLCA</a:t>
            </a:r>
          </a:p>
          <a:p>
            <a:pPr lvl="1">
              <a:lnSpc>
                <a:spcPct val="200000"/>
              </a:lnSpc>
            </a:pPr>
            <a:r>
              <a:rPr lang="en-US" altLang="zh-CN"/>
              <a:t>SQLCA</a:t>
            </a:r>
            <a:r>
              <a:rPr lang="zh-CN" altLang="en-US"/>
              <a:t>： </a:t>
            </a:r>
            <a:r>
              <a:rPr lang="en-US" altLang="zh-CN"/>
              <a:t>SQL Communication Area</a:t>
            </a:r>
          </a:p>
          <a:p>
            <a:pPr lvl="1">
              <a:lnSpc>
                <a:spcPct val="200000"/>
              </a:lnSpc>
            </a:pPr>
            <a:r>
              <a:rPr lang="en-US" altLang="zh-CN"/>
              <a:t>SQLCA</a:t>
            </a:r>
            <a:r>
              <a:rPr lang="zh-CN" altLang="en-US"/>
              <a:t>是一个数据结构</a:t>
            </a:r>
          </a:p>
          <a:p>
            <a:endParaRPr lang="en-US" altLang="zh-CN"/>
          </a:p>
        </p:txBody>
      </p:sp>
      <p:sp>
        <p:nvSpPr>
          <p:cNvPr id="7" name="矩形 6">
            <a:extLst>
              <a:ext uri="{FF2B5EF4-FFF2-40B4-BE49-F238E27FC236}">
                <a16:creationId xmlns:a16="http://schemas.microsoft.com/office/drawing/2014/main" id="{979170D0-1DC2-4B60-8879-E25B113BFBA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80B2EBDC-4BA5-4773-A37B-7CA09C80692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61E86EDC-9CE3-4D85-9FF6-83CD3722E91C}"/>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37093823"/>
      </p:ext>
    </p:extLst>
  </p:cSld>
  <p:clrMapOvr>
    <a:masterClrMapping/>
  </p:clrMapOvr>
  <p:transition>
    <p:wip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a:extLst>
              <a:ext uri="{FF2B5EF4-FFF2-40B4-BE49-F238E27FC236}">
                <a16:creationId xmlns:a16="http://schemas.microsoft.com/office/drawing/2014/main" id="{1E9BCE05-3391-4677-8D3B-62BB1456F3BC}"/>
              </a:ext>
            </a:extLst>
          </p:cNvPr>
          <p:cNvSpPr>
            <a:spLocks noGrp="1" noChangeArrowheads="1"/>
          </p:cNvSpPr>
          <p:nvPr>
            <p:ph type="title"/>
          </p:nvPr>
        </p:nvSpPr>
        <p:spPr/>
        <p:txBody>
          <a:bodyPr/>
          <a:lstStyle/>
          <a:p>
            <a:r>
              <a:rPr lang="en-US" altLang="zh-CN"/>
              <a:t>SQL</a:t>
            </a:r>
            <a:r>
              <a:rPr lang="zh-CN" altLang="en-US"/>
              <a:t>通信区（续）</a:t>
            </a:r>
          </a:p>
        </p:txBody>
      </p:sp>
      <p:sp>
        <p:nvSpPr>
          <p:cNvPr id="943107" name="Rectangle 3">
            <a:extLst>
              <a:ext uri="{FF2B5EF4-FFF2-40B4-BE49-F238E27FC236}">
                <a16:creationId xmlns:a16="http://schemas.microsoft.com/office/drawing/2014/main" id="{E52AE189-714A-4EB0-A2A8-19B7306271E8}"/>
              </a:ext>
            </a:extLst>
          </p:cNvPr>
          <p:cNvSpPr>
            <a:spLocks noGrp="1" noChangeArrowheads="1"/>
          </p:cNvSpPr>
          <p:nvPr>
            <p:ph type="body" idx="1"/>
          </p:nvPr>
        </p:nvSpPr>
        <p:spPr/>
        <p:txBody>
          <a:bodyPr/>
          <a:lstStyle/>
          <a:p>
            <a:r>
              <a:rPr lang="en-US" altLang="zh-CN"/>
              <a:t>SQLCA</a:t>
            </a:r>
            <a:r>
              <a:rPr lang="zh-CN" altLang="en-US"/>
              <a:t>的用途</a:t>
            </a:r>
          </a:p>
          <a:p>
            <a:pPr lvl="1"/>
            <a:r>
              <a:rPr lang="en-US" altLang="zh-CN"/>
              <a:t>SQL</a:t>
            </a:r>
            <a:r>
              <a:rPr lang="zh-CN" altLang="en-US"/>
              <a:t>语句执行后，</a:t>
            </a:r>
            <a:r>
              <a:rPr lang="en-US" altLang="zh-CN"/>
              <a:t>DBMS</a:t>
            </a:r>
            <a:r>
              <a:rPr lang="zh-CN" altLang="en-US"/>
              <a:t>将反馈给应用程序若干信息</a:t>
            </a:r>
          </a:p>
          <a:p>
            <a:pPr lvl="2"/>
            <a:r>
              <a:rPr lang="zh-CN" altLang="en-US"/>
              <a:t> </a:t>
            </a:r>
            <a:r>
              <a:rPr lang="zh-CN" altLang="en-US" sz="2800"/>
              <a:t>描述系统当前工作状态</a:t>
            </a:r>
          </a:p>
          <a:p>
            <a:pPr lvl="2"/>
            <a:r>
              <a:rPr lang="zh-CN" altLang="en-US" sz="2800"/>
              <a:t> 描述运行环境</a:t>
            </a:r>
          </a:p>
          <a:p>
            <a:pPr lvl="1"/>
            <a:r>
              <a:rPr lang="zh-CN" altLang="en-US"/>
              <a:t>这些信息将送到</a:t>
            </a:r>
            <a:r>
              <a:rPr lang="en-US" altLang="zh-CN"/>
              <a:t>SQL</a:t>
            </a:r>
            <a:r>
              <a:rPr lang="zh-CN" altLang="en-US"/>
              <a:t>通信区</a:t>
            </a:r>
            <a:r>
              <a:rPr lang="en-US" altLang="zh-CN"/>
              <a:t>SQLCA</a:t>
            </a:r>
            <a:r>
              <a:rPr lang="zh-CN" altLang="en-US"/>
              <a:t>中</a:t>
            </a:r>
          </a:p>
          <a:p>
            <a:pPr lvl="1"/>
            <a:r>
              <a:rPr lang="zh-CN" altLang="en-US"/>
              <a:t>应用程序从</a:t>
            </a:r>
            <a:r>
              <a:rPr lang="en-US" altLang="zh-CN"/>
              <a:t>SQLCA</a:t>
            </a:r>
            <a:r>
              <a:rPr lang="zh-CN" altLang="en-US"/>
              <a:t>中取出这些状态信息，据此决定接下来执行的语句</a:t>
            </a:r>
          </a:p>
        </p:txBody>
      </p:sp>
      <p:sp>
        <p:nvSpPr>
          <p:cNvPr id="7" name="矩形 6">
            <a:extLst>
              <a:ext uri="{FF2B5EF4-FFF2-40B4-BE49-F238E27FC236}">
                <a16:creationId xmlns:a16="http://schemas.microsoft.com/office/drawing/2014/main" id="{50748E53-C5A9-4E84-A891-039FD3AF44D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B0150CFE-E8BF-4421-BA03-D8B713565C7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65CA9A44-7853-411B-9DAD-92220AAA191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231156004"/>
      </p:ext>
    </p:extLst>
  </p:cSld>
  <p:clrMapOvr>
    <a:masterClrMapping/>
  </p:clrMapOvr>
  <p:transition>
    <p:wip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a:extLst>
              <a:ext uri="{FF2B5EF4-FFF2-40B4-BE49-F238E27FC236}">
                <a16:creationId xmlns:a16="http://schemas.microsoft.com/office/drawing/2014/main" id="{82B4FD3E-18EC-4459-9215-4A05D4B4A1B4}"/>
              </a:ext>
            </a:extLst>
          </p:cNvPr>
          <p:cNvSpPr>
            <a:spLocks noGrp="1" noChangeArrowheads="1"/>
          </p:cNvSpPr>
          <p:nvPr>
            <p:ph type="title"/>
          </p:nvPr>
        </p:nvSpPr>
        <p:spPr/>
        <p:txBody>
          <a:bodyPr/>
          <a:lstStyle/>
          <a:p>
            <a:r>
              <a:rPr lang="en-US" altLang="zh-CN"/>
              <a:t>SQL</a:t>
            </a:r>
            <a:r>
              <a:rPr lang="zh-CN" altLang="en-US"/>
              <a:t>通信区（续）</a:t>
            </a:r>
          </a:p>
        </p:txBody>
      </p:sp>
      <p:sp>
        <p:nvSpPr>
          <p:cNvPr id="944131" name="Rectangle 3">
            <a:extLst>
              <a:ext uri="{FF2B5EF4-FFF2-40B4-BE49-F238E27FC236}">
                <a16:creationId xmlns:a16="http://schemas.microsoft.com/office/drawing/2014/main" id="{ED45A921-506B-4AE0-9417-F60151B55C81}"/>
              </a:ext>
            </a:extLst>
          </p:cNvPr>
          <p:cNvSpPr>
            <a:spLocks noGrp="1" noChangeArrowheads="1"/>
          </p:cNvSpPr>
          <p:nvPr>
            <p:ph type="body" idx="1"/>
          </p:nvPr>
        </p:nvSpPr>
        <p:spPr>
          <a:xfrm>
            <a:off x="838200" y="1600200"/>
            <a:ext cx="8305800" cy="5105400"/>
          </a:xfrm>
        </p:spPr>
        <p:txBody>
          <a:bodyPr/>
          <a:lstStyle/>
          <a:p>
            <a:pPr>
              <a:lnSpc>
                <a:spcPct val="90000"/>
              </a:lnSpc>
            </a:pPr>
            <a:r>
              <a:rPr lang="en-US" altLang="zh-CN" sz="2400"/>
              <a:t>SQLCA</a:t>
            </a:r>
            <a:r>
              <a:rPr lang="zh-CN" altLang="en-US" sz="2400"/>
              <a:t>的内容</a:t>
            </a:r>
          </a:p>
          <a:p>
            <a:pPr lvl="1">
              <a:lnSpc>
                <a:spcPct val="90000"/>
              </a:lnSpc>
            </a:pPr>
            <a:r>
              <a:rPr lang="zh-CN" altLang="en-US" sz="2400"/>
              <a:t> 与所执行的</a:t>
            </a:r>
            <a:r>
              <a:rPr lang="en-US" altLang="zh-CN" sz="2400"/>
              <a:t>SQL</a:t>
            </a:r>
            <a:r>
              <a:rPr lang="zh-CN" altLang="en-US" sz="2400"/>
              <a:t>语句有关</a:t>
            </a:r>
          </a:p>
          <a:p>
            <a:pPr lvl="1">
              <a:lnSpc>
                <a:spcPct val="90000"/>
              </a:lnSpc>
            </a:pPr>
            <a:r>
              <a:rPr lang="zh-CN" altLang="en-US" sz="2400"/>
              <a:t> 与该</a:t>
            </a:r>
            <a:r>
              <a:rPr lang="en-US" altLang="zh-CN" sz="2400"/>
              <a:t>SQL</a:t>
            </a:r>
            <a:r>
              <a:rPr lang="zh-CN" altLang="en-US" sz="2400"/>
              <a:t>语句的执行情况有关</a:t>
            </a:r>
          </a:p>
          <a:p>
            <a:pPr lvl="1">
              <a:lnSpc>
                <a:spcPct val="90000"/>
              </a:lnSpc>
              <a:spcBef>
                <a:spcPct val="50000"/>
              </a:spcBef>
              <a:buFontTx/>
              <a:buNone/>
            </a:pPr>
            <a:r>
              <a:rPr lang="zh-CN" altLang="en-US" sz="2400"/>
              <a:t>例：在执行删除语句</a:t>
            </a:r>
            <a:r>
              <a:rPr lang="en-US" altLang="zh-CN" sz="2400"/>
              <a:t>DELETE</a:t>
            </a:r>
            <a:r>
              <a:rPr lang="zh-CN" altLang="en-US" sz="2400"/>
              <a:t>后，根据不同的执行情况，</a:t>
            </a:r>
            <a:r>
              <a:rPr lang="en-US" altLang="zh-CN" sz="2400"/>
              <a:t>SQLCA</a:t>
            </a:r>
            <a:r>
              <a:rPr lang="zh-CN" altLang="en-US" sz="2400"/>
              <a:t>中有下列不同的信息：</a:t>
            </a:r>
          </a:p>
          <a:p>
            <a:pPr lvl="2">
              <a:lnSpc>
                <a:spcPct val="90000"/>
              </a:lnSpc>
            </a:pPr>
            <a:r>
              <a:rPr lang="zh-CN" altLang="en-US"/>
              <a:t> 违反数据保护规则，操作拒绝</a:t>
            </a:r>
          </a:p>
          <a:p>
            <a:pPr lvl="2">
              <a:lnSpc>
                <a:spcPct val="90000"/>
              </a:lnSpc>
            </a:pPr>
            <a:r>
              <a:rPr lang="zh-CN" altLang="en-US"/>
              <a:t> 没有满足条件的行，一行也没有删除</a:t>
            </a:r>
          </a:p>
          <a:p>
            <a:pPr lvl="3">
              <a:lnSpc>
                <a:spcPct val="90000"/>
              </a:lnSpc>
            </a:pPr>
            <a:r>
              <a:rPr lang="en-US" altLang="zh-CN"/>
              <a:t>SQL%NOTFOUND=TRUE</a:t>
            </a:r>
          </a:p>
          <a:p>
            <a:pPr lvl="2">
              <a:lnSpc>
                <a:spcPct val="90000"/>
              </a:lnSpc>
            </a:pPr>
            <a:r>
              <a:rPr lang="en-US" altLang="zh-CN"/>
              <a:t> </a:t>
            </a:r>
            <a:r>
              <a:rPr lang="zh-CN" altLang="en-US"/>
              <a:t>成功删除</a:t>
            </a:r>
            <a:r>
              <a:rPr lang="en-US" altLang="zh-CN"/>
              <a:t>, </a:t>
            </a:r>
            <a:r>
              <a:rPr lang="zh-CN" altLang="en-US"/>
              <a:t>删除</a:t>
            </a:r>
            <a:r>
              <a:rPr lang="en-US" altLang="zh-CN"/>
              <a:t>X</a:t>
            </a:r>
            <a:r>
              <a:rPr lang="zh-CN" altLang="en-US"/>
              <a:t>行数</a:t>
            </a:r>
          </a:p>
          <a:p>
            <a:pPr lvl="3">
              <a:lnSpc>
                <a:spcPct val="90000"/>
              </a:lnSpc>
            </a:pPr>
            <a:r>
              <a:rPr lang="en-US" altLang="zh-CN"/>
              <a:t>SQL%FOUND=TRUE </a:t>
            </a:r>
          </a:p>
          <a:p>
            <a:pPr lvl="3">
              <a:lnSpc>
                <a:spcPct val="90000"/>
              </a:lnSpc>
            </a:pPr>
            <a:r>
              <a:rPr lang="en-US" altLang="zh-CN"/>
              <a:t>SQL%ROWCOUNT=X</a:t>
            </a:r>
          </a:p>
          <a:p>
            <a:pPr lvl="2">
              <a:lnSpc>
                <a:spcPct val="90000"/>
              </a:lnSpc>
            </a:pPr>
            <a:r>
              <a:rPr lang="en-US" altLang="zh-CN"/>
              <a:t> </a:t>
            </a:r>
            <a:r>
              <a:rPr lang="zh-CN" altLang="en-US"/>
              <a:t>无条件删除警告信息</a:t>
            </a:r>
          </a:p>
          <a:p>
            <a:pPr lvl="2">
              <a:lnSpc>
                <a:spcPct val="90000"/>
              </a:lnSpc>
            </a:pPr>
            <a:r>
              <a:rPr lang="zh-CN" altLang="en-US"/>
              <a:t> 由于各种原因，执行出错</a:t>
            </a:r>
          </a:p>
        </p:txBody>
      </p:sp>
      <p:sp>
        <p:nvSpPr>
          <p:cNvPr id="7" name="矩形 6">
            <a:extLst>
              <a:ext uri="{FF2B5EF4-FFF2-40B4-BE49-F238E27FC236}">
                <a16:creationId xmlns:a16="http://schemas.microsoft.com/office/drawing/2014/main" id="{F2B4BA5C-E9A2-4F02-959E-CC6D93D4C163}"/>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6E18D4B3-3BBA-4BD8-A341-5BD865F4F656}"/>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65711DF8-028A-4D50-8A49-068C9595888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881338054"/>
      </p:ext>
    </p:extLst>
  </p:cSld>
  <p:clrMapOvr>
    <a:masterClrMapping/>
  </p:clrMapOvr>
  <p:transition>
    <p:wip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a:extLst>
              <a:ext uri="{FF2B5EF4-FFF2-40B4-BE49-F238E27FC236}">
                <a16:creationId xmlns:a16="http://schemas.microsoft.com/office/drawing/2014/main" id="{244117E3-A1E1-4815-BFDC-7FFD29E01EBE}"/>
              </a:ext>
            </a:extLst>
          </p:cNvPr>
          <p:cNvSpPr>
            <a:spLocks noGrp="1" noChangeArrowheads="1"/>
          </p:cNvSpPr>
          <p:nvPr>
            <p:ph type="title"/>
          </p:nvPr>
        </p:nvSpPr>
        <p:spPr/>
        <p:txBody>
          <a:bodyPr/>
          <a:lstStyle/>
          <a:p>
            <a:r>
              <a:rPr lang="en-US" altLang="zh-CN"/>
              <a:t>SQL</a:t>
            </a:r>
            <a:r>
              <a:rPr lang="zh-CN" altLang="en-US"/>
              <a:t>通信区（续）</a:t>
            </a:r>
          </a:p>
        </p:txBody>
      </p:sp>
      <p:sp>
        <p:nvSpPr>
          <p:cNvPr id="945155" name="Rectangle 3">
            <a:extLst>
              <a:ext uri="{FF2B5EF4-FFF2-40B4-BE49-F238E27FC236}">
                <a16:creationId xmlns:a16="http://schemas.microsoft.com/office/drawing/2014/main" id="{0DFFC39F-5B49-4603-BF07-F5BF6481C496}"/>
              </a:ext>
            </a:extLst>
          </p:cNvPr>
          <p:cNvSpPr>
            <a:spLocks noGrp="1" noChangeArrowheads="1"/>
          </p:cNvSpPr>
          <p:nvPr>
            <p:ph type="body" idx="1"/>
          </p:nvPr>
        </p:nvSpPr>
        <p:spPr/>
        <p:txBody>
          <a:bodyPr/>
          <a:lstStyle/>
          <a:p>
            <a:pPr>
              <a:lnSpc>
                <a:spcPct val="90000"/>
              </a:lnSpc>
            </a:pPr>
            <a:r>
              <a:rPr lang="en-US" altLang="zh-CN"/>
              <a:t>SQLCA</a:t>
            </a:r>
            <a:r>
              <a:rPr lang="zh-CN" altLang="en-US"/>
              <a:t>的使用方法</a:t>
            </a:r>
            <a:endParaRPr lang="zh-CN" altLang="en-US" sz="3600"/>
          </a:p>
          <a:p>
            <a:pPr lvl="1">
              <a:lnSpc>
                <a:spcPct val="90000"/>
              </a:lnSpc>
            </a:pPr>
            <a:r>
              <a:rPr lang="zh-CN" altLang="en-US"/>
              <a:t>定义</a:t>
            </a:r>
            <a:r>
              <a:rPr lang="en-US" altLang="zh-CN"/>
              <a:t>SQLCA</a:t>
            </a:r>
          </a:p>
          <a:p>
            <a:pPr lvl="2">
              <a:lnSpc>
                <a:spcPct val="90000"/>
              </a:lnSpc>
            </a:pPr>
            <a:r>
              <a:rPr lang="en-US" altLang="zh-CN"/>
              <a:t> </a:t>
            </a:r>
            <a:r>
              <a:rPr lang="zh-CN" altLang="en-US"/>
              <a:t>用</a:t>
            </a:r>
            <a:r>
              <a:rPr lang="en-US" altLang="zh-CN"/>
              <a:t>EXEC SQL INCLUDE SQLCA</a:t>
            </a:r>
            <a:r>
              <a:rPr lang="zh-CN" altLang="en-US"/>
              <a:t>加以定义</a:t>
            </a:r>
          </a:p>
          <a:p>
            <a:pPr lvl="1">
              <a:lnSpc>
                <a:spcPct val="90000"/>
              </a:lnSpc>
            </a:pPr>
            <a:r>
              <a:rPr lang="zh-CN" altLang="en-US"/>
              <a:t>使用</a:t>
            </a:r>
            <a:r>
              <a:rPr lang="en-US" altLang="zh-CN"/>
              <a:t>SQLCA</a:t>
            </a:r>
          </a:p>
          <a:p>
            <a:pPr lvl="2"/>
            <a:r>
              <a:rPr lang="en-US" altLang="zh-CN"/>
              <a:t>SQLCA</a:t>
            </a:r>
            <a:r>
              <a:rPr lang="zh-CN" altLang="en-US"/>
              <a:t>中有一个存放每次执行</a:t>
            </a:r>
            <a:r>
              <a:rPr lang="en-US" altLang="zh-CN"/>
              <a:t>SQL</a:t>
            </a:r>
            <a:r>
              <a:rPr lang="zh-CN" altLang="en-US"/>
              <a:t>语句后返回代码的变量</a:t>
            </a:r>
            <a:r>
              <a:rPr lang="en-US" altLang="zh-CN"/>
              <a:t>SQLCODE</a:t>
            </a:r>
          </a:p>
          <a:p>
            <a:pPr lvl="2"/>
            <a:r>
              <a:rPr lang="zh-CN" altLang="en-US"/>
              <a:t>如果</a:t>
            </a:r>
            <a:r>
              <a:rPr lang="en-US" altLang="zh-CN"/>
              <a:t>SQLCODE</a:t>
            </a:r>
            <a:r>
              <a:rPr lang="zh-CN" altLang="en-US"/>
              <a:t>等于预定义的常量</a:t>
            </a:r>
            <a:r>
              <a:rPr lang="en-US" altLang="zh-CN"/>
              <a:t>SUCCESS</a:t>
            </a:r>
            <a:r>
              <a:rPr lang="zh-CN" altLang="en-US"/>
              <a:t>，则表示</a:t>
            </a:r>
            <a:r>
              <a:rPr lang="en-US" altLang="zh-CN"/>
              <a:t>SQL</a:t>
            </a:r>
            <a:r>
              <a:rPr lang="zh-CN" altLang="en-US"/>
              <a:t>语句成功，否则表示出错</a:t>
            </a:r>
          </a:p>
          <a:p>
            <a:pPr lvl="2"/>
            <a:r>
              <a:rPr lang="zh-CN" altLang="en-US"/>
              <a:t>应用程序每执行完一条</a:t>
            </a:r>
            <a:r>
              <a:rPr lang="en-US" altLang="zh-CN"/>
              <a:t>SQL </a:t>
            </a:r>
            <a:r>
              <a:rPr lang="zh-CN" altLang="en-US"/>
              <a:t>语句之后都应该测试一下</a:t>
            </a:r>
            <a:r>
              <a:rPr lang="en-US" altLang="zh-CN"/>
              <a:t>SQLCODE</a:t>
            </a:r>
            <a:r>
              <a:rPr lang="zh-CN" altLang="en-US"/>
              <a:t>的值，以了解该</a:t>
            </a:r>
            <a:r>
              <a:rPr lang="en-US" altLang="zh-CN"/>
              <a:t>SQL</a:t>
            </a:r>
            <a:r>
              <a:rPr lang="zh-CN" altLang="en-US"/>
              <a:t>语句执行情况并做相应处理</a:t>
            </a:r>
          </a:p>
        </p:txBody>
      </p:sp>
      <p:sp>
        <p:nvSpPr>
          <p:cNvPr id="7" name="矩形 6">
            <a:extLst>
              <a:ext uri="{FF2B5EF4-FFF2-40B4-BE49-F238E27FC236}">
                <a16:creationId xmlns:a16="http://schemas.microsoft.com/office/drawing/2014/main" id="{D46DC40C-7BEA-49BB-8021-EF700A936E5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0B246A4F-F729-4E6C-9C1F-394875EFC56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5B87CB30-2E16-43BF-9E74-3A895A1AC61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0969154"/>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删除模式</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sz="2400" dirty="0">
                <a:ea typeface="STHeiti Light" charset="-122"/>
              </a:rPr>
              <a:t>DROP SCHEMA &lt;</a:t>
            </a:r>
            <a:r>
              <a:rPr lang="zh-CN" altLang="en-US" sz="2400" dirty="0">
                <a:ea typeface="STHeiti Light" charset="-122"/>
              </a:rPr>
              <a:t>模式名</a:t>
            </a:r>
            <a:r>
              <a:rPr lang="en-US" altLang="zh-CN" sz="2400" dirty="0">
                <a:ea typeface="STHeiti Light" charset="-122"/>
              </a:rPr>
              <a:t>&gt; &lt;CASCADE|RESTRICT&gt; </a:t>
            </a:r>
          </a:p>
          <a:p>
            <a:pPr>
              <a:lnSpc>
                <a:spcPct val="100000"/>
              </a:lnSpc>
              <a:buFont typeface="Wingdings" panose="05000000000000000000" pitchFamily="2" charset="2"/>
              <a:buChar char="p"/>
            </a:pPr>
            <a:r>
              <a:rPr lang="en-US" altLang="zh-CN" sz="2400" dirty="0">
                <a:ea typeface="STHeiti Light" charset="-122"/>
              </a:rPr>
              <a:t> CASCADE</a:t>
            </a:r>
            <a:r>
              <a:rPr lang="zh-CN" altLang="en-US" sz="2400" dirty="0">
                <a:ea typeface="STHeiti Light" charset="-122"/>
              </a:rPr>
              <a:t>（级联）</a:t>
            </a:r>
            <a:endParaRPr lang="en-US" altLang="zh-CN" sz="2400" dirty="0">
              <a:ea typeface="STHeiti Light" charset="-122"/>
            </a:endParaRPr>
          </a:p>
          <a:p>
            <a:pPr lvl="1">
              <a:lnSpc>
                <a:spcPct val="100000"/>
              </a:lnSpc>
              <a:buFont typeface="Wingdings" panose="05000000000000000000" pitchFamily="2" charset="2"/>
              <a:buChar char="p"/>
            </a:pPr>
            <a:r>
              <a:rPr lang="zh-CN" altLang="en-US" dirty="0">
                <a:ea typeface="STHeiti Light" charset="-122"/>
              </a:rPr>
              <a:t> 删除模式的同时把该模式中所有的数据库对象全部删除</a:t>
            </a:r>
            <a:endParaRPr lang="en-US" altLang="zh-CN" dirty="0">
              <a:ea typeface="STHeiti Light" charset="-122"/>
            </a:endParaRPr>
          </a:p>
          <a:p>
            <a:pPr>
              <a:lnSpc>
                <a:spcPct val="100000"/>
              </a:lnSpc>
              <a:buFont typeface="Wingdings" panose="05000000000000000000" pitchFamily="2" charset="2"/>
              <a:buChar char="p"/>
            </a:pPr>
            <a:r>
              <a:rPr lang="en-US" altLang="zh-CN" sz="2400" dirty="0">
                <a:ea typeface="STHeiti Light" charset="-122"/>
              </a:rPr>
              <a:t> RESTRICT</a:t>
            </a:r>
            <a:r>
              <a:rPr lang="zh-CN" altLang="en-US" sz="2400" dirty="0">
                <a:ea typeface="STHeiti Light" charset="-122"/>
              </a:rPr>
              <a:t>（限制）</a:t>
            </a:r>
            <a:endParaRPr lang="en-US" altLang="zh-CN" sz="2400" dirty="0">
              <a:ea typeface="STHeiti Light" charset="-122"/>
            </a:endParaRPr>
          </a:p>
          <a:p>
            <a:pPr lvl="1">
              <a:lnSpc>
                <a:spcPct val="100000"/>
              </a:lnSpc>
              <a:buFont typeface="Wingdings" panose="05000000000000000000" pitchFamily="2" charset="2"/>
              <a:buChar char="p"/>
            </a:pPr>
            <a:r>
              <a:rPr lang="zh-CN" altLang="en-US" dirty="0">
                <a:ea typeface="STHeiti Light" charset="-122"/>
              </a:rPr>
              <a:t> 如果该模式中定义了下属的数据库对象（如表、视图等），则拒绝该删除语句的执行。</a:t>
            </a:r>
            <a:endParaRPr lang="en-US" altLang="zh-CN" dirty="0">
              <a:ea typeface="STHeiti Light" charset="-122"/>
            </a:endParaRPr>
          </a:p>
          <a:p>
            <a:pPr lvl="1">
              <a:lnSpc>
                <a:spcPct val="100000"/>
              </a:lnSpc>
              <a:buFont typeface="Wingdings" panose="05000000000000000000" pitchFamily="2" charset="2"/>
              <a:buChar char="p"/>
            </a:pPr>
            <a:r>
              <a:rPr lang="en-US" altLang="zh-CN" dirty="0">
                <a:ea typeface="STHeiti Light" charset="-122"/>
              </a:rPr>
              <a:t> </a:t>
            </a:r>
            <a:r>
              <a:rPr lang="zh-CN" altLang="en-US" dirty="0">
                <a:ea typeface="STHeiti Light" charset="-122"/>
              </a:rPr>
              <a:t>仅当该模式中没有任何下属的对象时才能执行 </a:t>
            </a:r>
            <a:br>
              <a:rPr lang="zh-CN" altLang="en-US" dirty="0"/>
            </a:b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5686383"/>
      </p:ext>
    </p:extLst>
  </p:cSld>
  <p:clrMapOvr>
    <a:masterClrMapping/>
  </p:clrMapOvr>
  <p:transition>
    <p:wip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a:extLst>
              <a:ext uri="{FF2B5EF4-FFF2-40B4-BE49-F238E27FC236}">
                <a16:creationId xmlns:a16="http://schemas.microsoft.com/office/drawing/2014/main" id="{AD0A868D-29B0-490E-96FA-5B14CBEFC0FA}"/>
              </a:ext>
            </a:extLst>
          </p:cNvPr>
          <p:cNvSpPr>
            <a:spLocks noGrp="1" noChangeArrowheads="1"/>
          </p:cNvSpPr>
          <p:nvPr>
            <p:ph type="title"/>
          </p:nvPr>
        </p:nvSpPr>
        <p:spPr/>
        <p:txBody>
          <a:bodyPr/>
          <a:lstStyle/>
          <a:p>
            <a:r>
              <a:rPr lang="en-US" altLang="zh-CN"/>
              <a:t>2. </a:t>
            </a:r>
            <a:r>
              <a:rPr lang="zh-CN" altLang="en-US"/>
              <a:t>主变量 </a:t>
            </a:r>
          </a:p>
        </p:txBody>
      </p:sp>
      <p:sp>
        <p:nvSpPr>
          <p:cNvPr id="946179" name="Rectangle 3">
            <a:extLst>
              <a:ext uri="{FF2B5EF4-FFF2-40B4-BE49-F238E27FC236}">
                <a16:creationId xmlns:a16="http://schemas.microsoft.com/office/drawing/2014/main" id="{F3BC1762-3217-4621-A05F-E4B0F7426118}"/>
              </a:ext>
            </a:extLst>
          </p:cNvPr>
          <p:cNvSpPr>
            <a:spLocks noGrp="1" noChangeArrowheads="1"/>
          </p:cNvSpPr>
          <p:nvPr>
            <p:ph type="body" idx="1"/>
          </p:nvPr>
        </p:nvSpPr>
        <p:spPr/>
        <p:txBody>
          <a:bodyPr/>
          <a:lstStyle/>
          <a:p>
            <a:r>
              <a:rPr lang="zh-CN" altLang="en-US" sz="3600"/>
              <a:t>什么是主变量</a:t>
            </a:r>
          </a:p>
          <a:p>
            <a:pPr lvl="1">
              <a:lnSpc>
                <a:spcPct val="120000"/>
              </a:lnSpc>
            </a:pPr>
            <a:r>
              <a:rPr lang="zh-CN" altLang="en-US"/>
              <a:t>嵌入式</a:t>
            </a:r>
            <a:r>
              <a:rPr lang="en-US" altLang="zh-CN"/>
              <a:t>SQL</a:t>
            </a:r>
            <a:r>
              <a:rPr lang="zh-CN" altLang="en-US"/>
              <a:t>语句中可以使用主语言的程序变量来输入或输出数据</a:t>
            </a:r>
          </a:p>
          <a:p>
            <a:pPr lvl="1">
              <a:lnSpc>
                <a:spcPct val="120000"/>
              </a:lnSpc>
            </a:pPr>
            <a:r>
              <a:rPr lang="zh-CN" altLang="en-US"/>
              <a:t>在</a:t>
            </a:r>
            <a:r>
              <a:rPr lang="en-US" altLang="zh-CN"/>
              <a:t>SQL</a:t>
            </a:r>
            <a:r>
              <a:rPr lang="zh-CN" altLang="en-US"/>
              <a:t>语句中使用的主语言程序变量简称为主变量（</a:t>
            </a:r>
            <a:r>
              <a:rPr lang="en-US" altLang="zh-CN"/>
              <a:t>Host Variable</a:t>
            </a:r>
            <a:r>
              <a:rPr lang="zh-CN" altLang="en-US"/>
              <a:t>）</a:t>
            </a:r>
          </a:p>
          <a:p>
            <a:endParaRPr lang="en-US" altLang="zh-CN"/>
          </a:p>
        </p:txBody>
      </p:sp>
      <p:sp>
        <p:nvSpPr>
          <p:cNvPr id="7" name="矩形 6">
            <a:extLst>
              <a:ext uri="{FF2B5EF4-FFF2-40B4-BE49-F238E27FC236}">
                <a16:creationId xmlns:a16="http://schemas.microsoft.com/office/drawing/2014/main" id="{8749D6B2-D7F4-4492-BA76-86DED3D59F3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9924685B-DEEB-4F0F-A837-C45873EFE94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B83176FF-3013-411F-94AA-16BF915FE76C}"/>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31727824"/>
      </p:ext>
    </p:extLst>
  </p:cSld>
  <p:clrMapOvr>
    <a:masterClrMapping/>
  </p:clrMapOvr>
  <p:transition>
    <p:wip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a:extLst>
              <a:ext uri="{FF2B5EF4-FFF2-40B4-BE49-F238E27FC236}">
                <a16:creationId xmlns:a16="http://schemas.microsoft.com/office/drawing/2014/main" id="{3F967325-7D01-41C1-9DBA-FB4D89F8575F}"/>
              </a:ext>
            </a:extLst>
          </p:cNvPr>
          <p:cNvSpPr>
            <a:spLocks noGrp="1" noChangeArrowheads="1"/>
          </p:cNvSpPr>
          <p:nvPr>
            <p:ph type="title"/>
          </p:nvPr>
        </p:nvSpPr>
        <p:spPr/>
        <p:txBody>
          <a:bodyPr/>
          <a:lstStyle/>
          <a:p>
            <a:r>
              <a:rPr lang="zh-CN" altLang="en-US"/>
              <a:t>主变量（续） </a:t>
            </a:r>
          </a:p>
        </p:txBody>
      </p:sp>
      <p:sp>
        <p:nvSpPr>
          <p:cNvPr id="947203" name="Rectangle 3">
            <a:extLst>
              <a:ext uri="{FF2B5EF4-FFF2-40B4-BE49-F238E27FC236}">
                <a16:creationId xmlns:a16="http://schemas.microsoft.com/office/drawing/2014/main" id="{EB50C12E-0A3E-4516-A6C4-99BF6D1EA329}"/>
              </a:ext>
            </a:extLst>
          </p:cNvPr>
          <p:cNvSpPr>
            <a:spLocks noGrp="1" noChangeArrowheads="1"/>
          </p:cNvSpPr>
          <p:nvPr>
            <p:ph type="body" idx="1"/>
          </p:nvPr>
        </p:nvSpPr>
        <p:spPr/>
        <p:txBody>
          <a:bodyPr/>
          <a:lstStyle/>
          <a:p>
            <a:r>
              <a:rPr lang="zh-CN" altLang="en-US" sz="3600"/>
              <a:t>主变量的类型</a:t>
            </a:r>
          </a:p>
          <a:p>
            <a:pPr lvl="1"/>
            <a:r>
              <a:rPr lang="zh-CN" altLang="en-US"/>
              <a:t>输入主变量</a:t>
            </a:r>
          </a:p>
          <a:p>
            <a:pPr lvl="2"/>
            <a:r>
              <a:rPr lang="zh-CN" altLang="en-US" sz="2800"/>
              <a:t>由应用程序对其赋值，</a:t>
            </a:r>
            <a:r>
              <a:rPr lang="en-US" altLang="zh-CN" sz="2800"/>
              <a:t>SQL</a:t>
            </a:r>
            <a:r>
              <a:rPr lang="zh-CN" altLang="en-US" sz="2800"/>
              <a:t>语句引用</a:t>
            </a:r>
          </a:p>
          <a:p>
            <a:pPr lvl="1"/>
            <a:r>
              <a:rPr lang="zh-CN" altLang="en-US"/>
              <a:t>输出主变量</a:t>
            </a:r>
          </a:p>
          <a:p>
            <a:pPr lvl="2"/>
            <a:r>
              <a:rPr lang="zh-CN" altLang="en-US" sz="2800"/>
              <a:t>由</a:t>
            </a:r>
            <a:r>
              <a:rPr lang="en-US" altLang="zh-CN" sz="2800"/>
              <a:t>SQL</a:t>
            </a:r>
            <a:r>
              <a:rPr lang="zh-CN" altLang="en-US" sz="2800"/>
              <a:t>语句赋值或设置状态信息，返回给应用程序</a:t>
            </a:r>
          </a:p>
          <a:p>
            <a:pPr lvl="1"/>
            <a:r>
              <a:rPr lang="zh-CN" altLang="en-US"/>
              <a:t>一个主变量有可能既是输入主变量又是输出主变量</a:t>
            </a:r>
          </a:p>
        </p:txBody>
      </p:sp>
      <p:sp>
        <p:nvSpPr>
          <p:cNvPr id="7" name="矩形 6">
            <a:extLst>
              <a:ext uri="{FF2B5EF4-FFF2-40B4-BE49-F238E27FC236}">
                <a16:creationId xmlns:a16="http://schemas.microsoft.com/office/drawing/2014/main" id="{F82C7B03-90E9-4B19-8351-A36D48654E9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5310AC79-C92D-4E5B-9668-89A4216BB02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A50C220B-0872-400B-B4E0-45C384414FE5}"/>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42196591"/>
      </p:ext>
    </p:extLst>
  </p:cSld>
  <p:clrMapOvr>
    <a:masterClrMapping/>
  </p:clrMapOvr>
  <p:transition>
    <p:wip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a:extLst>
              <a:ext uri="{FF2B5EF4-FFF2-40B4-BE49-F238E27FC236}">
                <a16:creationId xmlns:a16="http://schemas.microsoft.com/office/drawing/2014/main" id="{34ADBB10-B0D3-4887-A822-32AA889D4EEC}"/>
              </a:ext>
            </a:extLst>
          </p:cNvPr>
          <p:cNvSpPr>
            <a:spLocks noGrp="1" noChangeArrowheads="1"/>
          </p:cNvSpPr>
          <p:nvPr>
            <p:ph type="title"/>
          </p:nvPr>
        </p:nvSpPr>
        <p:spPr/>
        <p:txBody>
          <a:bodyPr/>
          <a:lstStyle/>
          <a:p>
            <a:r>
              <a:rPr lang="zh-CN" altLang="en-US"/>
              <a:t>主变量（续） </a:t>
            </a:r>
          </a:p>
        </p:txBody>
      </p:sp>
      <p:sp>
        <p:nvSpPr>
          <p:cNvPr id="948227" name="Rectangle 3">
            <a:extLst>
              <a:ext uri="{FF2B5EF4-FFF2-40B4-BE49-F238E27FC236}">
                <a16:creationId xmlns:a16="http://schemas.microsoft.com/office/drawing/2014/main" id="{44B30D6E-94CA-480F-A959-C98FB62C4D1F}"/>
              </a:ext>
            </a:extLst>
          </p:cNvPr>
          <p:cNvSpPr>
            <a:spLocks noGrp="1" noChangeArrowheads="1"/>
          </p:cNvSpPr>
          <p:nvPr>
            <p:ph type="body" idx="1"/>
          </p:nvPr>
        </p:nvSpPr>
        <p:spPr/>
        <p:txBody>
          <a:bodyPr/>
          <a:lstStyle/>
          <a:p>
            <a:pPr>
              <a:lnSpc>
                <a:spcPct val="90000"/>
              </a:lnSpc>
            </a:pPr>
            <a:r>
              <a:rPr lang="zh-CN" altLang="en-US"/>
              <a:t>主变量的用途</a:t>
            </a:r>
            <a:endParaRPr lang="zh-CN" altLang="en-US" sz="3600"/>
          </a:p>
          <a:p>
            <a:pPr lvl="1">
              <a:lnSpc>
                <a:spcPct val="90000"/>
              </a:lnSpc>
            </a:pPr>
            <a:r>
              <a:rPr lang="zh-CN" altLang="en-US"/>
              <a:t>输入主变量</a:t>
            </a:r>
          </a:p>
          <a:p>
            <a:pPr lvl="2">
              <a:lnSpc>
                <a:spcPct val="90000"/>
              </a:lnSpc>
            </a:pPr>
            <a:r>
              <a:rPr lang="zh-CN" altLang="en-US"/>
              <a:t> </a:t>
            </a:r>
            <a:r>
              <a:rPr lang="zh-CN" altLang="en-US" sz="2800"/>
              <a:t>指定向数据库中插入的数据</a:t>
            </a:r>
          </a:p>
          <a:p>
            <a:pPr lvl="2">
              <a:lnSpc>
                <a:spcPct val="90000"/>
              </a:lnSpc>
            </a:pPr>
            <a:r>
              <a:rPr lang="zh-CN" altLang="en-US" sz="2800"/>
              <a:t> 将数据库中的数据修改为指定值</a:t>
            </a:r>
          </a:p>
          <a:p>
            <a:pPr lvl="2">
              <a:lnSpc>
                <a:spcPct val="90000"/>
              </a:lnSpc>
            </a:pPr>
            <a:r>
              <a:rPr lang="zh-CN" altLang="en-US" sz="2800"/>
              <a:t> 指定执行的操作</a:t>
            </a:r>
          </a:p>
          <a:p>
            <a:pPr lvl="2">
              <a:lnSpc>
                <a:spcPct val="90000"/>
              </a:lnSpc>
            </a:pPr>
            <a:r>
              <a:rPr lang="zh-CN" altLang="en-US" sz="2800"/>
              <a:t> 指定</a:t>
            </a:r>
            <a:r>
              <a:rPr lang="en-US" altLang="zh-CN" sz="2800"/>
              <a:t>WHERE</a:t>
            </a:r>
            <a:r>
              <a:rPr lang="zh-CN" altLang="en-US" sz="2800"/>
              <a:t>子句或</a:t>
            </a:r>
            <a:r>
              <a:rPr lang="en-US" altLang="zh-CN" sz="2800"/>
              <a:t>HAVING</a:t>
            </a:r>
            <a:r>
              <a:rPr lang="zh-CN" altLang="en-US" sz="2800"/>
              <a:t>子句中的条件</a:t>
            </a:r>
          </a:p>
          <a:p>
            <a:pPr lvl="1">
              <a:lnSpc>
                <a:spcPct val="90000"/>
              </a:lnSpc>
            </a:pPr>
            <a:r>
              <a:rPr lang="zh-CN" altLang="en-US"/>
              <a:t>输出主变量</a:t>
            </a:r>
          </a:p>
          <a:p>
            <a:pPr lvl="2">
              <a:lnSpc>
                <a:spcPct val="90000"/>
              </a:lnSpc>
            </a:pPr>
            <a:r>
              <a:rPr lang="zh-CN" altLang="en-US"/>
              <a:t> </a:t>
            </a:r>
            <a:r>
              <a:rPr lang="zh-CN" altLang="en-US" sz="2800"/>
              <a:t>获取</a:t>
            </a:r>
            <a:r>
              <a:rPr lang="en-US" altLang="zh-CN" sz="2800"/>
              <a:t>SQL</a:t>
            </a:r>
            <a:r>
              <a:rPr lang="zh-CN" altLang="en-US" sz="2800"/>
              <a:t>语句的结果数据</a:t>
            </a:r>
          </a:p>
          <a:p>
            <a:pPr lvl="2">
              <a:lnSpc>
                <a:spcPct val="90000"/>
              </a:lnSpc>
            </a:pPr>
            <a:r>
              <a:rPr lang="zh-CN" altLang="en-US"/>
              <a:t> </a:t>
            </a:r>
            <a:r>
              <a:rPr lang="zh-CN" altLang="en-US" sz="2800"/>
              <a:t>获取</a:t>
            </a:r>
            <a:r>
              <a:rPr lang="en-US" altLang="zh-CN" sz="2800"/>
              <a:t>SQL</a:t>
            </a:r>
            <a:r>
              <a:rPr lang="zh-CN" altLang="en-US" sz="2800"/>
              <a:t>语句的执行状态</a:t>
            </a:r>
          </a:p>
        </p:txBody>
      </p:sp>
      <p:sp>
        <p:nvSpPr>
          <p:cNvPr id="7" name="矩形 6">
            <a:extLst>
              <a:ext uri="{FF2B5EF4-FFF2-40B4-BE49-F238E27FC236}">
                <a16:creationId xmlns:a16="http://schemas.microsoft.com/office/drawing/2014/main" id="{A8BE804C-9FC7-4460-B751-DF9F026B9744}"/>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D60D8546-560E-4553-BB7A-D23752882F1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44000699-74FE-48D4-9988-74CF699F72BC}"/>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642514492"/>
      </p:ext>
    </p:extLst>
  </p:cSld>
  <p:clrMapOvr>
    <a:masterClrMapping/>
  </p:clrMapOvr>
  <p:transition>
    <p:wip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a:extLst>
              <a:ext uri="{FF2B5EF4-FFF2-40B4-BE49-F238E27FC236}">
                <a16:creationId xmlns:a16="http://schemas.microsoft.com/office/drawing/2014/main" id="{A032722C-CD5B-41D9-A2D2-8ED24AAFED3A}"/>
              </a:ext>
            </a:extLst>
          </p:cNvPr>
          <p:cNvSpPr>
            <a:spLocks noGrp="1" noChangeArrowheads="1"/>
          </p:cNvSpPr>
          <p:nvPr>
            <p:ph type="title"/>
          </p:nvPr>
        </p:nvSpPr>
        <p:spPr/>
        <p:txBody>
          <a:bodyPr/>
          <a:lstStyle/>
          <a:p>
            <a:r>
              <a:rPr lang="zh-CN" altLang="en-US" sz="4000"/>
              <a:t>主变量（续）</a:t>
            </a:r>
            <a:r>
              <a:rPr lang="zh-CN" altLang="en-US"/>
              <a:t> </a:t>
            </a:r>
          </a:p>
        </p:txBody>
      </p:sp>
      <p:sp>
        <p:nvSpPr>
          <p:cNvPr id="949251" name="Rectangle 3">
            <a:extLst>
              <a:ext uri="{FF2B5EF4-FFF2-40B4-BE49-F238E27FC236}">
                <a16:creationId xmlns:a16="http://schemas.microsoft.com/office/drawing/2014/main" id="{B6AFE46F-B436-4A90-8AF1-E0DCAA03F81C}"/>
              </a:ext>
            </a:extLst>
          </p:cNvPr>
          <p:cNvSpPr>
            <a:spLocks noGrp="1" noChangeArrowheads="1"/>
          </p:cNvSpPr>
          <p:nvPr>
            <p:ph type="body" idx="1"/>
          </p:nvPr>
        </p:nvSpPr>
        <p:spPr/>
        <p:txBody>
          <a:bodyPr/>
          <a:lstStyle/>
          <a:p>
            <a:pPr>
              <a:lnSpc>
                <a:spcPct val="90000"/>
              </a:lnSpc>
            </a:pPr>
            <a:r>
              <a:rPr lang="zh-CN" altLang="en-US"/>
              <a:t>指示变量</a:t>
            </a:r>
          </a:p>
          <a:p>
            <a:pPr lvl="1">
              <a:lnSpc>
                <a:spcPct val="90000"/>
              </a:lnSpc>
            </a:pPr>
            <a:r>
              <a:rPr lang="zh-CN" altLang="en-US"/>
              <a:t>一个主变量可以附带一个指示变量（</a:t>
            </a:r>
            <a:r>
              <a:rPr lang="en-US" altLang="zh-CN"/>
              <a:t>Indicator Variable</a:t>
            </a:r>
            <a:r>
              <a:rPr lang="zh-CN" altLang="en-US"/>
              <a:t>）</a:t>
            </a:r>
          </a:p>
          <a:p>
            <a:pPr lvl="1">
              <a:lnSpc>
                <a:spcPct val="90000"/>
              </a:lnSpc>
            </a:pPr>
            <a:r>
              <a:rPr lang="zh-CN" altLang="en-US"/>
              <a:t>什么是指示变量</a:t>
            </a:r>
          </a:p>
          <a:p>
            <a:pPr lvl="2">
              <a:lnSpc>
                <a:spcPct val="90000"/>
              </a:lnSpc>
            </a:pPr>
            <a:r>
              <a:rPr lang="zh-CN" altLang="en-US" sz="2800"/>
              <a:t>整型变量</a:t>
            </a:r>
          </a:p>
          <a:p>
            <a:pPr lvl="2">
              <a:lnSpc>
                <a:spcPct val="90000"/>
              </a:lnSpc>
            </a:pPr>
            <a:r>
              <a:rPr lang="zh-CN" altLang="en-US" sz="2800"/>
              <a:t>用来“指示”所指主变量的值或条件</a:t>
            </a:r>
          </a:p>
          <a:p>
            <a:pPr lvl="1">
              <a:lnSpc>
                <a:spcPct val="90000"/>
              </a:lnSpc>
            </a:pPr>
            <a:r>
              <a:rPr lang="zh-CN" altLang="en-US"/>
              <a:t>指示变量的用途</a:t>
            </a:r>
          </a:p>
          <a:p>
            <a:pPr lvl="2">
              <a:lnSpc>
                <a:spcPct val="90000"/>
              </a:lnSpc>
            </a:pPr>
            <a:r>
              <a:rPr lang="zh-CN" altLang="en-US" sz="2800"/>
              <a:t>输入主变量可以利用指示变量赋空值</a:t>
            </a:r>
          </a:p>
          <a:p>
            <a:pPr lvl="2">
              <a:lnSpc>
                <a:spcPct val="90000"/>
              </a:lnSpc>
            </a:pPr>
            <a:r>
              <a:rPr lang="zh-CN" altLang="en-US" sz="2800"/>
              <a:t>输出主变量可以利用指示变量检测出是否空值，值是否被截断</a:t>
            </a:r>
            <a:endParaRPr lang="zh-CN" altLang="en-US"/>
          </a:p>
        </p:txBody>
      </p:sp>
      <p:sp>
        <p:nvSpPr>
          <p:cNvPr id="7" name="矩形 6">
            <a:extLst>
              <a:ext uri="{FF2B5EF4-FFF2-40B4-BE49-F238E27FC236}">
                <a16:creationId xmlns:a16="http://schemas.microsoft.com/office/drawing/2014/main" id="{F5D67682-1E41-4B16-B7D8-EA7BB927F37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8E06E467-2765-46FA-A3D9-9D94A55FFFE7}"/>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2F3EDE73-454D-4D7D-9907-D605F333DEC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616246876"/>
      </p:ext>
    </p:extLst>
  </p:cSld>
  <p:clrMapOvr>
    <a:masterClrMapping/>
  </p:clrMapOvr>
  <p:transition>
    <p:wip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a:extLst>
              <a:ext uri="{FF2B5EF4-FFF2-40B4-BE49-F238E27FC236}">
                <a16:creationId xmlns:a16="http://schemas.microsoft.com/office/drawing/2014/main" id="{3CE7A7BE-279F-4691-923E-699F60865301}"/>
              </a:ext>
            </a:extLst>
          </p:cNvPr>
          <p:cNvSpPr>
            <a:spLocks noGrp="1" noChangeArrowheads="1"/>
          </p:cNvSpPr>
          <p:nvPr>
            <p:ph type="title"/>
          </p:nvPr>
        </p:nvSpPr>
        <p:spPr/>
        <p:txBody>
          <a:bodyPr/>
          <a:lstStyle/>
          <a:p>
            <a:r>
              <a:rPr lang="zh-CN" altLang="en-US"/>
              <a:t>主变量（续） </a:t>
            </a:r>
          </a:p>
        </p:txBody>
      </p:sp>
      <p:sp>
        <p:nvSpPr>
          <p:cNvPr id="950275" name="Rectangle 3">
            <a:extLst>
              <a:ext uri="{FF2B5EF4-FFF2-40B4-BE49-F238E27FC236}">
                <a16:creationId xmlns:a16="http://schemas.microsoft.com/office/drawing/2014/main" id="{5FBE20A1-2ADA-4232-8E9F-165E89029B7D}"/>
              </a:ext>
            </a:extLst>
          </p:cNvPr>
          <p:cNvSpPr>
            <a:spLocks noGrp="1" noChangeArrowheads="1"/>
          </p:cNvSpPr>
          <p:nvPr>
            <p:ph type="body" idx="1"/>
          </p:nvPr>
        </p:nvSpPr>
        <p:spPr/>
        <p:txBody>
          <a:bodyPr/>
          <a:lstStyle/>
          <a:p>
            <a:pPr>
              <a:lnSpc>
                <a:spcPct val="90000"/>
              </a:lnSpc>
            </a:pPr>
            <a:r>
              <a:rPr lang="zh-CN" altLang="en-US"/>
              <a:t>在</a:t>
            </a:r>
            <a:r>
              <a:rPr lang="en-US" altLang="zh-CN"/>
              <a:t>SQL</a:t>
            </a:r>
            <a:r>
              <a:rPr lang="zh-CN" altLang="en-US"/>
              <a:t>语句中使用主变量和指示变量的方法</a:t>
            </a:r>
            <a:endParaRPr lang="zh-CN" altLang="en-US" sz="3600"/>
          </a:p>
          <a:p>
            <a:pPr lvl="1">
              <a:lnSpc>
                <a:spcPct val="90000"/>
              </a:lnSpc>
            </a:pPr>
            <a:r>
              <a:rPr lang="en-US" altLang="zh-CN"/>
              <a:t>1) </a:t>
            </a:r>
            <a:r>
              <a:rPr lang="zh-CN" altLang="en-US"/>
              <a:t>说明主变量和指示变量</a:t>
            </a:r>
          </a:p>
          <a:p>
            <a:pPr lvl="2">
              <a:lnSpc>
                <a:spcPct val="90000"/>
              </a:lnSpc>
              <a:buFontTx/>
              <a:buNone/>
            </a:pPr>
            <a:r>
              <a:rPr lang="en-US" altLang="zh-CN" sz="2800"/>
              <a:t>BEGIN DECLARE SECTION</a:t>
            </a:r>
          </a:p>
          <a:p>
            <a:pPr lvl="2">
              <a:lnSpc>
                <a:spcPct val="90000"/>
              </a:lnSpc>
              <a:buFontTx/>
              <a:buNone/>
            </a:pPr>
            <a:r>
              <a:rPr lang="en-US" altLang="zh-CN" sz="2800"/>
              <a:t>	......... </a:t>
            </a:r>
          </a:p>
          <a:p>
            <a:pPr lvl="2">
              <a:lnSpc>
                <a:spcPct val="90000"/>
              </a:lnSpc>
              <a:buFontTx/>
              <a:buNone/>
            </a:pPr>
            <a:r>
              <a:rPr lang="en-US" altLang="zh-CN" sz="2800"/>
              <a:t>	.........     (</a:t>
            </a:r>
            <a:r>
              <a:rPr lang="zh-CN" altLang="en-US" sz="2800"/>
              <a:t>说明主变量和指示变量</a:t>
            </a:r>
            <a:r>
              <a:rPr lang="en-US" altLang="zh-CN" sz="2800"/>
              <a:t>)</a:t>
            </a:r>
          </a:p>
          <a:p>
            <a:pPr lvl="2">
              <a:lnSpc>
                <a:spcPct val="90000"/>
              </a:lnSpc>
              <a:buFontTx/>
              <a:buNone/>
            </a:pPr>
            <a:r>
              <a:rPr lang="en-US" altLang="zh-CN" sz="2800"/>
              <a:t>	.........</a:t>
            </a:r>
          </a:p>
          <a:p>
            <a:pPr lvl="2">
              <a:lnSpc>
                <a:spcPct val="90000"/>
              </a:lnSpc>
              <a:buFontTx/>
              <a:buNone/>
            </a:pPr>
            <a:r>
              <a:rPr lang="en-US" altLang="zh-CN" sz="2800"/>
              <a:t>END DECLARE SECTION</a:t>
            </a:r>
          </a:p>
          <a:p>
            <a:pPr lvl="2">
              <a:lnSpc>
                <a:spcPct val="90000"/>
              </a:lnSpc>
            </a:pPr>
            <a:endParaRPr lang="en-US" altLang="zh-CN" sz="2800"/>
          </a:p>
        </p:txBody>
      </p:sp>
      <p:sp>
        <p:nvSpPr>
          <p:cNvPr id="4" name="矩形 3">
            <a:extLst>
              <a:ext uri="{FF2B5EF4-FFF2-40B4-BE49-F238E27FC236}">
                <a16:creationId xmlns:a16="http://schemas.microsoft.com/office/drawing/2014/main" id="{E062C9BE-E92C-40D2-AB8A-DC001489F61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A3D78D9-2365-44EC-A4F2-43AA620B090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72951A22-90F3-4659-A8AE-83DF9CC4C8F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546220042"/>
      </p:ext>
    </p:extLst>
  </p:cSld>
  <p:clrMapOvr>
    <a:masterClrMapping/>
  </p:clrMapOvr>
  <p:transition>
    <p:wip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a:extLst>
              <a:ext uri="{FF2B5EF4-FFF2-40B4-BE49-F238E27FC236}">
                <a16:creationId xmlns:a16="http://schemas.microsoft.com/office/drawing/2014/main" id="{52C4BC59-F747-456E-9427-10ABE9781DD3}"/>
              </a:ext>
            </a:extLst>
          </p:cNvPr>
          <p:cNvSpPr>
            <a:spLocks noGrp="1" noChangeArrowheads="1"/>
          </p:cNvSpPr>
          <p:nvPr>
            <p:ph type="title"/>
          </p:nvPr>
        </p:nvSpPr>
        <p:spPr/>
        <p:txBody>
          <a:bodyPr/>
          <a:lstStyle/>
          <a:p>
            <a:r>
              <a:rPr lang="zh-CN" altLang="en-US"/>
              <a:t>主变量（续） </a:t>
            </a:r>
          </a:p>
        </p:txBody>
      </p:sp>
      <p:sp>
        <p:nvSpPr>
          <p:cNvPr id="951299" name="Rectangle 3">
            <a:extLst>
              <a:ext uri="{FF2B5EF4-FFF2-40B4-BE49-F238E27FC236}">
                <a16:creationId xmlns:a16="http://schemas.microsoft.com/office/drawing/2014/main" id="{11589551-E90F-4614-A7F8-D6910DFC6BAC}"/>
              </a:ext>
            </a:extLst>
          </p:cNvPr>
          <p:cNvSpPr>
            <a:spLocks noGrp="1" noChangeArrowheads="1"/>
          </p:cNvSpPr>
          <p:nvPr>
            <p:ph type="body" idx="1"/>
          </p:nvPr>
        </p:nvSpPr>
        <p:spPr/>
        <p:txBody>
          <a:bodyPr/>
          <a:lstStyle/>
          <a:p>
            <a:pPr lvl="1"/>
            <a:r>
              <a:rPr lang="en-US" altLang="zh-CN" sz="3200"/>
              <a:t>2) </a:t>
            </a:r>
            <a:r>
              <a:rPr lang="zh-CN" altLang="en-US" sz="3200"/>
              <a:t>使用主变量</a:t>
            </a:r>
          </a:p>
          <a:p>
            <a:pPr lvl="2"/>
            <a:r>
              <a:rPr lang="zh-CN" altLang="en-US" sz="2800"/>
              <a:t>说明之后的主变量可以在</a:t>
            </a:r>
            <a:r>
              <a:rPr lang="en-US" altLang="zh-CN" sz="2800"/>
              <a:t>SQL</a:t>
            </a:r>
            <a:r>
              <a:rPr lang="zh-CN" altLang="en-US" sz="2800"/>
              <a:t>语句中任何一个能够使用表达式的地方出现</a:t>
            </a:r>
          </a:p>
          <a:p>
            <a:pPr lvl="2"/>
            <a:r>
              <a:rPr lang="zh-CN" altLang="en-US" sz="2800"/>
              <a:t>为了与数据库对象名（表名、视图名、列名等）区别，</a:t>
            </a:r>
            <a:r>
              <a:rPr lang="en-US" altLang="zh-CN" sz="2800"/>
              <a:t>SQL</a:t>
            </a:r>
            <a:r>
              <a:rPr lang="zh-CN" altLang="en-US" sz="2800"/>
              <a:t>语句中的主变量名前要加冒号（</a:t>
            </a:r>
            <a:r>
              <a:rPr lang="en-US" altLang="zh-CN" sz="2800"/>
              <a:t>:</a:t>
            </a:r>
            <a:r>
              <a:rPr lang="zh-CN" altLang="en-US" sz="2800"/>
              <a:t>）作为标志</a:t>
            </a:r>
          </a:p>
          <a:p>
            <a:pPr lvl="2"/>
            <a:endParaRPr lang="en-US" altLang="zh-CN" sz="2800"/>
          </a:p>
        </p:txBody>
      </p:sp>
      <p:sp>
        <p:nvSpPr>
          <p:cNvPr id="4" name="矩形 3">
            <a:extLst>
              <a:ext uri="{FF2B5EF4-FFF2-40B4-BE49-F238E27FC236}">
                <a16:creationId xmlns:a16="http://schemas.microsoft.com/office/drawing/2014/main" id="{70FF161F-E757-45C9-BBFD-325A0774B9F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F7FF0FF7-C33B-4299-B07D-2145AB7EB82C}"/>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2DA15BF-447C-4F1A-BF99-C2902996B26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19914049"/>
      </p:ext>
    </p:extLst>
  </p:cSld>
  <p:clrMapOvr>
    <a:masterClrMapping/>
  </p:clrMapOvr>
  <p:transition>
    <p:wip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a:extLst>
              <a:ext uri="{FF2B5EF4-FFF2-40B4-BE49-F238E27FC236}">
                <a16:creationId xmlns:a16="http://schemas.microsoft.com/office/drawing/2014/main" id="{BF3DC300-4D3A-4C98-A131-140AAAD3485E}"/>
              </a:ext>
            </a:extLst>
          </p:cNvPr>
          <p:cNvSpPr>
            <a:spLocks noGrp="1" noChangeArrowheads="1"/>
          </p:cNvSpPr>
          <p:nvPr>
            <p:ph type="title"/>
          </p:nvPr>
        </p:nvSpPr>
        <p:spPr/>
        <p:txBody>
          <a:bodyPr/>
          <a:lstStyle/>
          <a:p>
            <a:r>
              <a:rPr lang="zh-CN" altLang="en-US"/>
              <a:t>主变量（续） </a:t>
            </a:r>
          </a:p>
        </p:txBody>
      </p:sp>
      <p:sp>
        <p:nvSpPr>
          <p:cNvPr id="952323" name="Rectangle 3">
            <a:extLst>
              <a:ext uri="{FF2B5EF4-FFF2-40B4-BE49-F238E27FC236}">
                <a16:creationId xmlns:a16="http://schemas.microsoft.com/office/drawing/2014/main" id="{05775E70-22A2-4718-854C-CF467988246B}"/>
              </a:ext>
            </a:extLst>
          </p:cNvPr>
          <p:cNvSpPr>
            <a:spLocks noGrp="1" noChangeArrowheads="1"/>
          </p:cNvSpPr>
          <p:nvPr>
            <p:ph type="body" idx="1"/>
          </p:nvPr>
        </p:nvSpPr>
        <p:spPr/>
        <p:txBody>
          <a:bodyPr/>
          <a:lstStyle/>
          <a:p>
            <a:pPr lvl="1"/>
            <a:r>
              <a:rPr lang="en-US" altLang="zh-CN" sz="3200"/>
              <a:t>3) </a:t>
            </a:r>
            <a:r>
              <a:rPr lang="zh-CN" altLang="en-US" sz="3200"/>
              <a:t>使用指示变量</a:t>
            </a:r>
          </a:p>
          <a:p>
            <a:pPr lvl="2"/>
            <a:r>
              <a:rPr lang="zh-CN" altLang="en-US" sz="2800"/>
              <a:t> 指示变量前也必须加冒号标志</a:t>
            </a:r>
          </a:p>
          <a:p>
            <a:pPr lvl="2"/>
            <a:r>
              <a:rPr lang="zh-CN" altLang="en-US" sz="2800"/>
              <a:t> 必须紧跟在所指主变量之后</a:t>
            </a:r>
          </a:p>
          <a:p>
            <a:pPr lvl="2"/>
            <a:endParaRPr lang="zh-CN" altLang="en-US" sz="2800"/>
          </a:p>
          <a:p>
            <a:endParaRPr lang="en-US" altLang="zh-CN" sz="3600"/>
          </a:p>
        </p:txBody>
      </p:sp>
      <p:sp>
        <p:nvSpPr>
          <p:cNvPr id="4" name="矩形 3">
            <a:extLst>
              <a:ext uri="{FF2B5EF4-FFF2-40B4-BE49-F238E27FC236}">
                <a16:creationId xmlns:a16="http://schemas.microsoft.com/office/drawing/2014/main" id="{CE78BD30-453F-440B-805D-63D7F055720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2B8CEF1-7318-4629-A4B3-F0E6EAD4A45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E293BD2F-4CA0-4697-80C5-4AF09C92C4E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143810056"/>
      </p:ext>
    </p:extLst>
  </p:cSld>
  <p:clrMapOvr>
    <a:masterClrMapping/>
  </p:clrMapOvr>
  <p:transition>
    <p:wip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a:extLst>
              <a:ext uri="{FF2B5EF4-FFF2-40B4-BE49-F238E27FC236}">
                <a16:creationId xmlns:a16="http://schemas.microsoft.com/office/drawing/2014/main" id="{8D644D1F-8A4E-42D2-B01A-11F2C5442AB8}"/>
              </a:ext>
            </a:extLst>
          </p:cNvPr>
          <p:cNvSpPr>
            <a:spLocks noGrp="1" noChangeArrowheads="1"/>
          </p:cNvSpPr>
          <p:nvPr>
            <p:ph type="title"/>
          </p:nvPr>
        </p:nvSpPr>
        <p:spPr/>
        <p:txBody>
          <a:bodyPr/>
          <a:lstStyle/>
          <a:p>
            <a:r>
              <a:rPr lang="zh-CN" altLang="en-US"/>
              <a:t>主变量（续） </a:t>
            </a:r>
          </a:p>
        </p:txBody>
      </p:sp>
      <p:sp>
        <p:nvSpPr>
          <p:cNvPr id="953347" name="Rectangle 3">
            <a:extLst>
              <a:ext uri="{FF2B5EF4-FFF2-40B4-BE49-F238E27FC236}">
                <a16:creationId xmlns:a16="http://schemas.microsoft.com/office/drawing/2014/main" id="{28CD8E0A-0F79-4B64-81FE-195E7A723FC6}"/>
              </a:ext>
            </a:extLst>
          </p:cNvPr>
          <p:cNvSpPr>
            <a:spLocks noGrp="1" noChangeArrowheads="1"/>
          </p:cNvSpPr>
          <p:nvPr>
            <p:ph type="body" idx="1"/>
          </p:nvPr>
        </p:nvSpPr>
        <p:spPr/>
        <p:txBody>
          <a:bodyPr/>
          <a:lstStyle/>
          <a:p>
            <a:r>
              <a:rPr lang="zh-CN" altLang="en-US"/>
              <a:t>在</a:t>
            </a:r>
            <a:r>
              <a:rPr lang="en-US" altLang="zh-CN"/>
              <a:t>SQL</a:t>
            </a:r>
            <a:r>
              <a:rPr lang="zh-CN" altLang="en-US"/>
              <a:t>语句之外</a:t>
            </a:r>
            <a:r>
              <a:rPr lang="en-US" altLang="zh-CN"/>
              <a:t>(</a:t>
            </a:r>
            <a:r>
              <a:rPr lang="zh-CN" altLang="en-US"/>
              <a:t>主语言语句中</a:t>
            </a:r>
            <a:r>
              <a:rPr lang="en-US" altLang="zh-CN"/>
              <a:t>)</a:t>
            </a:r>
            <a:r>
              <a:rPr lang="zh-CN" altLang="en-US"/>
              <a:t>使用主变量和指示变量的方法</a:t>
            </a:r>
          </a:p>
          <a:p>
            <a:pPr lvl="1"/>
            <a:r>
              <a:rPr lang="zh-CN" altLang="en-US" sz="3200"/>
              <a:t>可以直接引用，不必加冒号</a:t>
            </a:r>
          </a:p>
          <a:p>
            <a:pPr lvl="1">
              <a:buFontTx/>
              <a:buNone/>
            </a:pPr>
            <a:endParaRPr lang="en-US" altLang="zh-CN" sz="3200"/>
          </a:p>
        </p:txBody>
      </p:sp>
      <p:sp>
        <p:nvSpPr>
          <p:cNvPr id="4" name="矩形 3">
            <a:extLst>
              <a:ext uri="{FF2B5EF4-FFF2-40B4-BE49-F238E27FC236}">
                <a16:creationId xmlns:a16="http://schemas.microsoft.com/office/drawing/2014/main" id="{23B5797C-92A6-4867-939D-239C52328FC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32749148-37D9-444A-9F73-E77A515AD83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7C48838-F2F7-4E86-8650-C43784354F0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57723921"/>
      </p:ext>
    </p:extLst>
  </p:cSld>
  <p:clrMapOvr>
    <a:masterClrMapping/>
  </p:clrMapOvr>
  <p:transition>
    <p:wip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a:extLst>
              <a:ext uri="{FF2B5EF4-FFF2-40B4-BE49-F238E27FC236}">
                <a16:creationId xmlns:a16="http://schemas.microsoft.com/office/drawing/2014/main" id="{5365CBF5-2FA8-4904-9473-A105EB36142D}"/>
              </a:ext>
            </a:extLst>
          </p:cNvPr>
          <p:cNvSpPr>
            <a:spLocks noGrp="1" noChangeArrowheads="1"/>
          </p:cNvSpPr>
          <p:nvPr>
            <p:ph type="title"/>
          </p:nvPr>
        </p:nvSpPr>
        <p:spPr/>
        <p:txBody>
          <a:bodyPr/>
          <a:lstStyle/>
          <a:p>
            <a:r>
              <a:rPr lang="en-US" altLang="zh-CN"/>
              <a:t>3. </a:t>
            </a:r>
            <a:r>
              <a:rPr lang="zh-CN" altLang="en-US"/>
              <a:t>游标（</a:t>
            </a:r>
            <a:r>
              <a:rPr lang="en-US" altLang="zh-CN"/>
              <a:t>cursor</a:t>
            </a:r>
            <a:r>
              <a:rPr lang="zh-CN" altLang="en-US"/>
              <a:t>）</a:t>
            </a:r>
          </a:p>
        </p:txBody>
      </p:sp>
      <p:sp>
        <p:nvSpPr>
          <p:cNvPr id="954371" name="Rectangle 3">
            <a:extLst>
              <a:ext uri="{FF2B5EF4-FFF2-40B4-BE49-F238E27FC236}">
                <a16:creationId xmlns:a16="http://schemas.microsoft.com/office/drawing/2014/main" id="{3839E0C9-73C1-4724-AE4B-C535B43487C1}"/>
              </a:ext>
            </a:extLst>
          </p:cNvPr>
          <p:cNvSpPr>
            <a:spLocks noGrp="1" noChangeArrowheads="1"/>
          </p:cNvSpPr>
          <p:nvPr>
            <p:ph type="body" idx="1"/>
          </p:nvPr>
        </p:nvSpPr>
        <p:spPr>
          <a:xfrm>
            <a:off x="914400" y="1752600"/>
            <a:ext cx="7772400" cy="4114800"/>
          </a:xfrm>
        </p:spPr>
        <p:txBody>
          <a:bodyPr/>
          <a:lstStyle/>
          <a:p>
            <a:r>
              <a:rPr lang="zh-CN" altLang="en-US"/>
              <a:t>为什么要使用游标</a:t>
            </a:r>
          </a:p>
          <a:p>
            <a:pPr lvl="1"/>
            <a:r>
              <a:rPr lang="zh-CN" altLang="en-US"/>
              <a:t> </a:t>
            </a:r>
            <a:r>
              <a:rPr lang="en-US" altLang="zh-CN"/>
              <a:t>SQL</a:t>
            </a:r>
            <a:r>
              <a:rPr lang="zh-CN" altLang="en-US"/>
              <a:t>语言与主语言具有不同数据处理方式</a:t>
            </a:r>
          </a:p>
          <a:p>
            <a:pPr lvl="1"/>
            <a:endParaRPr lang="zh-CN" altLang="en-US"/>
          </a:p>
          <a:p>
            <a:r>
              <a:rPr lang="en-US" altLang="zh-CN"/>
              <a:t>SQL</a:t>
            </a:r>
            <a:r>
              <a:rPr lang="zh-CN" altLang="en-US"/>
              <a:t>语言是面向集合的，一条</a:t>
            </a:r>
            <a:r>
              <a:rPr lang="en-US" altLang="zh-CN"/>
              <a:t>SQL</a:t>
            </a:r>
            <a:r>
              <a:rPr lang="zh-CN" altLang="en-US"/>
              <a:t>语句原则上可以产生或处理多条记录</a:t>
            </a:r>
          </a:p>
        </p:txBody>
      </p:sp>
      <p:sp>
        <p:nvSpPr>
          <p:cNvPr id="4" name="矩形 3">
            <a:extLst>
              <a:ext uri="{FF2B5EF4-FFF2-40B4-BE49-F238E27FC236}">
                <a16:creationId xmlns:a16="http://schemas.microsoft.com/office/drawing/2014/main" id="{3C34BFEB-4A85-4E11-B198-A05094BAD24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BCC4596-D76D-4CBA-B5E1-C9E6B3CCACE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E8B2B43-FA7A-4F42-8D9C-D0BF82021F8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77703738"/>
      </p:ext>
    </p:extLst>
  </p:cSld>
  <p:clrMapOvr>
    <a:masterClrMapping/>
  </p:clrMapOvr>
  <p:transition>
    <p:wip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a:extLst>
              <a:ext uri="{FF2B5EF4-FFF2-40B4-BE49-F238E27FC236}">
                <a16:creationId xmlns:a16="http://schemas.microsoft.com/office/drawing/2014/main" id="{98BDC398-E7A1-45C8-AD7E-1D166C87416F}"/>
              </a:ext>
            </a:extLst>
          </p:cNvPr>
          <p:cNvSpPr>
            <a:spLocks noGrp="1" noChangeArrowheads="1"/>
          </p:cNvSpPr>
          <p:nvPr>
            <p:ph type="title"/>
          </p:nvPr>
        </p:nvSpPr>
        <p:spPr/>
        <p:txBody>
          <a:bodyPr/>
          <a:lstStyle/>
          <a:p>
            <a:r>
              <a:rPr lang="en-US" altLang="zh-CN"/>
              <a:t> </a:t>
            </a:r>
            <a:r>
              <a:rPr lang="zh-CN" altLang="en-US"/>
              <a:t>游标（续）</a:t>
            </a:r>
          </a:p>
        </p:txBody>
      </p:sp>
      <p:sp>
        <p:nvSpPr>
          <p:cNvPr id="955395" name="Rectangle 3">
            <a:extLst>
              <a:ext uri="{FF2B5EF4-FFF2-40B4-BE49-F238E27FC236}">
                <a16:creationId xmlns:a16="http://schemas.microsoft.com/office/drawing/2014/main" id="{56D4B7B4-FE36-4B31-BDC5-8FAC04A8A060}"/>
              </a:ext>
            </a:extLst>
          </p:cNvPr>
          <p:cNvSpPr>
            <a:spLocks noGrp="1" noChangeArrowheads="1"/>
          </p:cNvSpPr>
          <p:nvPr>
            <p:ph type="body" idx="1"/>
          </p:nvPr>
        </p:nvSpPr>
        <p:spPr>
          <a:xfrm>
            <a:off x="914400" y="1752600"/>
            <a:ext cx="7772400" cy="4114800"/>
          </a:xfrm>
        </p:spPr>
        <p:txBody>
          <a:bodyPr/>
          <a:lstStyle/>
          <a:p>
            <a:r>
              <a:rPr lang="zh-CN" altLang="en-US"/>
              <a:t>主语言是面向记录的，一组主变量一次只能存放一条记录</a:t>
            </a:r>
          </a:p>
          <a:p>
            <a:pPr lvl="1"/>
            <a:r>
              <a:rPr lang="zh-CN" altLang="en-US"/>
              <a:t>仅使用主变量并不能完全满足</a:t>
            </a:r>
            <a:r>
              <a:rPr lang="en-US" altLang="zh-CN"/>
              <a:t>SQL</a:t>
            </a:r>
            <a:r>
              <a:rPr lang="zh-CN" altLang="en-US"/>
              <a:t>语句向应用程序输出数据的要求</a:t>
            </a:r>
          </a:p>
          <a:p>
            <a:pPr lvl="1"/>
            <a:r>
              <a:rPr lang="zh-CN" altLang="en-US"/>
              <a:t>嵌入式</a:t>
            </a:r>
            <a:r>
              <a:rPr lang="en-US" altLang="zh-CN"/>
              <a:t>SQL</a:t>
            </a:r>
            <a:r>
              <a:rPr lang="zh-CN" altLang="en-US"/>
              <a:t>引入了游标的概念，用来协调这两种不同的处理方式</a:t>
            </a:r>
          </a:p>
        </p:txBody>
      </p:sp>
      <p:sp>
        <p:nvSpPr>
          <p:cNvPr id="4" name="矩形 3">
            <a:extLst>
              <a:ext uri="{FF2B5EF4-FFF2-40B4-BE49-F238E27FC236}">
                <a16:creationId xmlns:a16="http://schemas.microsoft.com/office/drawing/2014/main" id="{C0E64091-E064-4F5E-8ADA-67E1C7408D43}"/>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2AB49E6C-1538-4F32-876A-EE4C72D49C1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8D7575E-E7CB-4672-A78F-1D8C3E4258D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56784901"/>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删除模式</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200000"/>
              </a:lnSpc>
              <a:buNone/>
            </a:pPr>
            <a:r>
              <a:rPr lang="en-US" altLang="zh-CN" b="1" dirty="0"/>
              <a:t>[</a:t>
            </a:r>
            <a:r>
              <a:rPr lang="zh-CN" altLang="en-US" dirty="0"/>
              <a:t>例</a:t>
            </a:r>
            <a:r>
              <a:rPr lang="en-US" altLang="zh-CN" b="1" dirty="0"/>
              <a:t>3.4] </a:t>
            </a:r>
            <a:r>
              <a:rPr lang="en-US" altLang="zh-CN" dirty="0">
                <a:ea typeface="STHeiti Light" charset="-122"/>
              </a:rPr>
              <a:t>DROP SCHEMA ZHANG CASCADE;</a:t>
            </a:r>
            <a:br>
              <a:rPr lang="en-US" altLang="zh-CN" dirty="0">
                <a:ea typeface="STHeiti Light" charset="-122"/>
              </a:rPr>
            </a:br>
            <a:r>
              <a:rPr lang="en-US" altLang="zh-CN" dirty="0">
                <a:ea typeface="STHeiti Light" charset="-122"/>
              </a:rPr>
              <a:t>             </a:t>
            </a:r>
            <a:r>
              <a:rPr lang="zh-CN" altLang="en-US" dirty="0">
                <a:ea typeface="STHeiti Light" charset="-122"/>
              </a:rPr>
              <a:t>删除模式</a:t>
            </a:r>
            <a:r>
              <a:rPr lang="en-US" altLang="zh-CN" dirty="0">
                <a:ea typeface="STHeiti Light" charset="-122"/>
              </a:rPr>
              <a:t>ZHANG</a:t>
            </a:r>
            <a:br>
              <a:rPr lang="en-US" altLang="zh-CN" dirty="0">
                <a:ea typeface="STHeiti Light" charset="-122"/>
              </a:rPr>
            </a:br>
            <a:r>
              <a:rPr lang="en-US" altLang="zh-CN" dirty="0">
                <a:ea typeface="STHeiti Light" charset="-122"/>
              </a:rPr>
              <a:t>             </a:t>
            </a:r>
            <a:r>
              <a:rPr lang="zh-CN" altLang="en-US" dirty="0">
                <a:ea typeface="STHeiti Light" charset="-122"/>
              </a:rPr>
              <a:t>同时该模式中定义的表</a:t>
            </a:r>
            <a:r>
              <a:rPr lang="en-US" altLang="zh-CN" dirty="0">
                <a:ea typeface="STHeiti Light" charset="-122"/>
              </a:rPr>
              <a:t>TAB1</a:t>
            </a:r>
            <a:r>
              <a:rPr lang="zh-CN" altLang="en-US" dirty="0">
                <a:ea typeface="STHeiti Light" charset="-122"/>
              </a:rPr>
              <a:t>也被删除 </a:t>
            </a:r>
            <a:br>
              <a:rPr lang="zh-CN" altLang="en-US" dirty="0"/>
            </a:b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6318372"/>
      </p:ext>
    </p:extLst>
  </p:cSld>
  <p:clrMapOvr>
    <a:masterClrMapping/>
  </p:clrMapOvr>
  <p:transition>
    <p:wip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a:extLst>
              <a:ext uri="{FF2B5EF4-FFF2-40B4-BE49-F238E27FC236}">
                <a16:creationId xmlns:a16="http://schemas.microsoft.com/office/drawing/2014/main" id="{393DD811-308F-426D-AFE5-27C54A0BABA9}"/>
              </a:ext>
            </a:extLst>
          </p:cNvPr>
          <p:cNvSpPr>
            <a:spLocks noGrp="1" noChangeArrowheads="1"/>
          </p:cNvSpPr>
          <p:nvPr>
            <p:ph type="title"/>
          </p:nvPr>
        </p:nvSpPr>
        <p:spPr/>
        <p:txBody>
          <a:bodyPr/>
          <a:lstStyle/>
          <a:p>
            <a:r>
              <a:rPr lang="en-US" altLang="zh-CN"/>
              <a:t> </a:t>
            </a:r>
            <a:r>
              <a:rPr lang="zh-CN" altLang="en-US"/>
              <a:t>游标（续）</a:t>
            </a:r>
          </a:p>
        </p:txBody>
      </p:sp>
      <p:sp>
        <p:nvSpPr>
          <p:cNvPr id="956419" name="Rectangle 3">
            <a:extLst>
              <a:ext uri="{FF2B5EF4-FFF2-40B4-BE49-F238E27FC236}">
                <a16:creationId xmlns:a16="http://schemas.microsoft.com/office/drawing/2014/main" id="{539C4227-0F90-4D86-95AC-4C4D2B42C870}"/>
              </a:ext>
            </a:extLst>
          </p:cNvPr>
          <p:cNvSpPr>
            <a:spLocks noGrp="1" noChangeArrowheads="1"/>
          </p:cNvSpPr>
          <p:nvPr>
            <p:ph type="body" idx="1"/>
          </p:nvPr>
        </p:nvSpPr>
        <p:spPr>
          <a:xfrm>
            <a:off x="914400" y="1752600"/>
            <a:ext cx="7772400" cy="4114800"/>
          </a:xfrm>
        </p:spPr>
        <p:txBody>
          <a:bodyPr/>
          <a:lstStyle/>
          <a:p>
            <a:r>
              <a:rPr lang="en-US" altLang="zh-CN" sz="3600"/>
              <a:t> </a:t>
            </a:r>
            <a:r>
              <a:rPr lang="zh-CN" altLang="en-US"/>
              <a:t>什么是游标</a:t>
            </a:r>
            <a:endParaRPr lang="zh-CN" altLang="en-US" sz="3600"/>
          </a:p>
          <a:p>
            <a:pPr lvl="1">
              <a:spcAft>
                <a:spcPct val="25000"/>
              </a:spcAft>
            </a:pPr>
            <a:r>
              <a:rPr lang="zh-CN" altLang="en-US"/>
              <a:t>游标是系统为用户开设的一个数据缓冲区，存放</a:t>
            </a:r>
            <a:r>
              <a:rPr lang="en-US" altLang="zh-CN"/>
              <a:t>SQL</a:t>
            </a:r>
            <a:r>
              <a:rPr lang="zh-CN" altLang="en-US"/>
              <a:t>语句的执行结果</a:t>
            </a:r>
          </a:p>
          <a:p>
            <a:pPr lvl="1">
              <a:spcAft>
                <a:spcPct val="25000"/>
              </a:spcAft>
            </a:pPr>
            <a:r>
              <a:rPr lang="zh-CN" altLang="en-US"/>
              <a:t>每个游标区都有一个名字</a:t>
            </a:r>
          </a:p>
          <a:p>
            <a:pPr lvl="1">
              <a:spcAft>
                <a:spcPct val="25000"/>
              </a:spcAft>
            </a:pPr>
            <a:r>
              <a:rPr lang="zh-CN" altLang="en-US"/>
              <a:t>用户可以用</a:t>
            </a:r>
            <a:r>
              <a:rPr lang="en-US" altLang="zh-CN"/>
              <a:t>SQL</a:t>
            </a:r>
            <a:r>
              <a:rPr lang="zh-CN" altLang="en-US"/>
              <a:t>语句逐一从游标中获取记录，并赋给主变量，交由主语言进一步处理</a:t>
            </a:r>
          </a:p>
        </p:txBody>
      </p:sp>
      <p:sp>
        <p:nvSpPr>
          <p:cNvPr id="4" name="矩形 3">
            <a:extLst>
              <a:ext uri="{FF2B5EF4-FFF2-40B4-BE49-F238E27FC236}">
                <a16:creationId xmlns:a16="http://schemas.microsoft.com/office/drawing/2014/main" id="{1361CB6A-7597-4624-978B-5DD69860876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06B5882-CD2C-44BB-905A-C43EE8791F0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3A429E3-8658-4EE8-BCE6-5354B4C97FA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85293135"/>
      </p:ext>
    </p:extLst>
  </p:cSld>
  <p:clrMapOvr>
    <a:masterClrMapping/>
  </p:clrMapOvr>
  <p:transition>
    <p:wip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a:extLst>
              <a:ext uri="{FF2B5EF4-FFF2-40B4-BE49-F238E27FC236}">
                <a16:creationId xmlns:a16="http://schemas.microsoft.com/office/drawing/2014/main" id="{C639DD7F-46B4-4C20-8A28-604E460C36DC}"/>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a:t>
            </a:r>
            <a:r>
              <a:rPr lang="en-US" altLang="zh-CN" sz="3200"/>
              <a:t>(</a:t>
            </a:r>
            <a:r>
              <a:rPr lang="zh-CN" altLang="en-US" sz="3200"/>
              <a:t>续</a:t>
            </a:r>
            <a:r>
              <a:rPr lang="en-US" altLang="zh-CN" sz="3200"/>
              <a:t>)</a:t>
            </a:r>
          </a:p>
        </p:txBody>
      </p:sp>
      <p:sp>
        <p:nvSpPr>
          <p:cNvPr id="957443" name="Rectangle 3">
            <a:extLst>
              <a:ext uri="{FF2B5EF4-FFF2-40B4-BE49-F238E27FC236}">
                <a16:creationId xmlns:a16="http://schemas.microsoft.com/office/drawing/2014/main" id="{57AF4D19-129E-4F99-9A50-41964941C2C4}"/>
              </a:ext>
            </a:extLst>
          </p:cNvPr>
          <p:cNvSpPr>
            <a:spLocks noGrp="1" noChangeArrowheads="1"/>
          </p:cNvSpPr>
          <p:nvPr>
            <p:ph type="body" idx="1"/>
          </p:nvPr>
        </p:nvSpPr>
        <p:spPr>
          <a:xfrm>
            <a:off x="914400" y="1752600"/>
            <a:ext cx="7772400" cy="4114800"/>
          </a:xfrm>
        </p:spPr>
        <p:txBody>
          <a:bodyPr/>
          <a:lstStyle/>
          <a:p>
            <a:pPr>
              <a:lnSpc>
                <a:spcPct val="90000"/>
              </a:lnSpc>
            </a:pPr>
            <a:r>
              <a:rPr lang="zh-CN" altLang="en-US" sz="3600"/>
              <a:t>小结</a:t>
            </a:r>
          </a:p>
          <a:p>
            <a:pPr lvl="1">
              <a:lnSpc>
                <a:spcPct val="110000"/>
              </a:lnSpc>
            </a:pPr>
            <a:r>
              <a:rPr lang="zh-CN" altLang="en-US"/>
              <a:t>在嵌入式</a:t>
            </a:r>
            <a:r>
              <a:rPr lang="en-US" altLang="zh-CN"/>
              <a:t>SQL</a:t>
            </a:r>
            <a:r>
              <a:rPr lang="zh-CN" altLang="en-US"/>
              <a:t>中，</a:t>
            </a:r>
            <a:r>
              <a:rPr lang="en-US" altLang="zh-CN"/>
              <a:t>SQL</a:t>
            </a:r>
            <a:r>
              <a:rPr lang="zh-CN" altLang="en-US"/>
              <a:t>语句与主语言语句分工非常明确</a:t>
            </a:r>
            <a:endParaRPr lang="zh-CN" altLang="en-US" sz="3200"/>
          </a:p>
          <a:p>
            <a:pPr lvl="2">
              <a:lnSpc>
                <a:spcPct val="110000"/>
              </a:lnSpc>
            </a:pPr>
            <a:r>
              <a:rPr lang="zh-CN" altLang="en-US" sz="2800"/>
              <a:t> </a:t>
            </a:r>
            <a:r>
              <a:rPr lang="en-US" altLang="zh-CN" sz="2800"/>
              <a:t>SQL</a:t>
            </a:r>
            <a:r>
              <a:rPr lang="zh-CN" altLang="en-US" sz="2800"/>
              <a:t>语句：直接与数据库打交道</a:t>
            </a:r>
          </a:p>
          <a:p>
            <a:pPr lvl="2">
              <a:lnSpc>
                <a:spcPct val="110000"/>
              </a:lnSpc>
            </a:pPr>
            <a:r>
              <a:rPr lang="zh-CN" altLang="en-US" sz="2800"/>
              <a:t> 主语言语句</a:t>
            </a:r>
          </a:p>
          <a:p>
            <a:pPr lvl="2">
              <a:lnSpc>
                <a:spcPct val="110000"/>
              </a:lnSpc>
              <a:buFontTx/>
              <a:buNone/>
            </a:pPr>
            <a:r>
              <a:rPr lang="zh-CN" altLang="en-US" sz="2800"/>
              <a:t>        </a:t>
            </a:r>
            <a:r>
              <a:rPr lang="en-US" altLang="zh-CN" sz="2800"/>
              <a:t>1. </a:t>
            </a:r>
            <a:r>
              <a:rPr lang="zh-CN" altLang="en-US" sz="2800"/>
              <a:t>控制程序流程</a:t>
            </a:r>
          </a:p>
          <a:p>
            <a:pPr lvl="2">
              <a:lnSpc>
                <a:spcPct val="110000"/>
              </a:lnSpc>
              <a:buFontTx/>
              <a:buNone/>
            </a:pPr>
            <a:r>
              <a:rPr lang="zh-CN" altLang="en-US" sz="2800"/>
              <a:t>        </a:t>
            </a:r>
            <a:r>
              <a:rPr lang="en-US" altLang="zh-CN" sz="2800"/>
              <a:t>2. </a:t>
            </a:r>
            <a:r>
              <a:rPr lang="zh-CN" altLang="en-US" sz="2800"/>
              <a:t>对</a:t>
            </a:r>
            <a:r>
              <a:rPr lang="en-US" altLang="zh-CN" sz="2800"/>
              <a:t>SQL</a:t>
            </a:r>
            <a:r>
              <a:rPr lang="zh-CN" altLang="en-US" sz="2800"/>
              <a:t>语句的执行结果做进一步</a:t>
            </a:r>
          </a:p>
          <a:p>
            <a:pPr lvl="2">
              <a:lnSpc>
                <a:spcPct val="110000"/>
              </a:lnSpc>
              <a:buFontTx/>
              <a:buNone/>
            </a:pPr>
            <a:r>
              <a:rPr lang="zh-CN" altLang="en-US" sz="2800"/>
              <a:t>            加工处理</a:t>
            </a:r>
          </a:p>
          <a:p>
            <a:pPr>
              <a:lnSpc>
                <a:spcPct val="90000"/>
              </a:lnSpc>
            </a:pPr>
            <a:endParaRPr lang="en-US" altLang="zh-CN" sz="3600"/>
          </a:p>
        </p:txBody>
      </p:sp>
      <p:sp>
        <p:nvSpPr>
          <p:cNvPr id="4" name="矩形 3">
            <a:extLst>
              <a:ext uri="{FF2B5EF4-FFF2-40B4-BE49-F238E27FC236}">
                <a16:creationId xmlns:a16="http://schemas.microsoft.com/office/drawing/2014/main" id="{FFC26DD3-9D77-4F1E-A31D-35621B36B34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8D1AA64-2F10-4A96-81DD-58807AC8600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5E4FD32-F57C-4379-B91F-0725C42BACF9}"/>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116275316"/>
      </p:ext>
    </p:extLst>
  </p:cSld>
  <p:clrMapOvr>
    <a:masterClrMapping/>
  </p:clrMapOvr>
  <p:transition>
    <p:wip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a:extLst>
              <a:ext uri="{FF2B5EF4-FFF2-40B4-BE49-F238E27FC236}">
                <a16:creationId xmlns:a16="http://schemas.microsoft.com/office/drawing/2014/main" id="{AD3E1209-290A-4234-984F-52A296F5DF06}"/>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a:t>
            </a:r>
            <a:r>
              <a:rPr lang="en-US" altLang="zh-CN" sz="3200"/>
              <a:t>(</a:t>
            </a:r>
            <a:r>
              <a:rPr lang="zh-CN" altLang="en-US" sz="3200"/>
              <a:t>续</a:t>
            </a:r>
            <a:r>
              <a:rPr lang="en-US" altLang="zh-CN" sz="3200"/>
              <a:t>)</a:t>
            </a:r>
          </a:p>
        </p:txBody>
      </p:sp>
      <p:sp>
        <p:nvSpPr>
          <p:cNvPr id="958467" name="Rectangle 3">
            <a:extLst>
              <a:ext uri="{FF2B5EF4-FFF2-40B4-BE49-F238E27FC236}">
                <a16:creationId xmlns:a16="http://schemas.microsoft.com/office/drawing/2014/main" id="{21EB07A7-01B4-4289-AEEB-8D8F1ADEB860}"/>
              </a:ext>
            </a:extLst>
          </p:cNvPr>
          <p:cNvSpPr>
            <a:spLocks noGrp="1" noChangeArrowheads="1"/>
          </p:cNvSpPr>
          <p:nvPr>
            <p:ph type="body" idx="1"/>
          </p:nvPr>
        </p:nvSpPr>
        <p:spPr>
          <a:xfrm>
            <a:off x="914400" y="1752600"/>
            <a:ext cx="7848600" cy="4114800"/>
          </a:xfrm>
        </p:spPr>
        <p:txBody>
          <a:bodyPr/>
          <a:lstStyle/>
          <a:p>
            <a:pPr lvl="1">
              <a:lnSpc>
                <a:spcPct val="110000"/>
              </a:lnSpc>
            </a:pPr>
            <a:r>
              <a:rPr lang="en-US" altLang="zh-CN"/>
              <a:t> SQL</a:t>
            </a:r>
            <a:r>
              <a:rPr lang="zh-CN" altLang="en-US"/>
              <a:t>语句用主变量从主语言中接收执行参数，操纵数据库</a:t>
            </a:r>
          </a:p>
          <a:p>
            <a:pPr lvl="1">
              <a:lnSpc>
                <a:spcPct val="110000"/>
              </a:lnSpc>
            </a:pPr>
            <a:r>
              <a:rPr lang="en-US" altLang="zh-CN"/>
              <a:t>SQL</a:t>
            </a:r>
            <a:r>
              <a:rPr lang="zh-CN" altLang="en-US"/>
              <a:t>语句的执行状态由</a:t>
            </a:r>
            <a:r>
              <a:rPr lang="en-US" altLang="zh-CN"/>
              <a:t>DBMS</a:t>
            </a:r>
            <a:r>
              <a:rPr lang="zh-CN" altLang="en-US"/>
              <a:t>送至</a:t>
            </a:r>
            <a:r>
              <a:rPr lang="en-US" altLang="zh-CN"/>
              <a:t>SQLCA</a:t>
            </a:r>
            <a:r>
              <a:rPr lang="zh-CN" altLang="en-US"/>
              <a:t>中</a:t>
            </a:r>
          </a:p>
          <a:p>
            <a:pPr lvl="1">
              <a:lnSpc>
                <a:spcPct val="110000"/>
              </a:lnSpc>
            </a:pPr>
            <a:r>
              <a:rPr lang="zh-CN" altLang="en-US"/>
              <a:t>主语言程序从</a:t>
            </a:r>
            <a:r>
              <a:rPr lang="en-US" altLang="zh-CN"/>
              <a:t>SQLCA</a:t>
            </a:r>
            <a:r>
              <a:rPr lang="zh-CN" altLang="en-US"/>
              <a:t>中取出状态信息，据此决定下一步操作</a:t>
            </a:r>
          </a:p>
          <a:p>
            <a:pPr lvl="1">
              <a:lnSpc>
                <a:spcPct val="110000"/>
              </a:lnSpc>
            </a:pPr>
            <a:r>
              <a:rPr lang="zh-CN" altLang="en-US"/>
              <a:t>如果</a:t>
            </a:r>
            <a:r>
              <a:rPr lang="en-US" altLang="zh-CN"/>
              <a:t>SQL</a:t>
            </a:r>
            <a:r>
              <a:rPr lang="zh-CN" altLang="en-US"/>
              <a:t>语句从数据库中成功地检索出数据，则通过主变量传给主语言做进一步处理</a:t>
            </a:r>
          </a:p>
          <a:p>
            <a:pPr lvl="1">
              <a:lnSpc>
                <a:spcPct val="110000"/>
              </a:lnSpc>
            </a:pPr>
            <a:r>
              <a:rPr lang="en-US" altLang="zh-CN"/>
              <a:t>SQL</a:t>
            </a:r>
            <a:r>
              <a:rPr lang="zh-CN" altLang="en-US"/>
              <a:t>语言和主语言的不同数据处理方式通过游标来协调</a:t>
            </a:r>
          </a:p>
        </p:txBody>
      </p:sp>
      <p:sp>
        <p:nvSpPr>
          <p:cNvPr id="4" name="矩形 3">
            <a:extLst>
              <a:ext uri="{FF2B5EF4-FFF2-40B4-BE49-F238E27FC236}">
                <a16:creationId xmlns:a16="http://schemas.microsoft.com/office/drawing/2014/main" id="{ECBF4DDF-E927-4C5E-8F42-E3B14E70469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D646507-0587-4D46-8892-2D4C6614C1E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61837BB-BAAD-4850-AE6A-FB3A556B7C9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98430642"/>
      </p:ext>
    </p:extLst>
  </p:cSld>
  <p:clrMapOvr>
    <a:masterClrMapping/>
  </p:clrMapOvr>
  <p:transition>
    <p:wip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a:extLst>
              <a:ext uri="{FF2B5EF4-FFF2-40B4-BE49-F238E27FC236}">
                <a16:creationId xmlns:a16="http://schemas.microsoft.com/office/drawing/2014/main" id="{425EA81B-EBA0-434B-8222-9F0F7790F95D}"/>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a:t>
            </a:r>
            <a:r>
              <a:rPr lang="en-US" altLang="zh-CN" sz="3200"/>
              <a:t>(</a:t>
            </a:r>
            <a:r>
              <a:rPr lang="zh-CN" altLang="en-US" sz="3200"/>
              <a:t>续</a:t>
            </a:r>
            <a:r>
              <a:rPr lang="en-US" altLang="zh-CN" sz="3200"/>
              <a:t>)</a:t>
            </a:r>
          </a:p>
        </p:txBody>
      </p:sp>
      <p:sp>
        <p:nvSpPr>
          <p:cNvPr id="959491" name="Rectangle 3">
            <a:extLst>
              <a:ext uri="{FF2B5EF4-FFF2-40B4-BE49-F238E27FC236}">
                <a16:creationId xmlns:a16="http://schemas.microsoft.com/office/drawing/2014/main" id="{B91ED7CC-2485-4ADB-9A4D-43B9D4E68471}"/>
              </a:ext>
            </a:extLst>
          </p:cNvPr>
          <p:cNvSpPr>
            <a:spLocks noGrp="1" noChangeArrowheads="1"/>
          </p:cNvSpPr>
          <p:nvPr>
            <p:ph type="body" idx="1"/>
          </p:nvPr>
        </p:nvSpPr>
        <p:spPr>
          <a:xfrm>
            <a:off x="914400" y="1752600"/>
            <a:ext cx="7772400" cy="4114800"/>
          </a:xfrm>
        </p:spPr>
        <p:txBody>
          <a:bodyPr/>
          <a:lstStyle/>
          <a:p>
            <a:pPr lvl="1">
              <a:lnSpc>
                <a:spcPct val="90000"/>
              </a:lnSpc>
              <a:buFontTx/>
              <a:buNone/>
            </a:pPr>
            <a:r>
              <a:rPr lang="zh-CN" altLang="en-US"/>
              <a:t>例：带有嵌入式</a:t>
            </a:r>
            <a:r>
              <a:rPr lang="en-US" altLang="zh-CN"/>
              <a:t>SQL</a:t>
            </a:r>
            <a:r>
              <a:rPr lang="zh-CN" altLang="en-US"/>
              <a:t>的一小段</a:t>
            </a:r>
            <a:r>
              <a:rPr lang="en-US" altLang="zh-CN"/>
              <a:t>C</a:t>
            </a:r>
            <a:r>
              <a:rPr lang="zh-CN" altLang="en-US"/>
              <a:t>程序</a:t>
            </a:r>
          </a:p>
          <a:p>
            <a:pPr lvl="1">
              <a:lnSpc>
                <a:spcPct val="90000"/>
              </a:lnSpc>
              <a:buFontTx/>
              <a:buNone/>
            </a:pPr>
            <a:r>
              <a:rPr lang="zh-CN" altLang="en-US"/>
              <a:t>    </a:t>
            </a:r>
            <a:r>
              <a:rPr lang="en-US" altLang="zh-CN"/>
              <a:t>............</a:t>
            </a:r>
          </a:p>
          <a:p>
            <a:pPr lvl="1">
              <a:lnSpc>
                <a:spcPct val="90000"/>
              </a:lnSpc>
              <a:buFontTx/>
              <a:buNone/>
            </a:pPr>
            <a:r>
              <a:rPr lang="en-US" altLang="zh-CN" sz="2400"/>
              <a:t>EXEC SQL INCLUDE SQLCA;  </a:t>
            </a:r>
          </a:p>
          <a:p>
            <a:pPr lvl="1">
              <a:lnSpc>
                <a:spcPct val="90000"/>
              </a:lnSpc>
              <a:buFontTx/>
              <a:buNone/>
            </a:pPr>
            <a:r>
              <a:rPr lang="en-US" altLang="zh-CN" sz="2400"/>
              <a:t>                /* (1) </a:t>
            </a:r>
            <a:r>
              <a:rPr lang="zh-CN" altLang="en-US" sz="2400"/>
              <a:t>定义</a:t>
            </a:r>
            <a:r>
              <a:rPr lang="en-US" altLang="zh-CN" sz="2400"/>
              <a:t>SQL</a:t>
            </a:r>
            <a:r>
              <a:rPr lang="zh-CN" altLang="en-US" sz="2400"/>
              <a:t>通信区 *</a:t>
            </a:r>
            <a:r>
              <a:rPr lang="en-US" altLang="zh-CN" sz="2400"/>
              <a:t>/</a:t>
            </a:r>
          </a:p>
          <a:p>
            <a:pPr lvl="1">
              <a:lnSpc>
                <a:spcPct val="90000"/>
              </a:lnSpc>
              <a:buFontTx/>
              <a:buNone/>
            </a:pPr>
            <a:r>
              <a:rPr lang="en-US" altLang="zh-CN" sz="2400"/>
              <a:t>EXEC SQL BEGIN DECLARE SECTION; </a:t>
            </a:r>
          </a:p>
          <a:p>
            <a:pPr lvl="1">
              <a:lnSpc>
                <a:spcPct val="90000"/>
              </a:lnSpc>
              <a:buFontTx/>
              <a:buNone/>
            </a:pPr>
            <a:r>
              <a:rPr lang="en-US" altLang="zh-CN" sz="2400"/>
              <a:t>                /* (2) </a:t>
            </a:r>
            <a:r>
              <a:rPr lang="zh-CN" altLang="en-US" sz="2400"/>
              <a:t>说明主变量 *</a:t>
            </a:r>
            <a:r>
              <a:rPr lang="en-US" altLang="zh-CN" sz="2400"/>
              <a:t>/  </a:t>
            </a:r>
          </a:p>
          <a:p>
            <a:pPr lvl="1">
              <a:lnSpc>
                <a:spcPct val="90000"/>
              </a:lnSpc>
              <a:buFontTx/>
              <a:buNone/>
            </a:pPr>
            <a:r>
              <a:rPr lang="en-US" altLang="zh-CN" sz="2400"/>
              <a:t>        CHAR title_id (7);</a:t>
            </a:r>
          </a:p>
          <a:p>
            <a:pPr lvl="1">
              <a:lnSpc>
                <a:spcPct val="90000"/>
              </a:lnSpc>
              <a:buFontTx/>
              <a:buNone/>
            </a:pPr>
            <a:r>
              <a:rPr lang="en-US" altLang="zh-CN" sz="2400"/>
              <a:t>        CHAR title (81);</a:t>
            </a:r>
          </a:p>
          <a:p>
            <a:pPr lvl="1">
              <a:lnSpc>
                <a:spcPct val="90000"/>
              </a:lnSpc>
              <a:buFontTx/>
              <a:buNone/>
            </a:pPr>
            <a:r>
              <a:rPr lang="en-US" altLang="zh-CN" sz="2400"/>
              <a:t>        INT royalty;</a:t>
            </a:r>
          </a:p>
          <a:p>
            <a:pPr lvl="1">
              <a:lnSpc>
                <a:spcPct val="90000"/>
              </a:lnSpc>
              <a:buFontTx/>
              <a:buNone/>
            </a:pPr>
            <a:r>
              <a:rPr lang="en-US" altLang="zh-CN" sz="2400"/>
              <a:t>EXEC SQL END DECLARE SECTION;</a:t>
            </a:r>
          </a:p>
        </p:txBody>
      </p:sp>
      <p:sp>
        <p:nvSpPr>
          <p:cNvPr id="4" name="矩形 3">
            <a:extLst>
              <a:ext uri="{FF2B5EF4-FFF2-40B4-BE49-F238E27FC236}">
                <a16:creationId xmlns:a16="http://schemas.microsoft.com/office/drawing/2014/main" id="{253DFA51-6124-4C84-A5D4-AB9F704E51C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6CF1DA65-BC1F-4E79-BA30-0420111FF4F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15DB03A-8E5B-49EA-8350-D842EA94DD1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999964887"/>
      </p:ext>
    </p:extLst>
  </p:cSld>
  <p:clrMapOvr>
    <a:masterClrMapping/>
  </p:clrMapOvr>
  <p:transition>
    <p:wip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a:extLst>
              <a:ext uri="{FF2B5EF4-FFF2-40B4-BE49-F238E27FC236}">
                <a16:creationId xmlns:a16="http://schemas.microsoft.com/office/drawing/2014/main" id="{C63E23AF-92DA-49A5-9FE0-804F326311C5}"/>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a:t>
            </a:r>
            <a:r>
              <a:rPr lang="en-US" altLang="zh-CN" sz="3200"/>
              <a:t>(</a:t>
            </a:r>
            <a:r>
              <a:rPr lang="zh-CN" altLang="en-US" sz="3200"/>
              <a:t>续</a:t>
            </a:r>
            <a:r>
              <a:rPr lang="en-US" altLang="zh-CN" sz="3200"/>
              <a:t>)</a:t>
            </a:r>
          </a:p>
        </p:txBody>
      </p:sp>
      <p:sp>
        <p:nvSpPr>
          <p:cNvPr id="960515" name="Rectangle 3">
            <a:extLst>
              <a:ext uri="{FF2B5EF4-FFF2-40B4-BE49-F238E27FC236}">
                <a16:creationId xmlns:a16="http://schemas.microsoft.com/office/drawing/2014/main" id="{9BDD0EEA-C655-4C0B-9948-3905109333A8}"/>
              </a:ext>
            </a:extLst>
          </p:cNvPr>
          <p:cNvSpPr>
            <a:spLocks noGrp="1" noChangeArrowheads="1"/>
          </p:cNvSpPr>
          <p:nvPr>
            <p:ph type="body" idx="1"/>
          </p:nvPr>
        </p:nvSpPr>
        <p:spPr>
          <a:xfrm>
            <a:off x="914400" y="1752600"/>
            <a:ext cx="7772400" cy="4114800"/>
          </a:xfrm>
        </p:spPr>
        <p:txBody>
          <a:bodyPr/>
          <a:lstStyle/>
          <a:p>
            <a:pPr>
              <a:lnSpc>
                <a:spcPct val="90000"/>
              </a:lnSpc>
              <a:buFont typeface="Monotype Sorts" pitchFamily="2" charset="2"/>
              <a:buNone/>
            </a:pPr>
            <a:r>
              <a:rPr lang="en-US" altLang="zh-CN" sz="2800"/>
              <a:t>main()</a:t>
            </a:r>
          </a:p>
          <a:p>
            <a:pPr>
              <a:lnSpc>
                <a:spcPct val="90000"/>
              </a:lnSpc>
              <a:buFont typeface="Monotype Sorts" pitchFamily="2" charset="2"/>
              <a:buNone/>
            </a:pPr>
            <a:r>
              <a:rPr lang="en-US" altLang="zh-CN" sz="2800"/>
              <a:t>    {</a:t>
            </a:r>
          </a:p>
          <a:p>
            <a:pPr>
              <a:lnSpc>
                <a:spcPct val="90000"/>
              </a:lnSpc>
              <a:buFont typeface="Monotype Sorts" pitchFamily="2" charset="2"/>
              <a:buNone/>
            </a:pPr>
            <a:r>
              <a:rPr lang="en-US" altLang="zh-CN" sz="2800"/>
              <a:t>         EXEC SQL DECLARE C1 CURSOR FOR   </a:t>
            </a:r>
          </a:p>
          <a:p>
            <a:pPr>
              <a:lnSpc>
                <a:spcPct val="90000"/>
              </a:lnSpc>
              <a:buFont typeface="Monotype Sorts" pitchFamily="2" charset="2"/>
              <a:buNone/>
            </a:pPr>
            <a:r>
              <a:rPr lang="en-US" altLang="zh-CN" sz="2800"/>
              <a:t>                    SELECT tit_id, tit, roy FROM titles;</a:t>
            </a:r>
          </a:p>
          <a:p>
            <a:pPr>
              <a:lnSpc>
                <a:spcPct val="90000"/>
              </a:lnSpc>
              <a:buFont typeface="Monotype Sorts" pitchFamily="2" charset="2"/>
              <a:buNone/>
            </a:pPr>
            <a:r>
              <a:rPr lang="en-US" altLang="zh-CN" sz="2800"/>
              <a:t>               /* (3) </a:t>
            </a:r>
            <a:r>
              <a:rPr lang="zh-CN" altLang="en-US" sz="2800"/>
              <a:t>游标操作（定义游标）*</a:t>
            </a:r>
            <a:r>
              <a:rPr lang="en-US" altLang="zh-CN" sz="2800"/>
              <a:t>/</a:t>
            </a:r>
          </a:p>
          <a:p>
            <a:pPr>
              <a:lnSpc>
                <a:spcPct val="90000"/>
              </a:lnSpc>
              <a:buFont typeface="Monotype Sorts" pitchFamily="2" charset="2"/>
              <a:buNone/>
            </a:pPr>
            <a:r>
              <a:rPr lang="en-US" altLang="zh-CN" sz="2800"/>
              <a:t>              /*   </a:t>
            </a:r>
            <a:r>
              <a:rPr lang="zh-CN" altLang="en-US" sz="2800"/>
              <a:t>从</a:t>
            </a:r>
            <a:r>
              <a:rPr lang="en-US" altLang="zh-CN" sz="2800"/>
              <a:t>titles</a:t>
            </a:r>
            <a:r>
              <a:rPr lang="zh-CN" altLang="en-US" sz="2800"/>
              <a:t>表中查询 </a:t>
            </a:r>
            <a:r>
              <a:rPr lang="en-US" altLang="zh-CN" sz="2800"/>
              <a:t>tit_id, tit, roy  */</a:t>
            </a:r>
          </a:p>
          <a:p>
            <a:pPr>
              <a:lnSpc>
                <a:spcPct val="90000"/>
              </a:lnSpc>
              <a:buFont typeface="Monotype Sorts" pitchFamily="2" charset="2"/>
              <a:buNone/>
            </a:pPr>
            <a:r>
              <a:rPr lang="en-US" altLang="zh-CN" sz="2800"/>
              <a:t>         EXEC SQL OPEN C1;   </a:t>
            </a:r>
          </a:p>
          <a:p>
            <a:pPr>
              <a:lnSpc>
                <a:spcPct val="90000"/>
              </a:lnSpc>
              <a:buFont typeface="Monotype Sorts" pitchFamily="2" charset="2"/>
              <a:buNone/>
            </a:pPr>
            <a:r>
              <a:rPr lang="en-US" altLang="zh-CN" sz="2800"/>
              <a:t>                   /* (4) </a:t>
            </a:r>
            <a:r>
              <a:rPr lang="zh-CN" altLang="en-US" sz="2800"/>
              <a:t>游标操作（打开游标）*</a:t>
            </a:r>
            <a:r>
              <a:rPr lang="en-US" altLang="zh-CN" sz="2800"/>
              <a:t>/</a:t>
            </a:r>
          </a:p>
        </p:txBody>
      </p:sp>
      <p:sp>
        <p:nvSpPr>
          <p:cNvPr id="4" name="矩形 3">
            <a:extLst>
              <a:ext uri="{FF2B5EF4-FFF2-40B4-BE49-F238E27FC236}">
                <a16:creationId xmlns:a16="http://schemas.microsoft.com/office/drawing/2014/main" id="{38AF9F4B-21E3-4AA9-B08B-86DA10F5B98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3A6320E-684C-4435-9FEF-55BD09A7635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E859A19-A8BA-4CB0-BB96-C1217BABC02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707286271"/>
      </p:ext>
    </p:extLst>
  </p:cSld>
  <p:clrMapOvr>
    <a:masterClrMapping/>
  </p:clrMapOvr>
  <p:transition>
    <p:wip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a:extLst>
              <a:ext uri="{FF2B5EF4-FFF2-40B4-BE49-F238E27FC236}">
                <a16:creationId xmlns:a16="http://schemas.microsoft.com/office/drawing/2014/main" id="{B8F08C33-681F-4921-99F9-E536B78BC527}"/>
              </a:ext>
            </a:extLst>
          </p:cNvPr>
          <p:cNvSpPr>
            <a:spLocks noGrp="1" noChangeArrowheads="1"/>
          </p:cNvSpPr>
          <p:nvPr>
            <p:ph type="title"/>
          </p:nvPr>
        </p:nvSpPr>
        <p:spPr/>
        <p:txBody>
          <a:bodyPr/>
          <a:lstStyle/>
          <a:p>
            <a:r>
              <a:rPr lang="zh-CN" altLang="en-US" sz="3200"/>
              <a:t>嵌入式</a:t>
            </a:r>
            <a:r>
              <a:rPr lang="en-US" altLang="zh-CN" sz="3200"/>
              <a:t>SQL</a:t>
            </a:r>
            <a:r>
              <a:rPr lang="zh-CN" altLang="en-US" sz="3200"/>
              <a:t>语句与主语言之间的通信</a:t>
            </a:r>
            <a:r>
              <a:rPr lang="en-US" altLang="zh-CN" sz="3200"/>
              <a:t>(</a:t>
            </a:r>
            <a:r>
              <a:rPr lang="zh-CN" altLang="en-US" sz="3200"/>
              <a:t>续</a:t>
            </a:r>
            <a:r>
              <a:rPr lang="en-US" altLang="zh-CN" sz="3200"/>
              <a:t>)</a:t>
            </a:r>
          </a:p>
        </p:txBody>
      </p:sp>
      <p:sp>
        <p:nvSpPr>
          <p:cNvPr id="961539" name="Rectangle 3">
            <a:extLst>
              <a:ext uri="{FF2B5EF4-FFF2-40B4-BE49-F238E27FC236}">
                <a16:creationId xmlns:a16="http://schemas.microsoft.com/office/drawing/2014/main" id="{AE0F9F3C-D186-46C1-B506-E40B0A23C572}"/>
              </a:ext>
            </a:extLst>
          </p:cNvPr>
          <p:cNvSpPr>
            <a:spLocks noGrp="1" noChangeArrowheads="1"/>
          </p:cNvSpPr>
          <p:nvPr>
            <p:ph type="body" idx="1"/>
          </p:nvPr>
        </p:nvSpPr>
        <p:spPr>
          <a:xfrm>
            <a:off x="914400" y="1752600"/>
            <a:ext cx="7772400" cy="4343400"/>
          </a:xfrm>
        </p:spPr>
        <p:txBody>
          <a:bodyPr/>
          <a:lstStyle/>
          <a:p>
            <a:pPr>
              <a:lnSpc>
                <a:spcPts val="1200"/>
              </a:lnSpc>
              <a:buFont typeface="Monotype Sorts" pitchFamily="2" charset="2"/>
              <a:buNone/>
            </a:pPr>
            <a:r>
              <a:rPr lang="en-US" altLang="zh-CN" dirty="0"/>
              <a:t> </a:t>
            </a:r>
            <a:r>
              <a:rPr lang="en-US" altLang="zh-CN" sz="2000" dirty="0"/>
              <a:t>for(;;)</a:t>
            </a:r>
          </a:p>
          <a:p>
            <a:pPr>
              <a:lnSpc>
                <a:spcPts val="1200"/>
              </a:lnSpc>
              <a:buFont typeface="Monotype Sorts" pitchFamily="2" charset="2"/>
              <a:buNone/>
            </a:pPr>
            <a:r>
              <a:rPr lang="en-US" altLang="zh-CN" sz="2000" dirty="0"/>
              <a:t>     {</a:t>
            </a:r>
          </a:p>
          <a:p>
            <a:pPr>
              <a:lnSpc>
                <a:spcPts val="1200"/>
              </a:lnSpc>
              <a:buFont typeface="Monotype Sorts" pitchFamily="2" charset="2"/>
              <a:buNone/>
            </a:pPr>
            <a:r>
              <a:rPr lang="en-US" altLang="zh-CN" sz="2000" dirty="0"/>
              <a:t>             EXEC SQL FETCH C1 INTO :</a:t>
            </a:r>
            <a:r>
              <a:rPr lang="en-US" altLang="zh-CN" sz="2000" dirty="0" err="1"/>
              <a:t>title_id</a:t>
            </a:r>
            <a:r>
              <a:rPr lang="en-US" altLang="zh-CN" sz="2000" dirty="0"/>
              <a:t>, :title, :royalty;  </a:t>
            </a:r>
          </a:p>
          <a:p>
            <a:pPr>
              <a:lnSpc>
                <a:spcPts val="1200"/>
              </a:lnSpc>
              <a:buFont typeface="Monotype Sorts" pitchFamily="2" charset="2"/>
              <a:buNone/>
            </a:pPr>
            <a:r>
              <a:rPr lang="en-US" altLang="zh-CN" sz="2000" dirty="0"/>
              <a:t>              /* (5) </a:t>
            </a:r>
            <a:r>
              <a:rPr lang="zh-CN" altLang="en-US" sz="2000" dirty="0"/>
              <a:t>游标操作（将当前数据放入主变量并推进游标指针）*</a:t>
            </a:r>
            <a:r>
              <a:rPr lang="en-US" altLang="zh-CN" sz="2000" dirty="0"/>
              <a:t>/</a:t>
            </a:r>
          </a:p>
          <a:p>
            <a:pPr>
              <a:lnSpc>
                <a:spcPts val="1200"/>
              </a:lnSpc>
              <a:buFont typeface="Monotype Sorts" pitchFamily="2" charset="2"/>
              <a:buNone/>
            </a:pPr>
            <a:r>
              <a:rPr lang="en-US" altLang="zh-CN" sz="2000" dirty="0"/>
              <a:t>             if (</a:t>
            </a:r>
            <a:r>
              <a:rPr lang="en-US" altLang="zh-CN" sz="2000" dirty="0" err="1"/>
              <a:t>sqlca.sqlcode</a:t>
            </a:r>
            <a:r>
              <a:rPr lang="en-US" altLang="zh-CN" sz="2000" dirty="0"/>
              <a:t> &lt;&gt; SUCCESS)     </a:t>
            </a:r>
          </a:p>
          <a:p>
            <a:pPr>
              <a:lnSpc>
                <a:spcPts val="1200"/>
              </a:lnSpc>
              <a:buFont typeface="Monotype Sorts" pitchFamily="2" charset="2"/>
              <a:buNone/>
            </a:pPr>
            <a:r>
              <a:rPr lang="en-US" altLang="zh-CN" sz="2000" dirty="0"/>
              <a:t>                  /* (6) </a:t>
            </a:r>
            <a:r>
              <a:rPr lang="zh-CN" altLang="en-US" sz="2000" dirty="0"/>
              <a:t>利用</a:t>
            </a:r>
            <a:r>
              <a:rPr lang="en-US" altLang="zh-CN" sz="2000" dirty="0"/>
              <a:t>SQLCA</a:t>
            </a:r>
            <a:r>
              <a:rPr lang="zh-CN" altLang="en-US" sz="2000" dirty="0"/>
              <a:t>中的状态信息决定何时退出循环 *</a:t>
            </a:r>
            <a:r>
              <a:rPr lang="en-US" altLang="zh-CN" sz="2000" dirty="0"/>
              <a:t>/</a:t>
            </a:r>
          </a:p>
          <a:p>
            <a:pPr>
              <a:lnSpc>
                <a:spcPts val="1200"/>
              </a:lnSpc>
              <a:buFont typeface="Monotype Sorts" pitchFamily="2" charset="2"/>
              <a:buNone/>
            </a:pPr>
            <a:r>
              <a:rPr lang="en-US" altLang="zh-CN" sz="2000" dirty="0"/>
              <a:t>                  break;   </a:t>
            </a:r>
          </a:p>
          <a:p>
            <a:pPr>
              <a:lnSpc>
                <a:spcPts val="1200"/>
              </a:lnSpc>
              <a:buFont typeface="Monotype Sorts" pitchFamily="2" charset="2"/>
              <a:buNone/>
            </a:pPr>
            <a:r>
              <a:rPr lang="en-US" altLang="zh-CN" sz="2000" dirty="0"/>
              <a:t>             </a:t>
            </a:r>
            <a:r>
              <a:rPr lang="en-US" altLang="zh-CN" sz="2000" dirty="0" err="1">
                <a:solidFill>
                  <a:srgbClr val="6876FE"/>
                </a:solidFill>
              </a:rPr>
              <a:t>printf</a:t>
            </a:r>
            <a:r>
              <a:rPr lang="en-US" altLang="zh-CN" sz="2000" dirty="0">
                <a:solidFill>
                  <a:srgbClr val="6876FE"/>
                </a:solidFill>
              </a:rPr>
              <a:t>("Title ID: %s, Royalty: %d", </a:t>
            </a:r>
            <a:r>
              <a:rPr lang="en-US" altLang="zh-CN" sz="2000" dirty="0" err="1">
                <a:solidFill>
                  <a:srgbClr val="6876FE"/>
                </a:solidFill>
              </a:rPr>
              <a:t>title_id</a:t>
            </a:r>
            <a:r>
              <a:rPr lang="en-US" altLang="zh-CN" sz="2000" dirty="0">
                <a:solidFill>
                  <a:srgbClr val="6876FE"/>
                </a:solidFill>
              </a:rPr>
              <a:t>, royalty);</a:t>
            </a:r>
          </a:p>
          <a:p>
            <a:pPr>
              <a:lnSpc>
                <a:spcPts val="1200"/>
              </a:lnSpc>
              <a:buFont typeface="Monotype Sorts" pitchFamily="2" charset="2"/>
              <a:buNone/>
            </a:pPr>
            <a:r>
              <a:rPr lang="en-US" altLang="zh-CN" sz="2000" dirty="0">
                <a:solidFill>
                  <a:srgbClr val="6876FE"/>
                </a:solidFill>
              </a:rPr>
              <a:t>             </a:t>
            </a:r>
            <a:r>
              <a:rPr lang="en-US" altLang="zh-CN" sz="2000" dirty="0" err="1">
                <a:solidFill>
                  <a:srgbClr val="6876FE"/>
                </a:solidFill>
              </a:rPr>
              <a:t>printf</a:t>
            </a:r>
            <a:r>
              <a:rPr lang="en-US" altLang="zh-CN" sz="2000" dirty="0">
                <a:solidFill>
                  <a:srgbClr val="6876FE"/>
                </a:solidFill>
              </a:rPr>
              <a:t>("Title: %s", title)</a:t>
            </a:r>
            <a:r>
              <a:rPr lang="en-US" altLang="zh-CN" sz="2000" dirty="0"/>
              <a:t>;</a:t>
            </a:r>
          </a:p>
          <a:p>
            <a:pPr>
              <a:lnSpc>
                <a:spcPts val="1200"/>
              </a:lnSpc>
              <a:buFont typeface="Monotype Sorts" pitchFamily="2" charset="2"/>
              <a:buNone/>
            </a:pPr>
            <a:r>
              <a:rPr lang="en-US" altLang="zh-CN" sz="2000" dirty="0"/>
              <a:t>             /*   </a:t>
            </a:r>
            <a:r>
              <a:rPr lang="zh-CN" altLang="en-US" sz="2000" dirty="0"/>
              <a:t>打印查询结果  *</a:t>
            </a:r>
            <a:r>
              <a:rPr lang="en-US" altLang="zh-CN" sz="2000" dirty="0"/>
              <a:t>/</a:t>
            </a:r>
          </a:p>
          <a:p>
            <a:pPr>
              <a:lnSpc>
                <a:spcPts val="1200"/>
              </a:lnSpc>
              <a:buFont typeface="Monotype Sorts" pitchFamily="2" charset="2"/>
              <a:buNone/>
            </a:pPr>
            <a:r>
              <a:rPr lang="en-US" altLang="zh-CN" sz="2000" dirty="0"/>
              <a:t>         }</a:t>
            </a:r>
          </a:p>
          <a:p>
            <a:pPr>
              <a:lnSpc>
                <a:spcPts val="1200"/>
              </a:lnSpc>
              <a:buFont typeface="Monotype Sorts" pitchFamily="2" charset="2"/>
              <a:buNone/>
            </a:pPr>
            <a:r>
              <a:rPr lang="en-US" altLang="zh-CN" sz="1800" dirty="0"/>
              <a:t>    EXEC SQL CLOSE C1;      </a:t>
            </a:r>
          </a:p>
          <a:p>
            <a:pPr lvl="1">
              <a:lnSpc>
                <a:spcPts val="1200"/>
              </a:lnSpc>
              <a:buFontTx/>
              <a:buNone/>
            </a:pPr>
            <a:r>
              <a:rPr lang="en-US" altLang="zh-CN" sz="1800" dirty="0"/>
              <a:t>                   /* (7) </a:t>
            </a:r>
            <a:r>
              <a:rPr lang="zh-CN" altLang="en-US" sz="1800" dirty="0"/>
              <a:t>游标操作（关闭游标）*</a:t>
            </a:r>
            <a:r>
              <a:rPr lang="en-US" altLang="zh-CN" sz="1800" dirty="0"/>
              <a:t>/</a:t>
            </a:r>
          </a:p>
          <a:p>
            <a:pPr>
              <a:lnSpc>
                <a:spcPts val="1200"/>
              </a:lnSpc>
              <a:buFont typeface="Monotype Sorts" pitchFamily="2" charset="2"/>
              <a:buNone/>
            </a:pPr>
            <a:r>
              <a:rPr lang="en-US" altLang="zh-CN" sz="2000" dirty="0"/>
              <a:t> }</a:t>
            </a:r>
          </a:p>
        </p:txBody>
      </p:sp>
      <p:sp>
        <p:nvSpPr>
          <p:cNvPr id="4" name="矩形 3">
            <a:extLst>
              <a:ext uri="{FF2B5EF4-FFF2-40B4-BE49-F238E27FC236}">
                <a16:creationId xmlns:a16="http://schemas.microsoft.com/office/drawing/2014/main" id="{EB30E342-5F2F-4B83-A8AE-B0557EFD854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249EF49D-CD29-4DAF-9A07-9FA296F9155C}"/>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C0C6558-DBAD-4DDE-AC79-05104FBAA3D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08660246"/>
      </p:ext>
    </p:extLst>
  </p:cSld>
  <p:clrMapOvr>
    <a:masterClrMapping/>
  </p:clrMapOvr>
  <p:transition>
    <p:wip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a:extLst>
              <a:ext uri="{FF2B5EF4-FFF2-40B4-BE49-F238E27FC236}">
                <a16:creationId xmlns:a16="http://schemas.microsoft.com/office/drawing/2014/main" id="{E5B62EEC-E230-41E6-939D-7154722415F1}"/>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962563" name="Rectangle 3">
            <a:extLst>
              <a:ext uri="{FF2B5EF4-FFF2-40B4-BE49-F238E27FC236}">
                <a16:creationId xmlns:a16="http://schemas.microsoft.com/office/drawing/2014/main" id="{D5C8132A-44D3-4596-BF26-A77D5C7DD91F}"/>
              </a:ext>
            </a:extLst>
          </p:cNvPr>
          <p:cNvSpPr>
            <a:spLocks noGrp="1" noChangeArrowheads="1"/>
          </p:cNvSpPr>
          <p:nvPr>
            <p:ph type="body" idx="1"/>
          </p:nvPr>
        </p:nvSpPr>
        <p:spPr/>
        <p:txBody>
          <a:bodyPr/>
          <a:lstStyle/>
          <a:p>
            <a:pPr>
              <a:buFont typeface="Monotype Sorts" pitchFamily="2" charset="2"/>
              <a:buNone/>
            </a:pPr>
            <a:r>
              <a:rPr lang="en-US" altLang="zh-CN"/>
              <a:t>3.7.1  </a:t>
            </a:r>
            <a:r>
              <a:rPr lang="zh-CN" altLang="en-US"/>
              <a:t>嵌入式</a:t>
            </a:r>
            <a:r>
              <a:rPr lang="en-US" altLang="zh-CN"/>
              <a:t>SQL</a:t>
            </a:r>
            <a:r>
              <a:rPr lang="zh-CN" altLang="en-US"/>
              <a:t>的一般形式</a:t>
            </a:r>
          </a:p>
          <a:p>
            <a:pPr>
              <a:buFont typeface="Monotype Sorts" pitchFamily="2" charset="2"/>
              <a:buNone/>
            </a:pPr>
            <a:r>
              <a:rPr lang="en-US" altLang="zh-CN"/>
              <a:t>3.7.2  </a:t>
            </a:r>
            <a:r>
              <a:rPr lang="zh-CN" altLang="en-US"/>
              <a:t>嵌入式</a:t>
            </a:r>
            <a:r>
              <a:rPr lang="en-US" altLang="zh-CN"/>
              <a:t>SQL</a:t>
            </a:r>
            <a:r>
              <a:rPr lang="zh-CN" altLang="en-US"/>
              <a:t>语句与主语言之间的通信</a:t>
            </a:r>
          </a:p>
          <a:p>
            <a:pPr>
              <a:buFont typeface="Monotype Sorts" pitchFamily="2" charset="2"/>
              <a:buNone/>
            </a:pPr>
            <a:r>
              <a:rPr lang="en-US" altLang="zh-CN">
                <a:solidFill>
                  <a:schemeClr val="accent2"/>
                </a:solidFill>
              </a:rPr>
              <a:t>3.7.3  </a:t>
            </a:r>
            <a:r>
              <a:rPr lang="zh-CN" altLang="en-US">
                <a:solidFill>
                  <a:schemeClr val="accent2"/>
                </a:solidFill>
              </a:rPr>
              <a:t>不用游标的</a:t>
            </a:r>
            <a:r>
              <a:rPr lang="en-US" altLang="zh-CN">
                <a:solidFill>
                  <a:schemeClr val="accent2"/>
                </a:solidFill>
              </a:rPr>
              <a:t>SQL</a:t>
            </a:r>
            <a:r>
              <a:rPr lang="zh-CN" altLang="en-US">
                <a:solidFill>
                  <a:schemeClr val="accent2"/>
                </a:solidFill>
              </a:rPr>
              <a:t>语句</a:t>
            </a:r>
          </a:p>
          <a:p>
            <a:pPr>
              <a:buFont typeface="Monotype Sorts" pitchFamily="2" charset="2"/>
              <a:buNone/>
            </a:pPr>
            <a:r>
              <a:rPr lang="en-US" altLang="zh-CN"/>
              <a:t>3.7.4  </a:t>
            </a:r>
            <a:r>
              <a:rPr lang="zh-CN" altLang="en-US"/>
              <a:t>使用游标的</a:t>
            </a:r>
            <a:r>
              <a:rPr lang="en-US" altLang="zh-CN"/>
              <a:t>SQL</a:t>
            </a:r>
            <a:r>
              <a:rPr lang="zh-CN" altLang="en-US"/>
              <a:t>语句</a:t>
            </a:r>
          </a:p>
          <a:p>
            <a:pPr>
              <a:buFont typeface="Monotype Sorts" pitchFamily="2" charset="2"/>
              <a:buNone/>
            </a:pPr>
            <a:r>
              <a:rPr lang="en-US" altLang="zh-CN"/>
              <a:t>3.7.5  </a:t>
            </a:r>
            <a:r>
              <a:rPr lang="zh-CN" altLang="en-US"/>
              <a:t>动态</a:t>
            </a:r>
            <a:r>
              <a:rPr lang="en-US" altLang="zh-CN"/>
              <a:t>SQL</a:t>
            </a:r>
            <a:r>
              <a:rPr lang="zh-CN" altLang="en-US"/>
              <a:t>简介</a:t>
            </a:r>
          </a:p>
        </p:txBody>
      </p:sp>
      <p:sp>
        <p:nvSpPr>
          <p:cNvPr id="4" name="矩形 3">
            <a:extLst>
              <a:ext uri="{FF2B5EF4-FFF2-40B4-BE49-F238E27FC236}">
                <a16:creationId xmlns:a16="http://schemas.microsoft.com/office/drawing/2014/main" id="{27331E93-4BB7-41F5-B1F7-6F9BFFBB13B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FAA3A15-79D7-4EC5-94E2-B8FF15FF889C}"/>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A2F0CEE0-91BD-41C4-B143-FA3A8F59433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97879875"/>
      </p:ext>
    </p:extLst>
  </p:cSld>
  <p:clrMapOvr>
    <a:masterClrMapping/>
  </p:clrMapOvr>
  <p:transition>
    <p:wip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a:extLst>
              <a:ext uri="{FF2B5EF4-FFF2-40B4-BE49-F238E27FC236}">
                <a16:creationId xmlns:a16="http://schemas.microsoft.com/office/drawing/2014/main" id="{F2C18DA7-1A47-4643-9C3D-13E4CE652A27}"/>
              </a:ext>
            </a:extLst>
          </p:cNvPr>
          <p:cNvSpPr>
            <a:spLocks noGrp="1" noChangeArrowheads="1"/>
          </p:cNvSpPr>
          <p:nvPr>
            <p:ph type="title"/>
          </p:nvPr>
        </p:nvSpPr>
        <p:spPr/>
        <p:txBody>
          <a:bodyPr/>
          <a:lstStyle/>
          <a:p>
            <a:r>
              <a:rPr lang="en-US" altLang="zh-CN"/>
              <a:t>3.7.3 </a:t>
            </a:r>
            <a:r>
              <a:rPr lang="zh-CN" altLang="en-US"/>
              <a:t>不用游标的</a:t>
            </a:r>
            <a:r>
              <a:rPr lang="en-US" altLang="zh-CN"/>
              <a:t>SQL</a:t>
            </a:r>
            <a:r>
              <a:rPr lang="zh-CN" altLang="en-US"/>
              <a:t>语句</a:t>
            </a:r>
          </a:p>
        </p:txBody>
      </p:sp>
      <p:sp>
        <p:nvSpPr>
          <p:cNvPr id="963587" name="Rectangle 3">
            <a:extLst>
              <a:ext uri="{FF2B5EF4-FFF2-40B4-BE49-F238E27FC236}">
                <a16:creationId xmlns:a16="http://schemas.microsoft.com/office/drawing/2014/main" id="{FBBE74A5-BC9C-49B2-A674-25DFB0DA89EA}"/>
              </a:ext>
            </a:extLst>
          </p:cNvPr>
          <p:cNvSpPr>
            <a:spLocks noGrp="1" noChangeArrowheads="1"/>
          </p:cNvSpPr>
          <p:nvPr>
            <p:ph type="body" idx="1"/>
          </p:nvPr>
        </p:nvSpPr>
        <p:spPr/>
        <p:txBody>
          <a:bodyPr/>
          <a:lstStyle/>
          <a:p>
            <a:pPr>
              <a:lnSpc>
                <a:spcPct val="90000"/>
              </a:lnSpc>
            </a:pPr>
            <a:r>
              <a:rPr lang="zh-CN" altLang="en-US" sz="3600"/>
              <a:t>不用游标的</a:t>
            </a:r>
            <a:r>
              <a:rPr lang="en-US" altLang="zh-CN" sz="3600"/>
              <a:t>SQL</a:t>
            </a:r>
            <a:r>
              <a:rPr lang="zh-CN" altLang="en-US" sz="3600"/>
              <a:t>语句的种类</a:t>
            </a:r>
          </a:p>
          <a:p>
            <a:pPr lvl="1"/>
            <a:r>
              <a:rPr lang="zh-CN" altLang="en-US"/>
              <a:t> 说明性语句</a:t>
            </a:r>
          </a:p>
          <a:p>
            <a:pPr lvl="1"/>
            <a:r>
              <a:rPr lang="zh-CN" altLang="en-US"/>
              <a:t> 数据定义语句</a:t>
            </a:r>
          </a:p>
          <a:p>
            <a:pPr lvl="1"/>
            <a:r>
              <a:rPr lang="zh-CN" altLang="en-US"/>
              <a:t> 数据控制语句</a:t>
            </a:r>
          </a:p>
          <a:p>
            <a:pPr lvl="1"/>
            <a:r>
              <a:rPr lang="zh-CN" altLang="en-US"/>
              <a:t> 查询结果为单记录的</a:t>
            </a:r>
            <a:r>
              <a:rPr lang="en-US" altLang="zh-CN"/>
              <a:t>SELECT</a:t>
            </a:r>
            <a:r>
              <a:rPr lang="zh-CN" altLang="en-US"/>
              <a:t>语句</a:t>
            </a:r>
          </a:p>
          <a:p>
            <a:pPr lvl="1"/>
            <a:r>
              <a:rPr lang="zh-CN" altLang="en-US"/>
              <a:t> 非</a:t>
            </a:r>
            <a:r>
              <a:rPr lang="en-US" altLang="zh-CN"/>
              <a:t>CURRENT</a:t>
            </a:r>
            <a:r>
              <a:rPr lang="zh-CN" altLang="en-US"/>
              <a:t>形式的</a:t>
            </a:r>
            <a:r>
              <a:rPr lang="en-US" altLang="zh-CN"/>
              <a:t>UPDATE</a:t>
            </a:r>
            <a:r>
              <a:rPr lang="zh-CN" altLang="en-US"/>
              <a:t>语句</a:t>
            </a:r>
          </a:p>
          <a:p>
            <a:pPr lvl="1"/>
            <a:r>
              <a:rPr lang="zh-CN" altLang="en-US"/>
              <a:t> 非</a:t>
            </a:r>
            <a:r>
              <a:rPr lang="en-US" altLang="zh-CN"/>
              <a:t>CURRENT</a:t>
            </a:r>
            <a:r>
              <a:rPr lang="zh-CN" altLang="en-US"/>
              <a:t>形式的</a:t>
            </a:r>
            <a:r>
              <a:rPr lang="en-US" altLang="zh-CN"/>
              <a:t>DELETE</a:t>
            </a:r>
            <a:r>
              <a:rPr lang="zh-CN" altLang="en-US"/>
              <a:t>语句</a:t>
            </a:r>
          </a:p>
          <a:p>
            <a:pPr lvl="1"/>
            <a:r>
              <a:rPr lang="zh-CN" altLang="en-US"/>
              <a:t> </a:t>
            </a:r>
            <a:r>
              <a:rPr lang="en-US" altLang="zh-CN"/>
              <a:t>INSERT</a:t>
            </a:r>
            <a:r>
              <a:rPr lang="zh-CN" altLang="en-US"/>
              <a:t>语句</a:t>
            </a:r>
          </a:p>
        </p:txBody>
      </p:sp>
      <p:sp>
        <p:nvSpPr>
          <p:cNvPr id="4" name="矩形 3">
            <a:extLst>
              <a:ext uri="{FF2B5EF4-FFF2-40B4-BE49-F238E27FC236}">
                <a16:creationId xmlns:a16="http://schemas.microsoft.com/office/drawing/2014/main" id="{800A2FE4-F7C4-44F8-A1A9-2BF967922CC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F396262F-78AB-4285-86EA-29383F5E3D8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4193BF0-1886-424B-B3DD-A523987B0F3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5747408"/>
      </p:ext>
    </p:extLst>
  </p:cSld>
  <p:clrMapOvr>
    <a:masterClrMapping/>
  </p:clrMapOvr>
  <p:transition>
    <p:wip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a:extLst>
              <a:ext uri="{FF2B5EF4-FFF2-40B4-BE49-F238E27FC236}">
                <a16:creationId xmlns:a16="http://schemas.microsoft.com/office/drawing/2014/main" id="{862BB733-30EB-4994-8B75-B7A6A204F652}"/>
              </a:ext>
            </a:extLst>
          </p:cNvPr>
          <p:cNvSpPr>
            <a:spLocks noGrp="1" noChangeArrowheads="1"/>
          </p:cNvSpPr>
          <p:nvPr>
            <p:ph type="title"/>
          </p:nvPr>
        </p:nvSpPr>
        <p:spPr/>
        <p:txBody>
          <a:bodyPr/>
          <a:lstStyle/>
          <a:p>
            <a:r>
              <a:rPr lang="zh-CN" altLang="en-US"/>
              <a:t>一、说明性语句</a:t>
            </a:r>
          </a:p>
        </p:txBody>
      </p:sp>
      <p:sp>
        <p:nvSpPr>
          <p:cNvPr id="964611" name="Rectangle 3">
            <a:extLst>
              <a:ext uri="{FF2B5EF4-FFF2-40B4-BE49-F238E27FC236}">
                <a16:creationId xmlns:a16="http://schemas.microsoft.com/office/drawing/2014/main" id="{710FBCD4-658F-4050-9CA2-19F9BA748961}"/>
              </a:ext>
            </a:extLst>
          </p:cNvPr>
          <p:cNvSpPr>
            <a:spLocks noGrp="1" noChangeArrowheads="1"/>
          </p:cNvSpPr>
          <p:nvPr>
            <p:ph type="body" idx="1"/>
          </p:nvPr>
        </p:nvSpPr>
        <p:spPr/>
        <p:txBody>
          <a:bodyPr/>
          <a:lstStyle/>
          <a:p>
            <a:pPr>
              <a:lnSpc>
                <a:spcPct val="90000"/>
              </a:lnSpc>
            </a:pPr>
            <a:r>
              <a:rPr lang="zh-CN" altLang="en-US" dirty="0"/>
              <a:t>说明性语句是专为在嵌入式</a:t>
            </a:r>
            <a:r>
              <a:rPr lang="en-US" altLang="zh-CN" dirty="0"/>
              <a:t>SQL</a:t>
            </a:r>
            <a:r>
              <a:rPr lang="zh-CN" altLang="en-US" dirty="0"/>
              <a:t>中说明主变量、</a:t>
            </a:r>
            <a:r>
              <a:rPr lang="en-US" altLang="zh-CN" dirty="0"/>
              <a:t>SQLCA</a:t>
            </a:r>
            <a:r>
              <a:rPr lang="zh-CN" altLang="en-US" dirty="0"/>
              <a:t>等而设置的</a:t>
            </a:r>
          </a:p>
          <a:p>
            <a:pPr>
              <a:lnSpc>
                <a:spcPct val="90000"/>
              </a:lnSpc>
            </a:pPr>
            <a:r>
              <a:rPr lang="zh-CN" altLang="en-US" dirty="0"/>
              <a:t>说明主变量</a:t>
            </a:r>
          </a:p>
          <a:p>
            <a:pPr lvl="1">
              <a:lnSpc>
                <a:spcPct val="90000"/>
              </a:lnSpc>
              <a:buFontTx/>
              <a:buNone/>
            </a:pPr>
            <a:r>
              <a:rPr lang="zh-CN" altLang="en-US" sz="2400" dirty="0"/>
              <a:t>     </a:t>
            </a:r>
            <a:r>
              <a:rPr lang="en-US" altLang="zh-CN" sz="2400" dirty="0"/>
              <a:t>1.  EXEC SQL BEGIN DECLARE SECTION; </a:t>
            </a:r>
          </a:p>
          <a:p>
            <a:pPr lvl="1">
              <a:lnSpc>
                <a:spcPct val="90000"/>
              </a:lnSpc>
              <a:buFontTx/>
              <a:buNone/>
            </a:pPr>
            <a:r>
              <a:rPr lang="en-US" altLang="zh-CN" sz="2400" dirty="0"/>
              <a:t>     2.  EXEC SQL END DECLARE SECTION;</a:t>
            </a:r>
          </a:p>
          <a:p>
            <a:pPr lvl="1">
              <a:lnSpc>
                <a:spcPct val="90000"/>
              </a:lnSpc>
            </a:pPr>
            <a:r>
              <a:rPr lang="zh-CN" altLang="en-US" dirty="0"/>
              <a:t>这两条语句必须配对出现，相当于一个括号，两条语句中间是主变量的说明</a:t>
            </a:r>
          </a:p>
          <a:p>
            <a:pPr>
              <a:lnSpc>
                <a:spcPct val="90000"/>
              </a:lnSpc>
            </a:pPr>
            <a:r>
              <a:rPr lang="zh-CN" altLang="en-US" dirty="0"/>
              <a:t>说明</a:t>
            </a:r>
            <a:r>
              <a:rPr lang="en-US" altLang="zh-CN" dirty="0"/>
              <a:t>SQLCA</a:t>
            </a:r>
          </a:p>
          <a:p>
            <a:pPr lvl="1">
              <a:lnSpc>
                <a:spcPct val="90000"/>
              </a:lnSpc>
              <a:buFontTx/>
              <a:buNone/>
            </a:pPr>
            <a:r>
              <a:rPr lang="en-US" altLang="zh-CN" sz="2400" dirty="0"/>
              <a:t>     3.  EXEC SQL INCLUDE SQLCA</a:t>
            </a:r>
          </a:p>
        </p:txBody>
      </p:sp>
      <p:sp>
        <p:nvSpPr>
          <p:cNvPr id="4" name="矩形 3">
            <a:extLst>
              <a:ext uri="{FF2B5EF4-FFF2-40B4-BE49-F238E27FC236}">
                <a16:creationId xmlns:a16="http://schemas.microsoft.com/office/drawing/2014/main" id="{35F785D2-C743-42D1-ADEA-5E75FB4AAA4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04CA9E6-5C4E-43FE-8B45-DD3EB5E5522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4908FBD-2631-4DCC-BC7C-3450DFBDDB8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39903187"/>
      </p:ext>
    </p:extLst>
  </p:cSld>
  <p:clrMapOvr>
    <a:masterClrMapping/>
  </p:clrMapOvr>
  <p:transition>
    <p:wip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a:extLst>
              <a:ext uri="{FF2B5EF4-FFF2-40B4-BE49-F238E27FC236}">
                <a16:creationId xmlns:a16="http://schemas.microsoft.com/office/drawing/2014/main" id="{D4521860-C078-4530-B01F-FBBE9FBF9982}"/>
              </a:ext>
            </a:extLst>
          </p:cNvPr>
          <p:cNvSpPr>
            <a:spLocks noGrp="1" noChangeArrowheads="1"/>
          </p:cNvSpPr>
          <p:nvPr>
            <p:ph type="title"/>
          </p:nvPr>
        </p:nvSpPr>
        <p:spPr/>
        <p:txBody>
          <a:bodyPr/>
          <a:lstStyle/>
          <a:p>
            <a:r>
              <a:rPr lang="zh-CN" altLang="en-US"/>
              <a:t>二、数据定义语句</a:t>
            </a:r>
          </a:p>
        </p:txBody>
      </p:sp>
      <p:sp>
        <p:nvSpPr>
          <p:cNvPr id="965635" name="Rectangle 3">
            <a:extLst>
              <a:ext uri="{FF2B5EF4-FFF2-40B4-BE49-F238E27FC236}">
                <a16:creationId xmlns:a16="http://schemas.microsoft.com/office/drawing/2014/main" id="{A6003791-0D38-42DC-884C-DC4E59C9FB74}"/>
              </a:ext>
            </a:extLst>
          </p:cNvPr>
          <p:cNvSpPr>
            <a:spLocks noGrp="1" noChangeArrowheads="1"/>
          </p:cNvSpPr>
          <p:nvPr>
            <p:ph type="body" idx="1"/>
          </p:nvPr>
        </p:nvSpPr>
        <p:spPr/>
        <p:txBody>
          <a:bodyPr/>
          <a:lstStyle/>
          <a:p>
            <a:pPr>
              <a:buFont typeface="Monotype Sorts" pitchFamily="2" charset="2"/>
              <a:buNone/>
            </a:pPr>
            <a:r>
              <a:rPr lang="zh-CN" altLang="en-US" sz="2800"/>
              <a:t>例</a:t>
            </a:r>
            <a:r>
              <a:rPr lang="en-US" altLang="zh-CN" sz="2800"/>
              <a:t>1  </a:t>
            </a:r>
            <a:r>
              <a:rPr lang="zh-CN" altLang="en-US" sz="2800"/>
              <a:t>建立一个“学生”表</a:t>
            </a:r>
            <a:r>
              <a:rPr lang="en-US" altLang="zh-CN" sz="2800"/>
              <a:t>Student</a:t>
            </a:r>
          </a:p>
          <a:p>
            <a:pPr>
              <a:buFont typeface="Monotype Sorts" pitchFamily="2" charset="2"/>
              <a:buNone/>
            </a:pPr>
            <a:r>
              <a:rPr lang="en-US" altLang="zh-CN" sz="2800"/>
              <a:t>          </a:t>
            </a:r>
            <a:r>
              <a:rPr lang="en-US" altLang="zh-CN" sz="2400"/>
              <a:t>EXEC SQL CREATE TABLE Student</a:t>
            </a:r>
          </a:p>
          <a:p>
            <a:pPr>
              <a:buFont typeface="Monotype Sorts" pitchFamily="2" charset="2"/>
              <a:buNone/>
            </a:pPr>
            <a:r>
              <a:rPr lang="en-US" altLang="zh-CN" sz="2400"/>
              <a:t>                        (Sno       CHAR(5) NOT NULL UNIQUE,</a:t>
            </a:r>
          </a:p>
          <a:p>
            <a:pPr>
              <a:buFont typeface="Monotype Sorts" pitchFamily="2" charset="2"/>
              <a:buNone/>
            </a:pPr>
            <a:r>
              <a:rPr lang="en-US" altLang="zh-CN" sz="2400"/>
              <a:t>                         Sname     CHAR(20),</a:t>
            </a:r>
          </a:p>
          <a:p>
            <a:pPr>
              <a:buFont typeface="Monotype Sorts" pitchFamily="2" charset="2"/>
              <a:buNone/>
            </a:pPr>
            <a:r>
              <a:rPr lang="en-US" altLang="zh-CN" sz="2400"/>
              <a:t>                         Ssex      CHAR(1),</a:t>
            </a:r>
          </a:p>
          <a:p>
            <a:pPr>
              <a:buFont typeface="Monotype Sorts" pitchFamily="2" charset="2"/>
              <a:buNone/>
            </a:pPr>
            <a:r>
              <a:rPr lang="en-US" altLang="zh-CN" sz="2400"/>
              <a:t>                         Sage      INT,</a:t>
            </a:r>
          </a:p>
          <a:p>
            <a:pPr>
              <a:buFont typeface="Monotype Sorts" pitchFamily="2" charset="2"/>
              <a:buNone/>
            </a:pPr>
            <a:r>
              <a:rPr lang="en-US" altLang="zh-CN" sz="2400"/>
              <a:t>                         Sdept     CHAR(15));</a:t>
            </a:r>
          </a:p>
        </p:txBody>
      </p:sp>
      <p:sp>
        <p:nvSpPr>
          <p:cNvPr id="4" name="矩形 3">
            <a:extLst>
              <a:ext uri="{FF2B5EF4-FFF2-40B4-BE49-F238E27FC236}">
                <a16:creationId xmlns:a16="http://schemas.microsoft.com/office/drawing/2014/main" id="{E4F867A5-84C9-4C73-B230-3218C43B780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19F54B8A-2B1F-4B23-8ACF-549A58606F36}"/>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57C3BC6-8D5E-4442-9B3D-24A93797A5D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746316967"/>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基本表定义</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sz="2000" dirty="0">
                <a:ea typeface="STHeiti Light" charset="-122"/>
              </a:rPr>
              <a:t>CREATE TABLE &lt;</a:t>
            </a:r>
            <a:r>
              <a:rPr lang="zh-CN" altLang="en-US" sz="2000" dirty="0">
                <a:ea typeface="STHeiti Light" charset="-122"/>
              </a:rPr>
              <a:t>表名</a:t>
            </a:r>
            <a:r>
              <a:rPr lang="en-US" altLang="zh-CN" sz="2000" dirty="0">
                <a:ea typeface="STHeiti Light" charset="-122"/>
              </a:rPr>
              <a:t>&gt;             /* </a:t>
            </a:r>
            <a:r>
              <a:rPr lang="zh-CN" altLang="en-US" sz="2000" dirty="0">
                <a:ea typeface="STHeiti Light" charset="-122"/>
              </a:rPr>
              <a:t>基本表的名称 *</a:t>
            </a:r>
            <a:r>
              <a:rPr lang="en-US" altLang="zh-CN" sz="2000" dirty="0">
                <a:ea typeface="STHeiti Light" charset="-122"/>
              </a:rPr>
              <a:t>/ </a:t>
            </a:r>
          </a:p>
          <a:p>
            <a:pPr marL="0" indent="0">
              <a:lnSpc>
                <a:spcPct val="100000"/>
              </a:lnSpc>
              <a:buNone/>
            </a:pPr>
            <a:r>
              <a:rPr lang="en-US" altLang="zh-CN" sz="2000" dirty="0">
                <a:ea typeface="STHeiti Light" charset="-122"/>
              </a:rPr>
              <a:t>  (&lt;</a:t>
            </a:r>
            <a:r>
              <a:rPr lang="zh-CN" altLang="en-US" sz="2000" dirty="0">
                <a:ea typeface="STHeiti Light" charset="-122"/>
              </a:rPr>
              <a:t>列名</a:t>
            </a:r>
            <a:r>
              <a:rPr lang="en-US" altLang="zh-CN" sz="2000" dirty="0">
                <a:ea typeface="STHeiti Light" charset="-122"/>
              </a:rPr>
              <a:t>1&gt; &lt;</a:t>
            </a:r>
            <a:r>
              <a:rPr lang="zh-CN" altLang="en-US" sz="2000" dirty="0">
                <a:ea typeface="STHeiti Light" charset="-122"/>
              </a:rPr>
              <a:t>数据类型</a:t>
            </a:r>
            <a:r>
              <a:rPr lang="en-US" altLang="zh-CN" sz="2000" dirty="0">
                <a:ea typeface="STHeiti Light" charset="-122"/>
              </a:rPr>
              <a:t>&gt;[ &lt;</a:t>
            </a:r>
            <a:r>
              <a:rPr lang="zh-CN" altLang="en-US" sz="2000" dirty="0">
                <a:ea typeface="STHeiti Light" charset="-122"/>
              </a:rPr>
              <a:t>列级完整性约束条件</a:t>
            </a:r>
            <a:r>
              <a:rPr lang="en-US" altLang="zh-CN" sz="2000" dirty="0">
                <a:ea typeface="STHeiti Light" charset="-122"/>
              </a:rPr>
              <a:t>&gt; ]    /*</a:t>
            </a:r>
            <a:r>
              <a:rPr lang="zh-CN" altLang="en-US" sz="2000" dirty="0">
                <a:ea typeface="STHeiti Light" charset="-122"/>
              </a:rPr>
              <a:t>组成该表的列*</a:t>
            </a:r>
            <a:r>
              <a:rPr lang="en-US" altLang="zh-CN" sz="2000" dirty="0">
                <a:ea typeface="STHeiti Light" charset="-122"/>
              </a:rPr>
              <a:t>/ </a:t>
            </a:r>
          </a:p>
          <a:p>
            <a:pPr marL="0" indent="0">
              <a:lnSpc>
                <a:spcPct val="100000"/>
              </a:lnSpc>
              <a:buNone/>
            </a:pPr>
            <a:r>
              <a:rPr lang="en-US" altLang="zh-CN" sz="2000" dirty="0">
                <a:ea typeface="STHeiti Light" charset="-122"/>
              </a:rPr>
              <a:t> [,&lt;</a:t>
            </a:r>
            <a:r>
              <a:rPr lang="zh-CN" altLang="en-US" sz="2000" dirty="0">
                <a:ea typeface="STHeiti Light" charset="-122"/>
              </a:rPr>
              <a:t>列名</a:t>
            </a:r>
            <a:r>
              <a:rPr lang="en-US" altLang="zh-CN" sz="2000" dirty="0">
                <a:ea typeface="STHeiti Light" charset="-122"/>
              </a:rPr>
              <a:t>2&gt; &lt;</a:t>
            </a:r>
            <a:r>
              <a:rPr lang="zh-CN" altLang="en-US" sz="2000" dirty="0">
                <a:ea typeface="STHeiti Light" charset="-122"/>
              </a:rPr>
              <a:t>数据类型</a:t>
            </a:r>
            <a:r>
              <a:rPr lang="en-US" altLang="zh-CN" sz="2000" dirty="0">
                <a:ea typeface="STHeiti Light" charset="-122"/>
              </a:rPr>
              <a:t>&gt;[ &lt;</a:t>
            </a:r>
            <a:r>
              <a:rPr lang="zh-CN" altLang="en-US" sz="2000" dirty="0">
                <a:ea typeface="STHeiti Light" charset="-122"/>
              </a:rPr>
              <a:t>列级完整性约束条件</a:t>
            </a:r>
            <a:r>
              <a:rPr lang="en-US" altLang="zh-CN" sz="2000" dirty="0">
                <a:ea typeface="STHeiti Light" charset="-122"/>
              </a:rPr>
              <a:t>&gt;] ] </a:t>
            </a:r>
          </a:p>
          <a:p>
            <a:pPr marL="0" indent="0">
              <a:lnSpc>
                <a:spcPct val="100000"/>
              </a:lnSpc>
              <a:buNone/>
            </a:pPr>
            <a:r>
              <a:rPr lang="en-US" altLang="zh-CN" sz="2000" dirty="0">
                <a:ea typeface="STHeiti Light" charset="-122"/>
              </a:rPr>
              <a:t>   … </a:t>
            </a:r>
          </a:p>
          <a:p>
            <a:pPr marL="0" indent="0">
              <a:lnSpc>
                <a:spcPct val="100000"/>
              </a:lnSpc>
              <a:buNone/>
            </a:pPr>
            <a:r>
              <a:rPr lang="en-US" altLang="zh-CN" sz="2000" dirty="0">
                <a:ea typeface="STHeiti Light" charset="-122"/>
              </a:rPr>
              <a:t> [,&lt;</a:t>
            </a:r>
            <a:r>
              <a:rPr lang="zh-CN" altLang="en-US" sz="2000" dirty="0">
                <a:ea typeface="STHeiti Light" charset="-122"/>
              </a:rPr>
              <a:t>表级完整性约束条件</a:t>
            </a:r>
            <a:r>
              <a:rPr lang="en-US" altLang="zh-CN" sz="2000" dirty="0">
                <a:ea typeface="STHeiti Light" charset="-122"/>
              </a:rPr>
              <a:t>&gt; ] ); </a:t>
            </a:r>
          </a:p>
          <a:p>
            <a:pPr>
              <a:lnSpc>
                <a:spcPct val="100000"/>
              </a:lnSpc>
              <a:buFont typeface="Wingdings" panose="05000000000000000000" pitchFamily="2" charset="2"/>
              <a:buChar char="p"/>
            </a:pPr>
            <a:r>
              <a:rPr lang="en-US" altLang="zh-CN" sz="2000" dirty="0">
                <a:ea typeface="STHeiti Light" charset="-122"/>
              </a:rPr>
              <a:t> &lt;</a:t>
            </a:r>
            <a:r>
              <a:rPr lang="zh-CN" altLang="en-US" sz="2000" dirty="0">
                <a:ea typeface="STHeiti Light" charset="-122"/>
              </a:rPr>
              <a:t>列级完整性约束条件</a:t>
            </a:r>
            <a:r>
              <a:rPr lang="en-US" altLang="zh-CN" sz="2000" dirty="0">
                <a:ea typeface="STHeiti Light" charset="-122"/>
              </a:rPr>
              <a:t>&gt;</a:t>
            </a:r>
            <a:r>
              <a:rPr lang="zh-CN" altLang="en-US" sz="2000" dirty="0">
                <a:ea typeface="STHeiti Light" charset="-122"/>
              </a:rPr>
              <a:t>：涉及相应属性列的完整性约束条件 </a:t>
            </a:r>
          </a:p>
          <a:p>
            <a:pPr>
              <a:lnSpc>
                <a:spcPct val="100000"/>
              </a:lnSpc>
              <a:buFont typeface="Wingdings" panose="05000000000000000000" pitchFamily="2" charset="2"/>
              <a:buChar char="p"/>
            </a:pPr>
            <a:r>
              <a:rPr lang="en-US" altLang="zh-CN" sz="2000" dirty="0">
                <a:ea typeface="STHeiti Light" charset="-122"/>
              </a:rPr>
              <a:t> &lt;</a:t>
            </a:r>
            <a:r>
              <a:rPr lang="zh-CN" altLang="en-US" sz="2000" dirty="0">
                <a:ea typeface="STHeiti Light" charset="-122"/>
              </a:rPr>
              <a:t>表级完整性约束条件</a:t>
            </a:r>
            <a:r>
              <a:rPr lang="en-US" altLang="zh-CN" sz="2000" dirty="0">
                <a:ea typeface="STHeiti Light" charset="-122"/>
              </a:rPr>
              <a:t>&gt;</a:t>
            </a:r>
            <a:r>
              <a:rPr lang="zh-CN" altLang="en-US" sz="2000" dirty="0">
                <a:ea typeface="STHeiti Light" charset="-122"/>
              </a:rPr>
              <a:t>：涉及一个或多个属性列的完整性约束条件 </a:t>
            </a:r>
          </a:p>
          <a:p>
            <a:pPr>
              <a:lnSpc>
                <a:spcPct val="100000"/>
              </a:lnSpc>
              <a:buFont typeface="Wingdings" panose="05000000000000000000" pitchFamily="2" charset="2"/>
              <a:buChar char="p"/>
            </a:pPr>
            <a:r>
              <a:rPr lang="zh-CN" altLang="en-US" sz="2000" dirty="0">
                <a:ea typeface="STHeiti Light" charset="-122"/>
              </a:rPr>
              <a:t> 如完整性约束条件涉及到该表的多个属性列，则必须定义在表级上</a:t>
            </a: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1516279"/>
      </p:ext>
    </p:extLst>
  </p:cSld>
  <p:clrMapOvr>
    <a:masterClrMapping/>
  </p:clrMapOvr>
  <p:transition>
    <p:wip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a:extLst>
              <a:ext uri="{FF2B5EF4-FFF2-40B4-BE49-F238E27FC236}">
                <a16:creationId xmlns:a16="http://schemas.microsoft.com/office/drawing/2014/main" id="{0ADF4554-3DB9-4C7B-872E-87965F2F8FD0}"/>
              </a:ext>
            </a:extLst>
          </p:cNvPr>
          <p:cNvSpPr>
            <a:spLocks noGrp="1" noChangeArrowheads="1"/>
          </p:cNvSpPr>
          <p:nvPr>
            <p:ph type="title"/>
          </p:nvPr>
        </p:nvSpPr>
        <p:spPr/>
        <p:txBody>
          <a:bodyPr/>
          <a:lstStyle/>
          <a:p>
            <a:r>
              <a:rPr lang="zh-CN" altLang="en-US"/>
              <a:t>数据定义语句（续）</a:t>
            </a:r>
          </a:p>
        </p:txBody>
      </p:sp>
      <p:sp>
        <p:nvSpPr>
          <p:cNvPr id="966659" name="Rectangle 3">
            <a:extLst>
              <a:ext uri="{FF2B5EF4-FFF2-40B4-BE49-F238E27FC236}">
                <a16:creationId xmlns:a16="http://schemas.microsoft.com/office/drawing/2014/main" id="{BFB72DCF-9731-4B5B-A868-AB6926B93EF6}"/>
              </a:ext>
            </a:extLst>
          </p:cNvPr>
          <p:cNvSpPr>
            <a:spLocks noGrp="1" noChangeArrowheads="1"/>
          </p:cNvSpPr>
          <p:nvPr>
            <p:ph type="body" idx="1"/>
          </p:nvPr>
        </p:nvSpPr>
        <p:spPr/>
        <p:txBody>
          <a:bodyPr/>
          <a:lstStyle/>
          <a:p>
            <a:r>
              <a:rPr lang="zh-CN" altLang="en-US" sz="3600"/>
              <a:t>数据定义语句中不允许使用主变量</a:t>
            </a:r>
          </a:p>
          <a:p>
            <a:pPr lvl="1">
              <a:buFontTx/>
              <a:buNone/>
            </a:pPr>
            <a:endParaRPr lang="zh-CN" altLang="en-US" sz="3200"/>
          </a:p>
          <a:p>
            <a:pPr lvl="1">
              <a:buFontTx/>
              <a:buNone/>
            </a:pPr>
            <a:r>
              <a:rPr lang="zh-CN" altLang="en-US" sz="3200"/>
              <a:t>例：下列语句是错误的</a:t>
            </a:r>
          </a:p>
          <a:p>
            <a:pPr lvl="1">
              <a:buFontTx/>
              <a:buNone/>
            </a:pPr>
            <a:r>
              <a:rPr lang="zh-CN" altLang="en-US" sz="3200"/>
              <a:t>          </a:t>
            </a:r>
            <a:r>
              <a:rPr lang="en-US" altLang="zh-CN" sz="3200"/>
              <a:t>EXEC SQL DROP</a:t>
            </a:r>
          </a:p>
          <a:p>
            <a:pPr lvl="1">
              <a:buFontTx/>
              <a:buNone/>
            </a:pPr>
            <a:r>
              <a:rPr lang="en-US" altLang="zh-CN" sz="3200"/>
              <a:t>  			        TABLE :table_name;</a:t>
            </a:r>
          </a:p>
        </p:txBody>
      </p:sp>
      <p:sp>
        <p:nvSpPr>
          <p:cNvPr id="4" name="矩形 3">
            <a:extLst>
              <a:ext uri="{FF2B5EF4-FFF2-40B4-BE49-F238E27FC236}">
                <a16:creationId xmlns:a16="http://schemas.microsoft.com/office/drawing/2014/main" id="{3790D312-6446-4FD9-9AE9-B338B95593E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FF0F428-7D77-4B3A-AB79-1A5CF9BBBA4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F4DA085-FDDF-4034-B167-FF6A748F35A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50087815"/>
      </p:ext>
    </p:extLst>
  </p:cSld>
  <p:clrMapOvr>
    <a:masterClrMapping/>
  </p:clrMapOvr>
  <p:transition>
    <p:wip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a:extLst>
              <a:ext uri="{FF2B5EF4-FFF2-40B4-BE49-F238E27FC236}">
                <a16:creationId xmlns:a16="http://schemas.microsoft.com/office/drawing/2014/main" id="{23659696-0991-44AF-9BBF-39185B30F906}"/>
              </a:ext>
            </a:extLst>
          </p:cNvPr>
          <p:cNvSpPr>
            <a:spLocks noGrp="1" noChangeArrowheads="1"/>
          </p:cNvSpPr>
          <p:nvPr>
            <p:ph type="title"/>
          </p:nvPr>
        </p:nvSpPr>
        <p:spPr/>
        <p:txBody>
          <a:bodyPr/>
          <a:lstStyle/>
          <a:p>
            <a:r>
              <a:rPr lang="zh-CN" altLang="en-US"/>
              <a:t>三、数据控制语句</a:t>
            </a:r>
          </a:p>
        </p:txBody>
      </p:sp>
      <p:sp>
        <p:nvSpPr>
          <p:cNvPr id="967683" name="Rectangle 3">
            <a:extLst>
              <a:ext uri="{FF2B5EF4-FFF2-40B4-BE49-F238E27FC236}">
                <a16:creationId xmlns:a16="http://schemas.microsoft.com/office/drawing/2014/main" id="{E8F72A9A-49C8-4205-97E1-4645AE7ECF1C}"/>
              </a:ext>
            </a:extLst>
          </p:cNvPr>
          <p:cNvSpPr>
            <a:spLocks noGrp="1" noChangeArrowheads="1"/>
          </p:cNvSpPr>
          <p:nvPr>
            <p:ph type="body" idx="1"/>
          </p:nvPr>
        </p:nvSpPr>
        <p:spPr/>
        <p:txBody>
          <a:bodyPr/>
          <a:lstStyle/>
          <a:p>
            <a:pPr>
              <a:buFont typeface="Monotype Sorts" pitchFamily="2" charset="2"/>
              <a:buNone/>
            </a:pPr>
            <a:r>
              <a:rPr lang="zh-CN" altLang="en-US"/>
              <a:t>例</a:t>
            </a:r>
            <a:r>
              <a:rPr lang="en-US" altLang="zh-CN"/>
              <a:t>2 </a:t>
            </a:r>
            <a:r>
              <a:rPr lang="zh-CN" altLang="en-US"/>
              <a:t>把查询</a:t>
            </a:r>
            <a:r>
              <a:rPr lang="en-US" altLang="zh-CN"/>
              <a:t>Student</a:t>
            </a:r>
            <a:r>
              <a:rPr lang="zh-CN" altLang="en-US"/>
              <a:t>表权限授给用户</a:t>
            </a:r>
            <a:r>
              <a:rPr lang="en-US" altLang="zh-CN"/>
              <a:t>U1</a:t>
            </a:r>
          </a:p>
          <a:p>
            <a:pPr>
              <a:buFont typeface="Monotype Sorts" pitchFamily="2" charset="2"/>
              <a:buNone/>
            </a:pPr>
            <a:r>
              <a:rPr lang="en-US" altLang="zh-CN"/>
              <a:t>        EXEC SQL GRANT SELECT ON</a:t>
            </a:r>
          </a:p>
          <a:p>
            <a:pPr>
              <a:buFont typeface="Monotype Sorts" pitchFamily="2" charset="2"/>
              <a:buNone/>
            </a:pPr>
            <a:r>
              <a:rPr lang="en-US" altLang="zh-CN"/>
              <a:t>                    TABLE Student TO U1;</a:t>
            </a:r>
          </a:p>
          <a:p>
            <a:endParaRPr lang="en-US" altLang="zh-CN"/>
          </a:p>
          <a:p>
            <a:endParaRPr lang="en-US" altLang="zh-CN"/>
          </a:p>
        </p:txBody>
      </p:sp>
      <p:sp>
        <p:nvSpPr>
          <p:cNvPr id="4" name="矩形 3">
            <a:extLst>
              <a:ext uri="{FF2B5EF4-FFF2-40B4-BE49-F238E27FC236}">
                <a16:creationId xmlns:a16="http://schemas.microsoft.com/office/drawing/2014/main" id="{14AE9229-0043-41FE-8192-7C78291000A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1A9CF39-C1C5-46FB-B400-915423E764AF}"/>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AE86E98A-F10D-4364-A377-FAB07BB957E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57958232"/>
      </p:ext>
    </p:extLst>
  </p:cSld>
  <p:clrMapOvr>
    <a:masterClrMapping/>
  </p:clrMapOvr>
  <p:transition>
    <p:wip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a:extLst>
              <a:ext uri="{FF2B5EF4-FFF2-40B4-BE49-F238E27FC236}">
                <a16:creationId xmlns:a16="http://schemas.microsoft.com/office/drawing/2014/main" id="{B01FAF6D-2432-4867-9335-75252D0E1E90}"/>
              </a:ext>
            </a:extLst>
          </p:cNvPr>
          <p:cNvSpPr>
            <a:spLocks noGrp="1" noChangeArrowheads="1"/>
          </p:cNvSpPr>
          <p:nvPr>
            <p:ph type="title"/>
          </p:nvPr>
        </p:nvSpPr>
        <p:spPr/>
        <p:txBody>
          <a:bodyPr/>
          <a:lstStyle/>
          <a:p>
            <a:r>
              <a:rPr lang="zh-CN" altLang="en-US" sz="3200"/>
              <a:t>四、查询结果为单记录的</a:t>
            </a:r>
            <a:r>
              <a:rPr lang="en-US" altLang="zh-CN" sz="3200"/>
              <a:t>SELECT</a:t>
            </a:r>
            <a:r>
              <a:rPr lang="zh-CN" altLang="en-US" sz="3200"/>
              <a:t>语句</a:t>
            </a:r>
          </a:p>
        </p:txBody>
      </p:sp>
      <p:sp>
        <p:nvSpPr>
          <p:cNvPr id="968707" name="Rectangle 3">
            <a:extLst>
              <a:ext uri="{FF2B5EF4-FFF2-40B4-BE49-F238E27FC236}">
                <a16:creationId xmlns:a16="http://schemas.microsoft.com/office/drawing/2014/main" id="{1E3FE4B4-F168-4CD8-8904-33758D36396E}"/>
              </a:ext>
            </a:extLst>
          </p:cNvPr>
          <p:cNvSpPr>
            <a:spLocks noGrp="1" noChangeArrowheads="1"/>
          </p:cNvSpPr>
          <p:nvPr>
            <p:ph type="body" idx="1"/>
          </p:nvPr>
        </p:nvSpPr>
        <p:spPr/>
        <p:txBody>
          <a:bodyPr/>
          <a:lstStyle/>
          <a:p>
            <a:r>
              <a:rPr lang="en-US" altLang="zh-CN" sz="2800"/>
              <a:t> </a:t>
            </a:r>
            <a:r>
              <a:rPr lang="zh-CN" altLang="en-US"/>
              <a:t>语句格式</a:t>
            </a:r>
            <a:endParaRPr lang="zh-CN" altLang="en-US" sz="2800"/>
          </a:p>
          <a:p>
            <a:pPr lvl="1">
              <a:buFontTx/>
              <a:buNone/>
            </a:pPr>
            <a:r>
              <a:rPr lang="en-US" altLang="zh-CN" sz="2400"/>
              <a:t>EXEC SQL SELECT  [ALL|DISTINCT] </a:t>
            </a:r>
          </a:p>
          <a:p>
            <a:pPr lvl="1">
              <a:buFontTx/>
              <a:buNone/>
            </a:pPr>
            <a:r>
              <a:rPr lang="en-US" altLang="zh-CN" sz="2400"/>
              <a:t>                             &lt;</a:t>
            </a:r>
            <a:r>
              <a:rPr lang="zh-CN" altLang="en-US" sz="2400"/>
              <a:t>目标列表达式</a:t>
            </a:r>
            <a:r>
              <a:rPr lang="en-US" altLang="zh-CN" sz="2400"/>
              <a:t>&gt;[,&lt;</a:t>
            </a:r>
            <a:r>
              <a:rPr lang="zh-CN" altLang="en-US" sz="2400"/>
              <a:t>目标列表达式</a:t>
            </a:r>
            <a:r>
              <a:rPr lang="en-US" altLang="zh-CN" sz="2400"/>
              <a:t>&gt;]...</a:t>
            </a:r>
          </a:p>
          <a:p>
            <a:pPr lvl="1">
              <a:buFontTx/>
              <a:buNone/>
            </a:pPr>
            <a:r>
              <a:rPr lang="en-US" altLang="zh-CN" sz="2400"/>
              <a:t> </a:t>
            </a:r>
            <a:r>
              <a:rPr lang="zh-CN" altLang="en-US" sz="2400"/>
              <a:t>　   </a:t>
            </a:r>
            <a:r>
              <a:rPr lang="en-US" altLang="zh-CN" sz="2400">
                <a:solidFill>
                  <a:schemeClr val="accent2"/>
                </a:solidFill>
              </a:rPr>
              <a:t>INTO    &lt;</a:t>
            </a:r>
            <a:r>
              <a:rPr lang="zh-CN" altLang="en-US" sz="2400">
                <a:solidFill>
                  <a:schemeClr val="accent2"/>
                </a:solidFill>
              </a:rPr>
              <a:t>主变量</a:t>
            </a:r>
            <a:r>
              <a:rPr lang="en-US" altLang="zh-CN" sz="2400">
                <a:solidFill>
                  <a:schemeClr val="accent2"/>
                </a:solidFill>
              </a:rPr>
              <a:t>&gt;[&lt;</a:t>
            </a:r>
            <a:r>
              <a:rPr lang="zh-CN" altLang="en-US" sz="2400">
                <a:solidFill>
                  <a:schemeClr val="accent2"/>
                </a:solidFill>
              </a:rPr>
              <a:t>指示变量</a:t>
            </a:r>
            <a:r>
              <a:rPr lang="en-US" altLang="zh-CN" sz="2400">
                <a:solidFill>
                  <a:schemeClr val="accent2"/>
                </a:solidFill>
              </a:rPr>
              <a:t>&gt;]</a:t>
            </a:r>
          </a:p>
          <a:p>
            <a:pPr lvl="1">
              <a:buFontTx/>
              <a:buNone/>
            </a:pPr>
            <a:r>
              <a:rPr lang="en-US" altLang="zh-CN" sz="2400">
                <a:solidFill>
                  <a:schemeClr val="accent2"/>
                </a:solidFill>
              </a:rPr>
              <a:t>                              [,&lt;</a:t>
            </a:r>
            <a:r>
              <a:rPr lang="zh-CN" altLang="en-US" sz="2400">
                <a:solidFill>
                  <a:schemeClr val="accent2"/>
                </a:solidFill>
              </a:rPr>
              <a:t>主变量</a:t>
            </a:r>
            <a:r>
              <a:rPr lang="en-US" altLang="zh-CN" sz="2400">
                <a:solidFill>
                  <a:schemeClr val="accent2"/>
                </a:solidFill>
              </a:rPr>
              <a:t>&gt;[&lt;</a:t>
            </a:r>
            <a:r>
              <a:rPr lang="zh-CN" altLang="en-US" sz="2400">
                <a:solidFill>
                  <a:schemeClr val="accent2"/>
                </a:solidFill>
              </a:rPr>
              <a:t>指示变量</a:t>
            </a:r>
            <a:r>
              <a:rPr lang="en-US" altLang="zh-CN" sz="2400">
                <a:solidFill>
                  <a:schemeClr val="accent2"/>
                </a:solidFill>
              </a:rPr>
              <a:t>&gt;]]... </a:t>
            </a:r>
          </a:p>
          <a:p>
            <a:pPr lvl="1">
              <a:buFontTx/>
              <a:buNone/>
            </a:pPr>
            <a:r>
              <a:rPr lang="en-US" altLang="zh-CN" sz="2400"/>
              <a:t>        FROM    &lt;</a:t>
            </a:r>
            <a:r>
              <a:rPr lang="zh-CN" altLang="en-US" sz="2400"/>
              <a:t>表名或视图名</a:t>
            </a:r>
            <a:r>
              <a:rPr lang="en-US" altLang="zh-CN" sz="2400"/>
              <a:t>&gt;[,&lt;</a:t>
            </a:r>
            <a:r>
              <a:rPr lang="zh-CN" altLang="en-US" sz="2400"/>
              <a:t>表名或视图名</a:t>
            </a:r>
            <a:r>
              <a:rPr lang="en-US" altLang="zh-CN" sz="2400"/>
              <a:t>&gt;] ...</a:t>
            </a:r>
          </a:p>
          <a:p>
            <a:pPr lvl="1">
              <a:buFontTx/>
              <a:buNone/>
            </a:pPr>
            <a:r>
              <a:rPr lang="en-US" altLang="zh-CN" sz="2400"/>
              <a:t>        [WHERE  &lt;</a:t>
            </a:r>
            <a:r>
              <a:rPr lang="zh-CN" altLang="en-US" sz="2400"/>
              <a:t>条件表达式</a:t>
            </a:r>
            <a:r>
              <a:rPr lang="en-US" altLang="zh-CN" sz="2400"/>
              <a:t>&gt;]</a:t>
            </a:r>
          </a:p>
          <a:p>
            <a:pPr lvl="1">
              <a:buFontTx/>
              <a:buNone/>
            </a:pPr>
            <a:r>
              <a:rPr lang="en-US" altLang="zh-CN" sz="2400"/>
              <a:t>        [GROUP BY &lt;</a:t>
            </a:r>
            <a:r>
              <a:rPr lang="zh-CN" altLang="en-US" sz="2400"/>
              <a:t>列名</a:t>
            </a:r>
            <a:r>
              <a:rPr lang="en-US" altLang="zh-CN" sz="2400"/>
              <a:t>1&gt; [HAVING &lt;</a:t>
            </a:r>
            <a:r>
              <a:rPr lang="zh-CN" altLang="en-US" sz="2400"/>
              <a:t>条件表达式</a:t>
            </a:r>
            <a:r>
              <a:rPr lang="en-US" altLang="zh-CN" sz="2400"/>
              <a:t>&gt;]]</a:t>
            </a:r>
          </a:p>
          <a:p>
            <a:pPr lvl="1">
              <a:buFontTx/>
              <a:buNone/>
            </a:pPr>
            <a:r>
              <a:rPr lang="en-US" altLang="zh-CN" sz="2400"/>
              <a:t>        [ORDER BY &lt;</a:t>
            </a:r>
            <a:r>
              <a:rPr lang="zh-CN" altLang="en-US" sz="2400"/>
              <a:t>列名</a:t>
            </a:r>
            <a:r>
              <a:rPr lang="en-US" altLang="zh-CN" sz="2400"/>
              <a:t>2&gt; [ASC|DESC]];</a:t>
            </a:r>
          </a:p>
        </p:txBody>
      </p:sp>
      <p:sp>
        <p:nvSpPr>
          <p:cNvPr id="4" name="矩形 3">
            <a:extLst>
              <a:ext uri="{FF2B5EF4-FFF2-40B4-BE49-F238E27FC236}">
                <a16:creationId xmlns:a16="http://schemas.microsoft.com/office/drawing/2014/main" id="{23EC932C-22D6-41E7-BBE7-1C5AA6D4E8E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F3B724D-1783-42F2-8BA0-B1A8BF67A66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574C297-6495-4F79-A77D-C7BB533E8CD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174214457"/>
      </p:ext>
    </p:extLst>
  </p:cSld>
  <p:clrMapOvr>
    <a:masterClrMapping/>
  </p:clrMapOvr>
  <p:transition>
    <p:wip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a:extLst>
              <a:ext uri="{FF2B5EF4-FFF2-40B4-BE49-F238E27FC236}">
                <a16:creationId xmlns:a16="http://schemas.microsoft.com/office/drawing/2014/main" id="{984B221F-2C03-4849-8C86-452BD797D6E4}"/>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69731" name="Rectangle 3">
            <a:extLst>
              <a:ext uri="{FF2B5EF4-FFF2-40B4-BE49-F238E27FC236}">
                <a16:creationId xmlns:a16="http://schemas.microsoft.com/office/drawing/2014/main" id="{1ED59D32-A238-4BFF-9216-13E7090C4268}"/>
              </a:ext>
            </a:extLst>
          </p:cNvPr>
          <p:cNvSpPr>
            <a:spLocks noGrp="1" noChangeArrowheads="1"/>
          </p:cNvSpPr>
          <p:nvPr>
            <p:ph type="body" idx="1"/>
          </p:nvPr>
        </p:nvSpPr>
        <p:spPr/>
        <p:txBody>
          <a:bodyPr/>
          <a:lstStyle/>
          <a:p>
            <a:pPr lvl="1">
              <a:lnSpc>
                <a:spcPct val="150000"/>
              </a:lnSpc>
            </a:pPr>
            <a:r>
              <a:rPr lang="zh-CN" altLang="en-US"/>
              <a:t>对交互式</a:t>
            </a:r>
            <a:r>
              <a:rPr lang="en-US" altLang="zh-CN"/>
              <a:t>SELECT</a:t>
            </a:r>
            <a:r>
              <a:rPr lang="zh-CN" altLang="en-US"/>
              <a:t>语句的扩充就是多了一个</a:t>
            </a:r>
            <a:r>
              <a:rPr lang="en-US" altLang="zh-CN"/>
              <a:t>INTO</a:t>
            </a:r>
            <a:r>
              <a:rPr lang="zh-CN" altLang="en-US"/>
              <a:t>子句</a:t>
            </a:r>
          </a:p>
          <a:p>
            <a:pPr lvl="2">
              <a:lnSpc>
                <a:spcPct val="150000"/>
              </a:lnSpc>
            </a:pPr>
            <a:r>
              <a:rPr lang="zh-CN" altLang="en-US" sz="2800"/>
              <a:t>把从数据库中找到的符合条件的记录，放到</a:t>
            </a:r>
            <a:r>
              <a:rPr lang="en-US" altLang="zh-CN" sz="2800"/>
              <a:t>INTO</a:t>
            </a:r>
            <a:r>
              <a:rPr lang="zh-CN" altLang="en-US" sz="2800"/>
              <a:t>子句指出的主变量中去。</a:t>
            </a:r>
          </a:p>
          <a:p>
            <a:pPr>
              <a:lnSpc>
                <a:spcPct val="90000"/>
              </a:lnSpc>
              <a:buFont typeface="Monotype Sorts" pitchFamily="2" charset="2"/>
              <a:buNone/>
            </a:pPr>
            <a:r>
              <a:rPr lang="zh-CN" altLang="en-US" sz="2800"/>
              <a:t> </a:t>
            </a:r>
            <a:endParaRPr lang="zh-CN" altLang="en-US" sz="3600"/>
          </a:p>
        </p:txBody>
      </p:sp>
      <p:sp>
        <p:nvSpPr>
          <p:cNvPr id="4" name="矩形 3">
            <a:extLst>
              <a:ext uri="{FF2B5EF4-FFF2-40B4-BE49-F238E27FC236}">
                <a16:creationId xmlns:a16="http://schemas.microsoft.com/office/drawing/2014/main" id="{D832CDFB-453B-4018-9867-E7731872778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8A1933C-B3E6-479F-9820-6F594542317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E5C43A4-EA8A-46F5-BBAB-4CB0495BE06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54789397"/>
      </p:ext>
    </p:extLst>
  </p:cSld>
  <p:clrMapOvr>
    <a:masterClrMapping/>
  </p:clrMapOvr>
  <p:transition>
    <p:wip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a:extLst>
              <a:ext uri="{FF2B5EF4-FFF2-40B4-BE49-F238E27FC236}">
                <a16:creationId xmlns:a16="http://schemas.microsoft.com/office/drawing/2014/main" id="{21BAECA2-1B17-4855-A11D-5E2A52979A9A}"/>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0755" name="Rectangle 3">
            <a:extLst>
              <a:ext uri="{FF2B5EF4-FFF2-40B4-BE49-F238E27FC236}">
                <a16:creationId xmlns:a16="http://schemas.microsoft.com/office/drawing/2014/main" id="{B8E73A3C-3800-4F91-ACE6-28117060EA4D}"/>
              </a:ext>
            </a:extLst>
          </p:cNvPr>
          <p:cNvSpPr>
            <a:spLocks noGrp="1" noChangeArrowheads="1"/>
          </p:cNvSpPr>
          <p:nvPr>
            <p:ph type="body" idx="1"/>
          </p:nvPr>
        </p:nvSpPr>
        <p:spPr/>
        <p:txBody>
          <a:bodyPr/>
          <a:lstStyle/>
          <a:p>
            <a:pPr>
              <a:lnSpc>
                <a:spcPct val="110000"/>
              </a:lnSpc>
            </a:pPr>
            <a:r>
              <a:rPr lang="en-US" altLang="zh-CN" sz="2800"/>
              <a:t> </a:t>
            </a:r>
            <a:r>
              <a:rPr lang="zh-CN" altLang="en-US"/>
              <a:t>使用注意事项</a:t>
            </a:r>
          </a:p>
          <a:p>
            <a:pPr lvl="1">
              <a:lnSpc>
                <a:spcPct val="110000"/>
              </a:lnSpc>
            </a:pPr>
            <a:r>
              <a:rPr lang="zh-CN" altLang="en-US"/>
              <a:t> </a:t>
            </a:r>
            <a:r>
              <a:rPr lang="en-US" altLang="zh-CN"/>
              <a:t>1. </a:t>
            </a:r>
            <a:r>
              <a:rPr lang="zh-CN" altLang="en-US"/>
              <a:t>使用主变量</a:t>
            </a:r>
          </a:p>
          <a:p>
            <a:pPr lvl="2">
              <a:lnSpc>
                <a:spcPct val="110000"/>
              </a:lnSpc>
            </a:pPr>
            <a:r>
              <a:rPr lang="zh-CN" altLang="en-US" sz="2000"/>
              <a:t> </a:t>
            </a:r>
            <a:r>
              <a:rPr lang="en-US" altLang="zh-CN" sz="2800"/>
              <a:t>INTO</a:t>
            </a:r>
            <a:r>
              <a:rPr lang="zh-CN" altLang="en-US" sz="2800"/>
              <a:t>子句</a:t>
            </a:r>
          </a:p>
          <a:p>
            <a:pPr lvl="2">
              <a:lnSpc>
                <a:spcPct val="110000"/>
              </a:lnSpc>
            </a:pPr>
            <a:r>
              <a:rPr lang="zh-CN" altLang="en-US" sz="2800"/>
              <a:t> </a:t>
            </a:r>
            <a:r>
              <a:rPr lang="en-US" altLang="zh-CN" sz="2800"/>
              <a:t>WHERE</a:t>
            </a:r>
            <a:r>
              <a:rPr lang="zh-CN" altLang="en-US" sz="2800"/>
              <a:t>子句的条件表达式</a:t>
            </a:r>
          </a:p>
          <a:p>
            <a:pPr lvl="2">
              <a:lnSpc>
                <a:spcPct val="110000"/>
              </a:lnSpc>
            </a:pPr>
            <a:r>
              <a:rPr lang="zh-CN" altLang="en-US" sz="2800"/>
              <a:t> </a:t>
            </a:r>
            <a:r>
              <a:rPr lang="en-US" altLang="zh-CN" sz="2800"/>
              <a:t>HAVING</a:t>
            </a:r>
            <a:r>
              <a:rPr lang="zh-CN" altLang="en-US" sz="2800"/>
              <a:t>短语的条件表达式</a:t>
            </a:r>
          </a:p>
        </p:txBody>
      </p:sp>
      <p:sp>
        <p:nvSpPr>
          <p:cNvPr id="4" name="矩形 3">
            <a:extLst>
              <a:ext uri="{FF2B5EF4-FFF2-40B4-BE49-F238E27FC236}">
                <a16:creationId xmlns:a16="http://schemas.microsoft.com/office/drawing/2014/main" id="{A521E3A0-F4F7-4CF7-9677-F14717C03904}"/>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623A2437-167E-4F32-BDBA-76F5C0BD9F6C}"/>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04637DA-B6AA-4817-ABD7-096F3D94CC6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01851580"/>
      </p:ext>
    </p:extLst>
  </p:cSld>
  <p:clrMapOvr>
    <a:masterClrMapping/>
  </p:clrMapOvr>
  <p:transition>
    <p:wip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a:extLst>
              <a:ext uri="{FF2B5EF4-FFF2-40B4-BE49-F238E27FC236}">
                <a16:creationId xmlns:a16="http://schemas.microsoft.com/office/drawing/2014/main" id="{3692E45C-A561-4FDA-81D1-3BBE754AFF78}"/>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1779" name="Rectangle 3">
            <a:extLst>
              <a:ext uri="{FF2B5EF4-FFF2-40B4-BE49-F238E27FC236}">
                <a16:creationId xmlns:a16="http://schemas.microsoft.com/office/drawing/2014/main" id="{15872FE9-163D-48DF-923F-B153F70DFBCB}"/>
              </a:ext>
            </a:extLst>
          </p:cNvPr>
          <p:cNvSpPr>
            <a:spLocks noGrp="1" noChangeArrowheads="1"/>
          </p:cNvSpPr>
          <p:nvPr>
            <p:ph type="body" idx="1"/>
          </p:nvPr>
        </p:nvSpPr>
        <p:spPr/>
        <p:txBody>
          <a:bodyPr/>
          <a:lstStyle/>
          <a:p>
            <a:pPr lvl="1">
              <a:lnSpc>
                <a:spcPct val="110000"/>
              </a:lnSpc>
            </a:pPr>
            <a:r>
              <a:rPr lang="en-US" altLang="zh-CN"/>
              <a:t>2. </a:t>
            </a:r>
            <a:r>
              <a:rPr lang="zh-CN" altLang="en-US"/>
              <a:t>使用指示变量</a:t>
            </a:r>
          </a:p>
          <a:p>
            <a:pPr lvl="2">
              <a:lnSpc>
                <a:spcPct val="110000"/>
              </a:lnSpc>
            </a:pPr>
            <a:r>
              <a:rPr lang="zh-CN" altLang="en-US" sz="2800"/>
              <a:t>指示变量只能用于</a:t>
            </a:r>
            <a:r>
              <a:rPr lang="en-US" altLang="zh-CN" sz="2800"/>
              <a:t>INTO</a:t>
            </a:r>
            <a:r>
              <a:rPr lang="zh-CN" altLang="en-US" sz="2800"/>
              <a:t>子句中</a:t>
            </a:r>
          </a:p>
          <a:p>
            <a:pPr lvl="2">
              <a:lnSpc>
                <a:spcPct val="110000"/>
              </a:lnSpc>
            </a:pPr>
            <a:r>
              <a:rPr lang="zh-CN" altLang="en-US" sz="2800"/>
              <a:t>指示变量取值</a:t>
            </a:r>
          </a:p>
          <a:p>
            <a:pPr lvl="3">
              <a:lnSpc>
                <a:spcPct val="110000"/>
              </a:lnSpc>
            </a:pPr>
            <a:r>
              <a:rPr lang="en-US" altLang="zh-CN" sz="2400"/>
              <a:t>0</a:t>
            </a:r>
            <a:r>
              <a:rPr lang="zh-CN" altLang="en-US" sz="2400"/>
              <a:t>：相应的主变量取正常值</a:t>
            </a:r>
          </a:p>
          <a:p>
            <a:pPr lvl="3">
              <a:lnSpc>
                <a:spcPct val="110000"/>
              </a:lnSpc>
            </a:pPr>
            <a:r>
              <a:rPr lang="en-US" altLang="zh-CN" sz="2400"/>
              <a:t>-1</a:t>
            </a:r>
            <a:r>
              <a:rPr lang="zh-CN" altLang="en-US" sz="2400"/>
              <a:t>：相应的主变量取空值</a:t>
            </a:r>
          </a:p>
          <a:p>
            <a:pPr lvl="3">
              <a:lnSpc>
                <a:spcPct val="110000"/>
              </a:lnSpc>
            </a:pPr>
            <a:r>
              <a:rPr lang="en-US" altLang="zh-CN" sz="2400"/>
              <a:t>&gt;0</a:t>
            </a:r>
            <a:r>
              <a:rPr lang="zh-CN" altLang="en-US" sz="2400"/>
              <a:t>：相应的主变量取正常值，但因主变量取值超长，其值被四舍五入（数值型）或截断（字符型）</a:t>
            </a:r>
          </a:p>
        </p:txBody>
      </p:sp>
      <p:sp>
        <p:nvSpPr>
          <p:cNvPr id="4" name="矩形 3">
            <a:extLst>
              <a:ext uri="{FF2B5EF4-FFF2-40B4-BE49-F238E27FC236}">
                <a16:creationId xmlns:a16="http://schemas.microsoft.com/office/drawing/2014/main" id="{58FD4831-87A8-4446-84F4-ADED3A6A2F8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D064B36-997E-48F7-A17B-B0A9A501CD5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D1E8CFE-40B9-47DE-8E8F-0235CC7CECD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21015838"/>
      </p:ext>
    </p:extLst>
  </p:cSld>
  <p:clrMapOvr>
    <a:masterClrMapping/>
  </p:clrMapOvr>
  <p:transition>
    <p:wip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a:extLst>
              <a:ext uri="{FF2B5EF4-FFF2-40B4-BE49-F238E27FC236}">
                <a16:creationId xmlns:a16="http://schemas.microsoft.com/office/drawing/2014/main" id="{25C03407-0F0A-4A5C-842D-6672AEF555C6}"/>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2803" name="Rectangle 3">
            <a:extLst>
              <a:ext uri="{FF2B5EF4-FFF2-40B4-BE49-F238E27FC236}">
                <a16:creationId xmlns:a16="http://schemas.microsoft.com/office/drawing/2014/main" id="{C07BBFFD-CE96-43A1-9B0D-A3DF6E0F881C}"/>
              </a:ext>
            </a:extLst>
          </p:cNvPr>
          <p:cNvSpPr>
            <a:spLocks noGrp="1" noChangeArrowheads="1"/>
          </p:cNvSpPr>
          <p:nvPr>
            <p:ph type="body" idx="1"/>
          </p:nvPr>
        </p:nvSpPr>
        <p:spPr/>
        <p:txBody>
          <a:bodyPr/>
          <a:lstStyle/>
          <a:p>
            <a:pPr lvl="1">
              <a:lnSpc>
                <a:spcPct val="110000"/>
              </a:lnSpc>
            </a:pPr>
            <a:r>
              <a:rPr lang="en-US" altLang="zh-CN"/>
              <a:t>2. </a:t>
            </a:r>
            <a:r>
              <a:rPr lang="zh-CN" altLang="en-US"/>
              <a:t>使用指示变量（续）</a:t>
            </a:r>
            <a:endParaRPr lang="zh-CN" altLang="en-US" sz="4000"/>
          </a:p>
          <a:p>
            <a:pPr lvl="2">
              <a:lnSpc>
                <a:spcPct val="110000"/>
              </a:lnSpc>
            </a:pPr>
            <a:r>
              <a:rPr lang="zh-CN" altLang="en-US" sz="2800"/>
              <a:t>如果</a:t>
            </a:r>
            <a:r>
              <a:rPr lang="en-US" altLang="zh-CN" sz="2800"/>
              <a:t>INTO</a:t>
            </a:r>
            <a:r>
              <a:rPr lang="zh-CN" altLang="en-US" sz="2800"/>
              <a:t>子句中主变量后面跟有指示变量，则当查询得出的某个数据项为空值时，系统会自动将相应主变量后面的指示变量置为负值，但不向该主变量执行赋值操作，即主变量值仍保持执行</a:t>
            </a:r>
            <a:r>
              <a:rPr lang="en-US" altLang="zh-CN" sz="2800"/>
              <a:t>SQL</a:t>
            </a:r>
            <a:r>
              <a:rPr lang="zh-CN" altLang="en-US" sz="2800"/>
              <a:t>语句之前的值</a:t>
            </a:r>
          </a:p>
          <a:p>
            <a:pPr lvl="2">
              <a:lnSpc>
                <a:spcPct val="110000"/>
              </a:lnSpc>
            </a:pPr>
            <a:r>
              <a:rPr lang="zh-CN" altLang="en-US" sz="2800"/>
              <a:t>当发现指示变量值为负值时，不管主变量为何值，均应认为主变量值为</a:t>
            </a:r>
            <a:r>
              <a:rPr lang="en-US" altLang="zh-CN" sz="2800"/>
              <a:t>NULL</a:t>
            </a:r>
          </a:p>
        </p:txBody>
      </p:sp>
      <p:sp>
        <p:nvSpPr>
          <p:cNvPr id="4" name="矩形 3">
            <a:extLst>
              <a:ext uri="{FF2B5EF4-FFF2-40B4-BE49-F238E27FC236}">
                <a16:creationId xmlns:a16="http://schemas.microsoft.com/office/drawing/2014/main" id="{679091D7-7559-4F9B-AEBF-562B0F7D90F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1DB644E-CBE2-468A-BF6C-3FCBE86FE4A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01E8D557-441A-4F30-9321-E5D2A6C0CAD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09756381"/>
      </p:ext>
    </p:extLst>
  </p:cSld>
  <p:clrMapOvr>
    <a:masterClrMapping/>
  </p:clrMapOvr>
  <p:transition>
    <p:wip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64651983-4E0F-4E40-B7EA-96BC1AF7D3B5}"/>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3827" name="Rectangle 3">
            <a:extLst>
              <a:ext uri="{FF2B5EF4-FFF2-40B4-BE49-F238E27FC236}">
                <a16:creationId xmlns:a16="http://schemas.microsoft.com/office/drawing/2014/main" id="{88E71186-A2CE-41C4-89A2-32860B55ADE4}"/>
              </a:ext>
            </a:extLst>
          </p:cNvPr>
          <p:cNvSpPr>
            <a:spLocks noGrp="1" noChangeArrowheads="1"/>
          </p:cNvSpPr>
          <p:nvPr>
            <p:ph type="body" idx="1"/>
          </p:nvPr>
        </p:nvSpPr>
        <p:spPr/>
        <p:txBody>
          <a:bodyPr/>
          <a:lstStyle/>
          <a:p>
            <a:pPr lvl="1"/>
            <a:r>
              <a:rPr lang="en-US" altLang="zh-CN" sz="3200"/>
              <a:t>3. </a:t>
            </a:r>
            <a:r>
              <a:rPr lang="zh-CN" altLang="en-US" sz="3200"/>
              <a:t>查询结果为空集</a:t>
            </a:r>
          </a:p>
          <a:p>
            <a:pPr lvl="2"/>
            <a:r>
              <a:rPr lang="zh-CN" altLang="en-US" sz="2800"/>
              <a:t>如果数据库中没有满足条件的记录，即查询结果为空，则</a:t>
            </a:r>
            <a:r>
              <a:rPr lang="en-US" altLang="zh-CN" sz="2800"/>
              <a:t>DBMS</a:t>
            </a:r>
            <a:r>
              <a:rPr lang="zh-CN" altLang="en-US" sz="2800"/>
              <a:t>将</a:t>
            </a:r>
            <a:r>
              <a:rPr lang="en-US" altLang="zh-CN" sz="2800"/>
              <a:t>SQLCODE</a:t>
            </a:r>
            <a:r>
              <a:rPr lang="zh-CN" altLang="en-US" sz="2800"/>
              <a:t>的值置为</a:t>
            </a:r>
            <a:r>
              <a:rPr lang="en-US" altLang="zh-CN" sz="2800"/>
              <a:t>100</a:t>
            </a:r>
            <a:endParaRPr lang="en-US" altLang="zh-CN" sz="2800">
              <a:solidFill>
                <a:schemeClr val="accent2"/>
              </a:solidFill>
            </a:endParaRPr>
          </a:p>
          <a:p>
            <a:pPr lvl="2"/>
            <a:endParaRPr lang="en-US" altLang="zh-CN" sz="2800">
              <a:solidFill>
                <a:schemeClr val="accent2"/>
              </a:solidFill>
            </a:endParaRPr>
          </a:p>
          <a:p>
            <a:pPr lvl="1"/>
            <a:r>
              <a:rPr lang="en-US" altLang="zh-CN" sz="3200"/>
              <a:t>4. </a:t>
            </a:r>
            <a:r>
              <a:rPr lang="zh-CN" altLang="en-US" sz="3200"/>
              <a:t>查询结果为多条记录</a:t>
            </a:r>
          </a:p>
          <a:p>
            <a:pPr lvl="2"/>
            <a:r>
              <a:rPr lang="zh-CN" altLang="en-US" sz="2800"/>
              <a:t>程序出错，</a:t>
            </a:r>
            <a:r>
              <a:rPr lang="en-US" altLang="zh-CN" sz="2800"/>
              <a:t>DBMS</a:t>
            </a:r>
            <a:r>
              <a:rPr lang="zh-CN" altLang="en-US" sz="2800"/>
              <a:t>会在</a:t>
            </a:r>
            <a:r>
              <a:rPr lang="en-US" altLang="zh-CN" sz="2800"/>
              <a:t>SQLCA</a:t>
            </a:r>
            <a:r>
              <a:rPr lang="zh-CN" altLang="en-US" sz="2800"/>
              <a:t>中返回错误信息</a:t>
            </a:r>
          </a:p>
        </p:txBody>
      </p:sp>
      <p:sp>
        <p:nvSpPr>
          <p:cNvPr id="4" name="矩形 3">
            <a:extLst>
              <a:ext uri="{FF2B5EF4-FFF2-40B4-BE49-F238E27FC236}">
                <a16:creationId xmlns:a16="http://schemas.microsoft.com/office/drawing/2014/main" id="{FB8110E1-980E-4150-ADEC-EB5C689D331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9FEFB410-BC79-4043-BA05-2750A9BBA17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FAB511C-D5D1-4663-9351-244A6B2EEE6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992806124"/>
      </p:ext>
    </p:extLst>
  </p:cSld>
  <p:clrMapOvr>
    <a:masterClrMapping/>
  </p:clrMapOvr>
  <p:transition>
    <p:wip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a:extLst>
              <a:ext uri="{FF2B5EF4-FFF2-40B4-BE49-F238E27FC236}">
                <a16:creationId xmlns:a16="http://schemas.microsoft.com/office/drawing/2014/main" id="{E32BD98C-7CD7-4BF3-88DF-FA08B8837C40}"/>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4851" name="Rectangle 3">
            <a:extLst>
              <a:ext uri="{FF2B5EF4-FFF2-40B4-BE49-F238E27FC236}">
                <a16:creationId xmlns:a16="http://schemas.microsoft.com/office/drawing/2014/main" id="{473A75D6-B7CB-4E15-A3F9-972F75BF0987}"/>
              </a:ext>
            </a:extLst>
          </p:cNvPr>
          <p:cNvSpPr>
            <a:spLocks noGrp="1" noChangeArrowheads="1"/>
          </p:cNvSpPr>
          <p:nvPr>
            <p:ph type="body" idx="1"/>
          </p:nvPr>
        </p:nvSpPr>
        <p:spPr/>
        <p:txBody>
          <a:bodyPr/>
          <a:lstStyle/>
          <a:p>
            <a:pPr>
              <a:lnSpc>
                <a:spcPct val="90000"/>
              </a:lnSpc>
              <a:buFont typeface="Monotype Sorts" pitchFamily="2" charset="2"/>
              <a:buNone/>
            </a:pPr>
            <a:r>
              <a:rPr lang="zh-CN" altLang="en-US"/>
              <a:t>例</a:t>
            </a:r>
            <a:r>
              <a:rPr lang="en-US" altLang="zh-CN"/>
              <a:t>3 </a:t>
            </a:r>
            <a:r>
              <a:rPr lang="zh-CN" altLang="en-US"/>
              <a:t>根据学生号码查询学生信息。</a:t>
            </a:r>
          </a:p>
          <a:p>
            <a:pPr lvl="1">
              <a:lnSpc>
                <a:spcPct val="90000"/>
              </a:lnSpc>
              <a:buFontTx/>
              <a:buNone/>
            </a:pPr>
            <a:r>
              <a:rPr lang="zh-CN" altLang="en-US"/>
              <a:t> </a:t>
            </a:r>
            <a:r>
              <a:rPr lang="zh-CN" altLang="en-US" sz="2400"/>
              <a:t>假设已将要查询的学生的学号赋给了主变量</a:t>
            </a:r>
            <a:r>
              <a:rPr lang="en-US" altLang="zh-CN" sz="2400"/>
              <a:t>givensno</a:t>
            </a:r>
          </a:p>
          <a:p>
            <a:pPr lvl="1">
              <a:lnSpc>
                <a:spcPct val="90000"/>
              </a:lnSpc>
              <a:buFontTx/>
              <a:buNone/>
            </a:pPr>
            <a:r>
              <a:rPr lang="en-US" altLang="zh-CN" sz="2400"/>
              <a:t>  </a:t>
            </a:r>
          </a:p>
          <a:p>
            <a:pPr lvl="1">
              <a:lnSpc>
                <a:spcPct val="90000"/>
              </a:lnSpc>
              <a:buFontTx/>
              <a:buNone/>
            </a:pPr>
            <a:r>
              <a:rPr lang="en-US" altLang="zh-CN" sz="2400"/>
              <a:t>EXEC SQL SELECT Sno, Sname, Ssex, Sage, Sdept</a:t>
            </a:r>
          </a:p>
          <a:p>
            <a:pPr lvl="1">
              <a:lnSpc>
                <a:spcPct val="90000"/>
              </a:lnSpc>
              <a:buFontTx/>
              <a:buNone/>
            </a:pPr>
            <a:r>
              <a:rPr lang="en-US" altLang="zh-CN" sz="2400"/>
              <a:t>                 INTO  :Hsno, :Hname, :Hsex, :Hage, :Hdept</a:t>
            </a:r>
          </a:p>
          <a:p>
            <a:pPr lvl="1">
              <a:lnSpc>
                <a:spcPct val="90000"/>
              </a:lnSpc>
              <a:buFontTx/>
              <a:buNone/>
            </a:pPr>
            <a:r>
              <a:rPr lang="en-US" altLang="zh-CN" sz="2400"/>
              <a:t>                 FROM  Student</a:t>
            </a:r>
          </a:p>
          <a:p>
            <a:pPr lvl="1">
              <a:lnSpc>
                <a:spcPct val="90000"/>
              </a:lnSpc>
              <a:buFontTx/>
              <a:buNone/>
            </a:pPr>
            <a:r>
              <a:rPr lang="en-US" altLang="zh-CN" sz="2400"/>
              <a:t>                 WHERE Sno=:givensno;</a:t>
            </a:r>
          </a:p>
          <a:p>
            <a:pPr lvl="1">
              <a:lnSpc>
                <a:spcPct val="90000"/>
              </a:lnSpc>
              <a:buFontTx/>
              <a:buNone/>
            </a:pPr>
            <a:endParaRPr lang="en-US" altLang="zh-CN" sz="2400"/>
          </a:p>
          <a:p>
            <a:pPr lvl="1">
              <a:lnSpc>
                <a:spcPct val="90000"/>
              </a:lnSpc>
            </a:pPr>
            <a:r>
              <a:rPr lang="en-US" altLang="zh-CN" sz="2400"/>
              <a:t>Hsno, Hname, Hsex, Hage, Hdept</a:t>
            </a:r>
            <a:r>
              <a:rPr lang="zh-CN" altLang="en-US" sz="2400"/>
              <a:t>和</a:t>
            </a:r>
            <a:r>
              <a:rPr lang="en-US" altLang="zh-CN" sz="2400"/>
              <a:t>givensno</a:t>
            </a:r>
            <a:r>
              <a:rPr lang="zh-CN" altLang="en-US" sz="2400"/>
              <a:t>均是主变量，并均已在前面的程序中说明过了。</a:t>
            </a:r>
          </a:p>
        </p:txBody>
      </p:sp>
      <p:sp>
        <p:nvSpPr>
          <p:cNvPr id="4" name="矩形 3">
            <a:extLst>
              <a:ext uri="{FF2B5EF4-FFF2-40B4-BE49-F238E27FC236}">
                <a16:creationId xmlns:a16="http://schemas.microsoft.com/office/drawing/2014/main" id="{982C2C00-39C3-42E4-8F87-04B5B575B1F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66F95B07-58D4-4576-A34A-3C8A4397264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0EBE8AF3-5D11-4193-81D5-561D294870A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081626225"/>
      </p:ext>
    </p:extLst>
  </p:cSld>
  <p:clrMapOvr>
    <a:masterClrMapping/>
  </p:clrMapOvr>
  <p:transition>
    <p:wip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a:extLst>
              <a:ext uri="{FF2B5EF4-FFF2-40B4-BE49-F238E27FC236}">
                <a16:creationId xmlns:a16="http://schemas.microsoft.com/office/drawing/2014/main" id="{0AF2F638-392B-4053-AAC6-C60125A98203}"/>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5875" name="Rectangle 3">
            <a:extLst>
              <a:ext uri="{FF2B5EF4-FFF2-40B4-BE49-F238E27FC236}">
                <a16:creationId xmlns:a16="http://schemas.microsoft.com/office/drawing/2014/main" id="{4F2FF6C0-170C-4284-8262-E8BF5DB4F80F}"/>
              </a:ext>
            </a:extLst>
          </p:cNvPr>
          <p:cNvSpPr>
            <a:spLocks noGrp="1" noChangeArrowheads="1"/>
          </p:cNvSpPr>
          <p:nvPr>
            <p:ph type="body" idx="1"/>
          </p:nvPr>
        </p:nvSpPr>
        <p:spPr/>
        <p:txBody>
          <a:bodyPr/>
          <a:lstStyle/>
          <a:p>
            <a:pPr>
              <a:buFont typeface="Monotype Sorts" pitchFamily="2" charset="2"/>
              <a:buNone/>
            </a:pPr>
            <a:r>
              <a:rPr lang="zh-CN" altLang="en-US" sz="2800"/>
              <a:t>例</a:t>
            </a:r>
            <a:r>
              <a:rPr lang="en-US" altLang="zh-CN" sz="2800"/>
              <a:t>4 </a:t>
            </a:r>
            <a:r>
              <a:rPr lang="zh-CN" altLang="en-US" sz="2800"/>
              <a:t>查询某个学生选修某门课程的成绩。</a:t>
            </a:r>
          </a:p>
          <a:p>
            <a:pPr>
              <a:buFont typeface="Monotype Sorts" pitchFamily="2" charset="2"/>
              <a:buNone/>
            </a:pPr>
            <a:r>
              <a:rPr lang="zh-CN" altLang="en-US" sz="2800"/>
              <a:t>    假设已将要查询的学生的学号赋给了主变量</a:t>
            </a:r>
            <a:r>
              <a:rPr lang="en-US" altLang="zh-CN" sz="2800"/>
              <a:t>givensno</a:t>
            </a:r>
            <a:r>
              <a:rPr lang="zh-CN" altLang="en-US" sz="2800"/>
              <a:t>，将课程号赋给了主变量</a:t>
            </a:r>
            <a:r>
              <a:rPr lang="en-US" altLang="zh-CN" sz="2800"/>
              <a:t>givencno</a:t>
            </a:r>
            <a:r>
              <a:rPr lang="zh-CN" altLang="en-US" sz="2800"/>
              <a:t>。</a:t>
            </a:r>
          </a:p>
          <a:p>
            <a:pPr>
              <a:buFont typeface="Monotype Sorts" pitchFamily="2" charset="2"/>
              <a:buNone/>
            </a:pPr>
            <a:endParaRPr lang="zh-CN" altLang="en-US" sz="2400"/>
          </a:p>
          <a:p>
            <a:pPr>
              <a:buFont typeface="Monotype Sorts" pitchFamily="2" charset="2"/>
              <a:buNone/>
            </a:pPr>
            <a:r>
              <a:rPr lang="zh-CN" altLang="en-US" sz="2400"/>
              <a:t>         </a:t>
            </a:r>
            <a:r>
              <a:rPr lang="en-US" altLang="zh-CN" sz="2400"/>
              <a:t>EXEC SQL SELECT Sno, Cno, Grade</a:t>
            </a:r>
          </a:p>
          <a:p>
            <a:pPr>
              <a:buFont typeface="Monotype Sorts" pitchFamily="2" charset="2"/>
              <a:buNone/>
            </a:pPr>
            <a:r>
              <a:rPr lang="en-US" altLang="zh-CN" sz="2400"/>
              <a:t>                  INTO :Hsno, :Hcno, :Hgrade:Gradeid</a:t>
            </a:r>
          </a:p>
          <a:p>
            <a:pPr>
              <a:buFont typeface="Monotype Sorts" pitchFamily="2" charset="2"/>
              <a:buNone/>
            </a:pPr>
            <a:r>
              <a:rPr lang="en-US" altLang="zh-CN" sz="2400"/>
              <a:t>                  FROM SC</a:t>
            </a:r>
          </a:p>
          <a:p>
            <a:pPr>
              <a:buFont typeface="Monotype Sorts" pitchFamily="2" charset="2"/>
              <a:buNone/>
            </a:pPr>
            <a:r>
              <a:rPr lang="en-US" altLang="zh-CN" sz="2400"/>
              <a:t>                  WHERE Sno=:givensno AND  Cno=:givencno;</a:t>
            </a:r>
          </a:p>
        </p:txBody>
      </p:sp>
      <p:sp>
        <p:nvSpPr>
          <p:cNvPr id="4" name="矩形 3">
            <a:extLst>
              <a:ext uri="{FF2B5EF4-FFF2-40B4-BE49-F238E27FC236}">
                <a16:creationId xmlns:a16="http://schemas.microsoft.com/office/drawing/2014/main" id="{5ECC0E5F-9A38-4058-B18C-6F1D3ED6D41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311BB7D6-3F46-4E10-A907-FA9E088CB9E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B2C5857-457D-46FF-BB85-4065A93DFCDC}"/>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175056318"/>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学生表</a:t>
            </a:r>
            <a:r>
              <a:rPr lang="en-US" altLang="zh-CN" sz="3600" dirty="0">
                <a:ea typeface="STHeiti Light" charset="-122"/>
              </a:rPr>
              <a:t>Student</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b="1" dirty="0"/>
              <a:t>[</a:t>
            </a:r>
            <a:r>
              <a:rPr lang="zh-CN" altLang="en-US" dirty="0"/>
              <a:t>例</a:t>
            </a:r>
            <a:r>
              <a:rPr lang="en-US" altLang="zh-CN" b="1" dirty="0"/>
              <a:t>3.5] </a:t>
            </a:r>
            <a:r>
              <a:rPr lang="zh-CN" altLang="en-US" dirty="0">
                <a:ea typeface="STHeiti Light" charset="-122"/>
              </a:rPr>
              <a:t>建立“学生” 表</a:t>
            </a:r>
            <a:r>
              <a:rPr lang="en-US" altLang="zh-CN" dirty="0">
                <a:ea typeface="STHeiti Light" charset="-122"/>
              </a:rPr>
              <a:t>Student</a:t>
            </a:r>
            <a:r>
              <a:rPr lang="zh-CN" altLang="en-US" dirty="0">
                <a:ea typeface="STHeiti Light" charset="-122"/>
              </a:rPr>
              <a:t>。 学号是主码， 姓名取值唯一。</a:t>
            </a:r>
            <a:br>
              <a:rPr lang="zh-CN" altLang="en-US" dirty="0">
                <a:ea typeface="STHeiti Light" charset="-122"/>
              </a:rPr>
            </a:br>
            <a:r>
              <a:rPr lang="en-US" altLang="zh-CN" dirty="0">
                <a:ea typeface="STHeiti Light" charset="-122"/>
              </a:rPr>
              <a:t>CREATE TABLE Student</a:t>
            </a:r>
            <a:br>
              <a:rPr lang="en-US" altLang="zh-CN" dirty="0">
                <a:ea typeface="STHeiti Light" charset="-122"/>
              </a:rPr>
            </a:br>
            <a:r>
              <a:rPr lang="en-US" altLang="zh-CN" dirty="0">
                <a:ea typeface="STHeiti Light" charset="-122"/>
              </a:rPr>
              <a:t>      (</a:t>
            </a:r>
            <a:r>
              <a:rPr lang="en-US" altLang="zh-CN" dirty="0" err="1">
                <a:ea typeface="STHeiti Light" charset="-122"/>
              </a:rPr>
              <a:t>Sno</a:t>
            </a:r>
            <a:r>
              <a:rPr lang="en-US" altLang="zh-CN" dirty="0">
                <a:ea typeface="STHeiti Light" charset="-122"/>
              </a:rPr>
              <a:t> CHAR(9) PRIMARY KEY,</a:t>
            </a:r>
            <a:br>
              <a:rPr lang="en-US" altLang="zh-CN" dirty="0">
                <a:ea typeface="STHeiti Light" charset="-122"/>
              </a:rPr>
            </a:br>
            <a:r>
              <a:rPr lang="en-US" altLang="zh-CN" dirty="0">
                <a:ea typeface="STHeiti Light" charset="-122"/>
              </a:rPr>
              <a:t>                      /* </a:t>
            </a:r>
            <a:r>
              <a:rPr lang="zh-CN" altLang="en-US" dirty="0">
                <a:ea typeface="STHeiti Light" charset="-122"/>
              </a:rPr>
              <a:t>列级完整性约束条件</a:t>
            </a:r>
            <a:r>
              <a:rPr lang="en-US" altLang="zh-CN" dirty="0">
                <a:ea typeface="STHeiti Light" charset="-122"/>
              </a:rPr>
              <a:t>,</a:t>
            </a:r>
            <a:r>
              <a:rPr lang="en-US" altLang="zh-CN" dirty="0" err="1">
                <a:ea typeface="STHeiti Light" charset="-122"/>
              </a:rPr>
              <a:t>Sno</a:t>
            </a:r>
            <a:r>
              <a:rPr lang="zh-CN" altLang="en-US" dirty="0">
                <a:ea typeface="STHeiti Light" charset="-122"/>
              </a:rPr>
              <a:t>是主码*</a:t>
            </a:r>
            <a:r>
              <a:rPr lang="en-US" altLang="zh-CN" dirty="0">
                <a:ea typeface="STHeiti Light" charset="-122"/>
              </a:rPr>
              <a:t>/</a:t>
            </a:r>
            <a:br>
              <a:rPr lang="en-US" altLang="zh-CN" dirty="0">
                <a:ea typeface="STHeiti Light" charset="-122"/>
              </a:rPr>
            </a:br>
            <a:r>
              <a:rPr lang="en-US" altLang="zh-CN" dirty="0">
                <a:ea typeface="STHeiti Light" charset="-122"/>
              </a:rPr>
              <a:t>       </a:t>
            </a:r>
            <a:r>
              <a:rPr lang="en-US" altLang="zh-CN" dirty="0" err="1">
                <a:ea typeface="STHeiti Light" charset="-122"/>
              </a:rPr>
              <a:t>Sname</a:t>
            </a:r>
            <a:r>
              <a:rPr lang="en-US" altLang="zh-CN" dirty="0">
                <a:ea typeface="STHeiti Light" charset="-122"/>
              </a:rPr>
              <a:t> CHAR(20) UNIQUE, /* </a:t>
            </a:r>
            <a:r>
              <a:rPr lang="en-US" altLang="zh-CN" dirty="0" err="1">
                <a:ea typeface="STHeiti Light" charset="-122"/>
              </a:rPr>
              <a:t>Sname</a:t>
            </a:r>
            <a:r>
              <a:rPr lang="zh-CN" altLang="en-US" dirty="0">
                <a:ea typeface="STHeiti Light" charset="-122"/>
              </a:rPr>
              <a:t>取唯一值*</a:t>
            </a:r>
            <a:r>
              <a:rPr lang="en-US" altLang="zh-CN" dirty="0">
                <a:ea typeface="STHeiti Light" charset="-122"/>
              </a:rPr>
              <a:t>/</a:t>
            </a:r>
            <a:br>
              <a:rPr lang="en-US" altLang="zh-CN" dirty="0">
                <a:ea typeface="STHeiti Light" charset="-122"/>
              </a:rPr>
            </a:br>
            <a:r>
              <a:rPr lang="en-US" altLang="zh-CN" dirty="0">
                <a:ea typeface="STHeiti Light" charset="-122"/>
              </a:rPr>
              <a:t>       </a:t>
            </a:r>
            <a:r>
              <a:rPr lang="en-US" altLang="zh-CN" dirty="0" err="1">
                <a:ea typeface="STHeiti Light" charset="-122"/>
              </a:rPr>
              <a:t>Ssex</a:t>
            </a:r>
            <a:r>
              <a:rPr lang="en-US" altLang="zh-CN" dirty="0">
                <a:ea typeface="STHeiti Light" charset="-122"/>
              </a:rPr>
              <a:t> CHAR(2),</a:t>
            </a:r>
            <a:br>
              <a:rPr lang="en-US" altLang="zh-CN" dirty="0">
                <a:ea typeface="STHeiti Light" charset="-122"/>
              </a:rPr>
            </a:br>
            <a:r>
              <a:rPr lang="en-US" altLang="zh-CN" dirty="0">
                <a:ea typeface="STHeiti Light" charset="-122"/>
              </a:rPr>
              <a:t>       Sage SMALLINT,</a:t>
            </a:r>
            <a:br>
              <a:rPr lang="en-US" altLang="zh-CN" dirty="0">
                <a:ea typeface="STHeiti Light" charset="-122"/>
              </a:rPr>
            </a:br>
            <a:r>
              <a:rPr lang="en-US" altLang="zh-CN" dirty="0">
                <a:ea typeface="STHeiti Light" charset="-122"/>
              </a:rPr>
              <a:t>       </a:t>
            </a:r>
            <a:r>
              <a:rPr lang="en-US" altLang="zh-CN" dirty="0" err="1">
                <a:ea typeface="STHeiti Light" charset="-122"/>
              </a:rPr>
              <a:t>Sdept</a:t>
            </a:r>
            <a:r>
              <a:rPr lang="en-US" altLang="zh-CN" dirty="0">
                <a:ea typeface="STHeiti Light" charset="-122"/>
              </a:rPr>
              <a:t> CHAR(20)</a:t>
            </a:r>
            <a:br>
              <a:rPr lang="en-US" altLang="zh-CN" dirty="0">
                <a:ea typeface="STHeiti Light" charset="-122"/>
              </a:rPr>
            </a:br>
            <a:r>
              <a:rPr lang="en-US" altLang="zh-CN" dirty="0">
                <a:ea typeface="STHeiti Light" charset="-122"/>
              </a:rPr>
              <a:t>      );</a:t>
            </a:r>
            <a:br>
              <a:rPr lang="en-US" altLang="zh-CN" dirty="0">
                <a:ea typeface="STHeiti Light" charset="-122"/>
              </a:rPr>
            </a:br>
            <a:br>
              <a:rPr lang="zh-CN" altLang="en-US" sz="2000" dirty="0"/>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3536975"/>
      </p:ext>
    </p:extLst>
  </p:cSld>
  <p:clrMapOvr>
    <a:masterClrMapping/>
  </p:clrMapOvr>
  <p:transition>
    <p:wip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a:extLst>
              <a:ext uri="{FF2B5EF4-FFF2-40B4-BE49-F238E27FC236}">
                <a16:creationId xmlns:a16="http://schemas.microsoft.com/office/drawing/2014/main" id="{E096A8E0-97F0-49D5-AB80-C5790F58E64A}"/>
              </a:ext>
            </a:extLst>
          </p:cNvPr>
          <p:cNvSpPr>
            <a:spLocks noGrp="1" noChangeArrowheads="1"/>
          </p:cNvSpPr>
          <p:nvPr>
            <p:ph type="title"/>
          </p:nvPr>
        </p:nvSpPr>
        <p:spPr/>
        <p:txBody>
          <a:bodyPr/>
          <a:lstStyle/>
          <a:p>
            <a:r>
              <a:rPr lang="zh-CN" altLang="en-US" sz="3200"/>
              <a:t>查询结果为单记录的</a:t>
            </a:r>
            <a:r>
              <a:rPr lang="en-US" altLang="zh-CN" sz="3200"/>
              <a:t>SELECT</a:t>
            </a:r>
            <a:r>
              <a:rPr lang="zh-CN" altLang="en-US" sz="3200"/>
              <a:t>语句（续）</a:t>
            </a:r>
          </a:p>
        </p:txBody>
      </p:sp>
      <p:sp>
        <p:nvSpPr>
          <p:cNvPr id="976899" name="Rectangle 3">
            <a:extLst>
              <a:ext uri="{FF2B5EF4-FFF2-40B4-BE49-F238E27FC236}">
                <a16:creationId xmlns:a16="http://schemas.microsoft.com/office/drawing/2014/main" id="{10E3DC82-1CB3-4E87-9B50-FFF44E19005F}"/>
              </a:ext>
            </a:extLst>
          </p:cNvPr>
          <p:cNvSpPr>
            <a:spLocks noGrp="1" noChangeArrowheads="1"/>
          </p:cNvSpPr>
          <p:nvPr>
            <p:ph type="body" idx="1"/>
          </p:nvPr>
        </p:nvSpPr>
        <p:spPr/>
        <p:txBody>
          <a:bodyPr/>
          <a:lstStyle/>
          <a:p>
            <a:r>
              <a:rPr lang="zh-CN" altLang="en-US"/>
              <a:t>从提高应用程序的数据独立性角度考虑，</a:t>
            </a:r>
            <a:r>
              <a:rPr lang="en-US" altLang="zh-CN"/>
              <a:t>SELECT</a:t>
            </a:r>
            <a:r>
              <a:rPr lang="zh-CN" altLang="en-US"/>
              <a:t>语句在任何情况下都应该使用游标</a:t>
            </a:r>
            <a:endParaRPr lang="zh-CN" altLang="en-US" sz="2800"/>
          </a:p>
          <a:p>
            <a:pPr lvl="1">
              <a:lnSpc>
                <a:spcPct val="120000"/>
              </a:lnSpc>
            </a:pPr>
            <a:r>
              <a:rPr lang="zh-CN" altLang="en-US"/>
              <a:t>对于仅返回一行结果数据的</a:t>
            </a:r>
            <a:r>
              <a:rPr lang="en-US" altLang="zh-CN"/>
              <a:t>SELECT</a:t>
            </a:r>
            <a:r>
              <a:rPr lang="zh-CN" altLang="en-US"/>
              <a:t>语句虽然可以不使用游标</a:t>
            </a:r>
          </a:p>
          <a:p>
            <a:pPr lvl="1">
              <a:lnSpc>
                <a:spcPct val="120000"/>
              </a:lnSpc>
            </a:pPr>
            <a:r>
              <a:rPr lang="zh-CN" altLang="en-US"/>
              <a:t>但如果以后数据库改变了，该</a:t>
            </a:r>
            <a:r>
              <a:rPr lang="en-US" altLang="zh-CN"/>
              <a:t>SELECT</a:t>
            </a:r>
            <a:r>
              <a:rPr lang="zh-CN" altLang="en-US"/>
              <a:t>语句可能会返回多行数据，这时该语句就会出错</a:t>
            </a:r>
          </a:p>
        </p:txBody>
      </p:sp>
      <p:sp>
        <p:nvSpPr>
          <p:cNvPr id="4" name="矩形 3">
            <a:extLst>
              <a:ext uri="{FF2B5EF4-FFF2-40B4-BE49-F238E27FC236}">
                <a16:creationId xmlns:a16="http://schemas.microsoft.com/office/drawing/2014/main" id="{D8A206F2-5580-453E-BCE5-C48E8C198091}"/>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9A7C155-9714-444C-A93B-B0869A230B6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5034AA4-3336-4268-B158-64843298AB9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012921282"/>
      </p:ext>
    </p:extLst>
  </p:cSld>
  <p:clrMapOvr>
    <a:masterClrMapping/>
  </p:clrMapOvr>
  <p:transition>
    <p:wip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a:extLst>
              <a:ext uri="{FF2B5EF4-FFF2-40B4-BE49-F238E27FC236}">
                <a16:creationId xmlns:a16="http://schemas.microsoft.com/office/drawing/2014/main" id="{EED91D47-5BD5-4815-883A-FCB6B5AFBE11}"/>
              </a:ext>
            </a:extLst>
          </p:cNvPr>
          <p:cNvSpPr>
            <a:spLocks noGrp="1" noChangeArrowheads="1"/>
          </p:cNvSpPr>
          <p:nvPr>
            <p:ph type="title"/>
          </p:nvPr>
        </p:nvSpPr>
        <p:spPr/>
        <p:txBody>
          <a:bodyPr/>
          <a:lstStyle/>
          <a:p>
            <a:r>
              <a:rPr lang="zh-CN" altLang="en-US" sz="3200"/>
              <a:t>五、非</a:t>
            </a:r>
            <a:r>
              <a:rPr lang="en-US" altLang="zh-CN" sz="3200"/>
              <a:t>CURRENT</a:t>
            </a:r>
            <a:r>
              <a:rPr lang="zh-CN" altLang="en-US" sz="3200"/>
              <a:t>形式的</a:t>
            </a:r>
            <a:r>
              <a:rPr lang="en-US" altLang="zh-CN" sz="3200"/>
              <a:t>UPDATE</a:t>
            </a:r>
            <a:r>
              <a:rPr lang="zh-CN" altLang="en-US" sz="3200"/>
              <a:t>语句</a:t>
            </a:r>
          </a:p>
        </p:txBody>
      </p:sp>
      <p:sp>
        <p:nvSpPr>
          <p:cNvPr id="977923" name="Rectangle 3">
            <a:extLst>
              <a:ext uri="{FF2B5EF4-FFF2-40B4-BE49-F238E27FC236}">
                <a16:creationId xmlns:a16="http://schemas.microsoft.com/office/drawing/2014/main" id="{B45F4107-7AC6-4A33-AD18-6E0347B47D12}"/>
              </a:ext>
            </a:extLst>
          </p:cNvPr>
          <p:cNvSpPr>
            <a:spLocks noGrp="1" noChangeArrowheads="1"/>
          </p:cNvSpPr>
          <p:nvPr>
            <p:ph type="body" idx="1"/>
          </p:nvPr>
        </p:nvSpPr>
        <p:spPr/>
        <p:txBody>
          <a:bodyPr/>
          <a:lstStyle/>
          <a:p>
            <a:r>
              <a:rPr lang="zh-CN" altLang="en-US"/>
              <a:t>非</a:t>
            </a:r>
            <a:r>
              <a:rPr lang="en-US" altLang="zh-CN"/>
              <a:t>CURRENT</a:t>
            </a:r>
            <a:r>
              <a:rPr lang="zh-CN" altLang="en-US"/>
              <a:t>形式的</a:t>
            </a:r>
            <a:r>
              <a:rPr lang="en-US" altLang="zh-CN"/>
              <a:t>UPDATE</a:t>
            </a:r>
            <a:r>
              <a:rPr lang="zh-CN" altLang="en-US"/>
              <a:t>语句</a:t>
            </a:r>
          </a:p>
          <a:p>
            <a:pPr lvl="1"/>
            <a:r>
              <a:rPr lang="zh-CN" altLang="en-US"/>
              <a:t>使用主变量</a:t>
            </a:r>
          </a:p>
          <a:p>
            <a:pPr lvl="2"/>
            <a:r>
              <a:rPr lang="zh-CN" altLang="en-US"/>
              <a:t> </a:t>
            </a:r>
            <a:r>
              <a:rPr lang="en-US" altLang="zh-CN"/>
              <a:t>SET</a:t>
            </a:r>
            <a:r>
              <a:rPr lang="zh-CN" altLang="en-US"/>
              <a:t>子句</a:t>
            </a:r>
          </a:p>
          <a:p>
            <a:pPr lvl="2"/>
            <a:r>
              <a:rPr lang="zh-CN" altLang="en-US"/>
              <a:t> </a:t>
            </a:r>
            <a:r>
              <a:rPr lang="en-US" altLang="zh-CN"/>
              <a:t>WHERE</a:t>
            </a:r>
            <a:r>
              <a:rPr lang="zh-CN" altLang="en-US"/>
              <a:t>子句</a:t>
            </a:r>
          </a:p>
          <a:p>
            <a:pPr lvl="1"/>
            <a:r>
              <a:rPr lang="zh-CN" altLang="en-US"/>
              <a:t>使用指示变量</a:t>
            </a:r>
          </a:p>
          <a:p>
            <a:pPr lvl="2"/>
            <a:r>
              <a:rPr lang="zh-CN" altLang="en-US"/>
              <a:t> </a:t>
            </a:r>
            <a:r>
              <a:rPr lang="en-US" altLang="zh-CN"/>
              <a:t>SET</a:t>
            </a:r>
            <a:r>
              <a:rPr lang="zh-CN" altLang="en-US"/>
              <a:t>子句</a:t>
            </a:r>
          </a:p>
          <a:p>
            <a:endParaRPr lang="zh-CN" altLang="en-US"/>
          </a:p>
          <a:p>
            <a:r>
              <a:rPr lang="zh-CN" altLang="en-US"/>
              <a:t>非</a:t>
            </a:r>
            <a:r>
              <a:rPr lang="en-US" altLang="zh-CN"/>
              <a:t>CURRENT</a:t>
            </a:r>
            <a:r>
              <a:rPr lang="zh-CN" altLang="en-US"/>
              <a:t>形式的</a:t>
            </a:r>
            <a:r>
              <a:rPr lang="en-US" altLang="zh-CN"/>
              <a:t>UPDATE</a:t>
            </a:r>
            <a:r>
              <a:rPr lang="zh-CN" altLang="en-US" sz="2800"/>
              <a:t>语句可以操作多条元组</a:t>
            </a:r>
          </a:p>
        </p:txBody>
      </p:sp>
      <p:sp>
        <p:nvSpPr>
          <p:cNvPr id="4" name="矩形 3">
            <a:extLst>
              <a:ext uri="{FF2B5EF4-FFF2-40B4-BE49-F238E27FC236}">
                <a16:creationId xmlns:a16="http://schemas.microsoft.com/office/drawing/2014/main" id="{9B3115AC-5E4F-48EF-B159-12ACE1A36E6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65934654-DCBA-4C4C-8B16-291B88339A5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5422D43-4177-4AF7-A787-23F487F4DD1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77008846"/>
      </p:ext>
    </p:extLst>
  </p:cSld>
  <p:clrMapOvr>
    <a:masterClrMapping/>
  </p:clrMapOvr>
  <p:transition>
    <p:wip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a:extLst>
              <a:ext uri="{FF2B5EF4-FFF2-40B4-BE49-F238E27FC236}">
                <a16:creationId xmlns:a16="http://schemas.microsoft.com/office/drawing/2014/main" id="{253A653A-C6FB-42BC-88CF-A1764FCACA17}"/>
              </a:ext>
            </a:extLst>
          </p:cNvPr>
          <p:cNvSpPr>
            <a:spLocks noGrp="1" noChangeArrowheads="1"/>
          </p:cNvSpPr>
          <p:nvPr>
            <p:ph type="title"/>
          </p:nvPr>
        </p:nvSpPr>
        <p:spPr/>
        <p:txBody>
          <a:bodyPr/>
          <a:lstStyle/>
          <a:p>
            <a:r>
              <a:rPr lang="zh-CN" altLang="en-US" sz="3200"/>
              <a:t>非</a:t>
            </a:r>
            <a:r>
              <a:rPr lang="en-US" altLang="zh-CN" sz="3200"/>
              <a:t>CURRENT</a:t>
            </a:r>
            <a:r>
              <a:rPr lang="zh-CN" altLang="en-US" sz="3200"/>
              <a:t>形式的</a:t>
            </a:r>
            <a:r>
              <a:rPr lang="en-US" altLang="zh-CN" sz="3200"/>
              <a:t>UPDATE</a:t>
            </a:r>
            <a:r>
              <a:rPr lang="zh-CN" altLang="en-US" sz="3200"/>
              <a:t>语句（续）</a:t>
            </a:r>
          </a:p>
        </p:txBody>
      </p:sp>
      <p:sp>
        <p:nvSpPr>
          <p:cNvPr id="978947" name="Rectangle 3">
            <a:extLst>
              <a:ext uri="{FF2B5EF4-FFF2-40B4-BE49-F238E27FC236}">
                <a16:creationId xmlns:a16="http://schemas.microsoft.com/office/drawing/2014/main" id="{A233A4F5-1F28-44FD-AB40-1F3DD79DBC84}"/>
              </a:ext>
            </a:extLst>
          </p:cNvPr>
          <p:cNvSpPr>
            <a:spLocks noGrp="1" noChangeArrowheads="1"/>
          </p:cNvSpPr>
          <p:nvPr>
            <p:ph type="body" idx="1"/>
          </p:nvPr>
        </p:nvSpPr>
        <p:spPr/>
        <p:txBody>
          <a:bodyPr/>
          <a:lstStyle/>
          <a:p>
            <a:pPr>
              <a:buFont typeface="Monotype Sorts" pitchFamily="2" charset="2"/>
              <a:buNone/>
            </a:pPr>
            <a:r>
              <a:rPr lang="zh-CN" altLang="en-US" dirty="0"/>
              <a:t>例</a:t>
            </a:r>
            <a:r>
              <a:rPr lang="en-US" altLang="zh-CN" dirty="0"/>
              <a:t>5 </a:t>
            </a:r>
            <a:r>
              <a:rPr lang="zh-CN" altLang="en-US" dirty="0"/>
              <a:t>将全体学生</a:t>
            </a:r>
            <a:r>
              <a:rPr lang="en-US" altLang="zh-CN" dirty="0"/>
              <a:t>1</a:t>
            </a:r>
            <a:r>
              <a:rPr lang="zh-CN" altLang="en-US" dirty="0"/>
              <a:t>号课程的考试成绩增加若干分。</a:t>
            </a:r>
          </a:p>
          <a:p>
            <a:pPr>
              <a:buFont typeface="Monotype Sorts" pitchFamily="2" charset="2"/>
              <a:buNone/>
            </a:pPr>
            <a:r>
              <a:rPr lang="zh-CN" altLang="en-US" dirty="0"/>
              <a:t>    假设增加的分数已赋给主变量</a:t>
            </a:r>
            <a:r>
              <a:rPr lang="en-US" altLang="zh-CN" dirty="0"/>
              <a:t>Raise</a:t>
            </a:r>
          </a:p>
          <a:p>
            <a:pPr>
              <a:buFont typeface="Monotype Sorts" pitchFamily="2" charset="2"/>
              <a:buNone/>
            </a:pPr>
            <a:endParaRPr lang="en-US" altLang="zh-CN" dirty="0"/>
          </a:p>
          <a:p>
            <a:pPr>
              <a:buFont typeface="Monotype Sorts" pitchFamily="2" charset="2"/>
              <a:buNone/>
            </a:pPr>
            <a:r>
              <a:rPr lang="en-US" altLang="zh-CN" dirty="0"/>
              <a:t>        EXEC SQL UPDATE SC</a:t>
            </a:r>
          </a:p>
          <a:p>
            <a:pPr>
              <a:buFont typeface="Monotype Sorts" pitchFamily="2" charset="2"/>
              <a:buNone/>
            </a:pPr>
            <a:r>
              <a:rPr lang="en-US" altLang="zh-CN" dirty="0"/>
              <a:t>                 SET Grade=Grade+:Raise</a:t>
            </a:r>
          </a:p>
          <a:p>
            <a:pPr>
              <a:buFont typeface="Monotype Sorts" pitchFamily="2" charset="2"/>
              <a:buNone/>
            </a:pPr>
            <a:r>
              <a:rPr lang="en-US" altLang="zh-CN" dirty="0"/>
              <a:t>                 WHERE </a:t>
            </a:r>
            <a:r>
              <a:rPr lang="en-US" altLang="zh-CN" dirty="0" err="1"/>
              <a:t>Cno</a:t>
            </a:r>
            <a:r>
              <a:rPr lang="en-US" altLang="zh-CN" dirty="0"/>
              <a:t>='1';</a:t>
            </a:r>
          </a:p>
        </p:txBody>
      </p:sp>
      <p:sp>
        <p:nvSpPr>
          <p:cNvPr id="4" name="矩形 3">
            <a:extLst>
              <a:ext uri="{FF2B5EF4-FFF2-40B4-BE49-F238E27FC236}">
                <a16:creationId xmlns:a16="http://schemas.microsoft.com/office/drawing/2014/main" id="{359BAFCE-8EB0-4ADC-A292-D87F53946F3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3C367AB-A91C-40B3-A461-043CC6D3FFB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9A07F97F-C8A2-4EF1-9053-A867311A824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5747851"/>
      </p:ext>
    </p:extLst>
  </p:cSld>
  <p:clrMapOvr>
    <a:masterClrMapping/>
  </p:clrMapOvr>
  <p:transition>
    <p:wip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a:extLst>
              <a:ext uri="{FF2B5EF4-FFF2-40B4-BE49-F238E27FC236}">
                <a16:creationId xmlns:a16="http://schemas.microsoft.com/office/drawing/2014/main" id="{CDED9694-59AB-4C3E-B8CF-EAD4998CAD55}"/>
              </a:ext>
            </a:extLst>
          </p:cNvPr>
          <p:cNvSpPr>
            <a:spLocks noGrp="1" noChangeArrowheads="1"/>
          </p:cNvSpPr>
          <p:nvPr>
            <p:ph type="title"/>
          </p:nvPr>
        </p:nvSpPr>
        <p:spPr/>
        <p:txBody>
          <a:bodyPr/>
          <a:lstStyle/>
          <a:p>
            <a:r>
              <a:rPr lang="zh-CN" altLang="en-US" sz="3200"/>
              <a:t>非</a:t>
            </a:r>
            <a:r>
              <a:rPr lang="en-US" altLang="zh-CN" sz="3200"/>
              <a:t>CURRENT</a:t>
            </a:r>
            <a:r>
              <a:rPr lang="zh-CN" altLang="en-US" sz="3200"/>
              <a:t>形式的</a:t>
            </a:r>
            <a:r>
              <a:rPr lang="en-US" altLang="zh-CN" sz="3200"/>
              <a:t>UPDATE</a:t>
            </a:r>
            <a:r>
              <a:rPr lang="zh-CN" altLang="en-US" sz="3200"/>
              <a:t>语句（续）</a:t>
            </a:r>
          </a:p>
        </p:txBody>
      </p:sp>
      <p:sp>
        <p:nvSpPr>
          <p:cNvPr id="979971" name="Rectangle 3">
            <a:extLst>
              <a:ext uri="{FF2B5EF4-FFF2-40B4-BE49-F238E27FC236}">
                <a16:creationId xmlns:a16="http://schemas.microsoft.com/office/drawing/2014/main" id="{BCFD11DD-7120-46C0-A2D7-22A53E1A0323}"/>
              </a:ext>
            </a:extLst>
          </p:cNvPr>
          <p:cNvSpPr>
            <a:spLocks noGrp="1" noChangeArrowheads="1"/>
          </p:cNvSpPr>
          <p:nvPr>
            <p:ph type="body" idx="1"/>
          </p:nvPr>
        </p:nvSpPr>
        <p:spPr/>
        <p:txBody>
          <a:bodyPr/>
          <a:lstStyle/>
          <a:p>
            <a:pPr>
              <a:buFont typeface="Monotype Sorts" pitchFamily="2" charset="2"/>
              <a:buNone/>
            </a:pPr>
            <a:r>
              <a:rPr lang="zh-CN" altLang="en-US" sz="2800"/>
              <a:t>例</a:t>
            </a:r>
            <a:r>
              <a:rPr lang="en-US" altLang="zh-CN" sz="2800"/>
              <a:t>6 </a:t>
            </a:r>
            <a:r>
              <a:rPr lang="zh-CN" altLang="en-US" sz="2800"/>
              <a:t>修改某个学生</a:t>
            </a:r>
            <a:r>
              <a:rPr lang="en-US" altLang="zh-CN" sz="2800"/>
              <a:t>1</a:t>
            </a:r>
            <a:r>
              <a:rPr lang="zh-CN" altLang="en-US" sz="2800"/>
              <a:t>号课程的成绩。</a:t>
            </a:r>
          </a:p>
          <a:p>
            <a:pPr>
              <a:buFont typeface="Monotype Sorts" pitchFamily="2" charset="2"/>
              <a:buNone/>
            </a:pPr>
            <a:r>
              <a:rPr lang="zh-CN" altLang="en-US" sz="2800"/>
              <a:t>    假设该学生的学号已赋给主变量</a:t>
            </a:r>
            <a:r>
              <a:rPr lang="en-US" altLang="zh-CN" sz="2800"/>
              <a:t>givensno</a:t>
            </a:r>
            <a:r>
              <a:rPr lang="zh-CN" altLang="en-US" sz="2800"/>
              <a:t>，</a:t>
            </a:r>
          </a:p>
          <a:p>
            <a:pPr>
              <a:buFont typeface="Monotype Sorts" pitchFamily="2" charset="2"/>
              <a:buNone/>
            </a:pPr>
            <a:r>
              <a:rPr lang="zh-CN" altLang="en-US" sz="2800"/>
              <a:t>        修改后的成绩已赋给主变量</a:t>
            </a:r>
            <a:r>
              <a:rPr lang="en-US" altLang="zh-CN" sz="2800"/>
              <a:t>newgrade</a:t>
            </a:r>
            <a:r>
              <a:rPr lang="zh-CN" altLang="en-US" sz="2800"/>
              <a:t>。</a:t>
            </a:r>
          </a:p>
          <a:p>
            <a:pPr>
              <a:buFont typeface="Monotype Sorts" pitchFamily="2" charset="2"/>
              <a:buNone/>
            </a:pPr>
            <a:endParaRPr lang="zh-CN" altLang="en-US" sz="2800"/>
          </a:p>
          <a:p>
            <a:pPr>
              <a:buFont typeface="Monotype Sorts" pitchFamily="2" charset="2"/>
              <a:buNone/>
            </a:pPr>
            <a:r>
              <a:rPr lang="zh-CN" altLang="en-US" sz="2800"/>
              <a:t>        </a:t>
            </a:r>
            <a:r>
              <a:rPr lang="en-US" altLang="zh-CN" sz="2800"/>
              <a:t>EXEC SQL UPDATE SC</a:t>
            </a:r>
          </a:p>
          <a:p>
            <a:pPr>
              <a:buFont typeface="Monotype Sorts" pitchFamily="2" charset="2"/>
              <a:buNone/>
            </a:pPr>
            <a:r>
              <a:rPr lang="en-US" altLang="zh-CN" sz="2800"/>
              <a:t>                 SET Grade=:newgrade</a:t>
            </a:r>
          </a:p>
          <a:p>
            <a:pPr>
              <a:buFont typeface="Monotype Sorts" pitchFamily="2" charset="2"/>
              <a:buNone/>
            </a:pPr>
            <a:r>
              <a:rPr lang="en-US" altLang="zh-CN" sz="2800"/>
              <a:t>                 WHERE Sno=:givensno</a:t>
            </a:r>
          </a:p>
          <a:p>
            <a:pPr>
              <a:buFont typeface="Monotype Sorts" pitchFamily="2" charset="2"/>
              <a:buNone/>
            </a:pPr>
            <a:r>
              <a:rPr lang="en-US" altLang="zh-CN" sz="2800"/>
              <a:t>                  </a:t>
            </a:r>
            <a:r>
              <a:rPr lang="en-US" altLang="zh-CN" sz="2800">
                <a:solidFill>
                  <a:srgbClr val="6876FE"/>
                </a:solidFill>
              </a:rPr>
              <a:t>AND Cno='1'</a:t>
            </a:r>
            <a:r>
              <a:rPr lang="en-US" altLang="zh-CN" sz="2800"/>
              <a:t>;</a:t>
            </a:r>
          </a:p>
          <a:p>
            <a:pPr>
              <a:buFont typeface="Monotype Sorts" pitchFamily="2" charset="2"/>
              <a:buNone/>
            </a:pPr>
            <a:endParaRPr lang="en-US" altLang="zh-CN" sz="2800"/>
          </a:p>
        </p:txBody>
      </p:sp>
      <p:sp>
        <p:nvSpPr>
          <p:cNvPr id="4" name="矩形 3">
            <a:extLst>
              <a:ext uri="{FF2B5EF4-FFF2-40B4-BE49-F238E27FC236}">
                <a16:creationId xmlns:a16="http://schemas.microsoft.com/office/drawing/2014/main" id="{35629B6A-33BD-4B6D-8560-6D7BAE73C66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F5C3FC9-37CC-459E-95B1-7A722D4BF836}"/>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314115A-C9C0-4E3E-B401-C0FCA7AF9C2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605498265"/>
      </p:ext>
    </p:extLst>
  </p:cSld>
  <p:clrMapOvr>
    <a:masterClrMapping/>
  </p:clrMapOvr>
  <p:transition>
    <p:wip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a:extLst>
              <a:ext uri="{FF2B5EF4-FFF2-40B4-BE49-F238E27FC236}">
                <a16:creationId xmlns:a16="http://schemas.microsoft.com/office/drawing/2014/main" id="{D6426B8D-EDFD-4C03-8DE5-47CA49E3ABF4}"/>
              </a:ext>
            </a:extLst>
          </p:cNvPr>
          <p:cNvSpPr>
            <a:spLocks noGrp="1" noChangeArrowheads="1"/>
          </p:cNvSpPr>
          <p:nvPr>
            <p:ph type="title"/>
          </p:nvPr>
        </p:nvSpPr>
        <p:spPr/>
        <p:txBody>
          <a:bodyPr/>
          <a:lstStyle/>
          <a:p>
            <a:r>
              <a:rPr lang="zh-CN" altLang="en-US" sz="3200"/>
              <a:t>非</a:t>
            </a:r>
            <a:r>
              <a:rPr lang="en-US" altLang="zh-CN" sz="3200"/>
              <a:t>CURRENT</a:t>
            </a:r>
            <a:r>
              <a:rPr lang="zh-CN" altLang="en-US" sz="3200"/>
              <a:t>形式的</a:t>
            </a:r>
            <a:r>
              <a:rPr lang="en-US" altLang="zh-CN" sz="3200"/>
              <a:t>UPDATE</a:t>
            </a:r>
            <a:r>
              <a:rPr lang="zh-CN" altLang="en-US" sz="3200"/>
              <a:t>语句（续）</a:t>
            </a:r>
          </a:p>
        </p:txBody>
      </p:sp>
      <p:sp>
        <p:nvSpPr>
          <p:cNvPr id="980995" name="Rectangle 3">
            <a:extLst>
              <a:ext uri="{FF2B5EF4-FFF2-40B4-BE49-F238E27FC236}">
                <a16:creationId xmlns:a16="http://schemas.microsoft.com/office/drawing/2014/main" id="{16C5821C-2F5B-46AE-809D-AF396F733DAB}"/>
              </a:ext>
            </a:extLst>
          </p:cNvPr>
          <p:cNvSpPr>
            <a:spLocks noGrp="1" noChangeArrowheads="1"/>
          </p:cNvSpPr>
          <p:nvPr>
            <p:ph type="body" idx="1"/>
          </p:nvPr>
        </p:nvSpPr>
        <p:spPr/>
        <p:txBody>
          <a:bodyPr/>
          <a:lstStyle/>
          <a:p>
            <a:pPr>
              <a:buFont typeface="Monotype Sorts" pitchFamily="2" charset="2"/>
              <a:buNone/>
            </a:pPr>
            <a:r>
              <a:rPr lang="zh-CN" altLang="en-US"/>
              <a:t>例</a:t>
            </a:r>
            <a:r>
              <a:rPr lang="en-US" altLang="zh-CN"/>
              <a:t>7 </a:t>
            </a:r>
            <a:r>
              <a:rPr lang="zh-CN" altLang="en-US"/>
              <a:t>将计算机系全体学生年龄置</a:t>
            </a:r>
            <a:r>
              <a:rPr lang="en-US" altLang="zh-CN"/>
              <a:t>NULL</a:t>
            </a:r>
            <a:r>
              <a:rPr lang="zh-CN" altLang="en-US"/>
              <a:t>值</a:t>
            </a:r>
          </a:p>
          <a:p>
            <a:pPr>
              <a:buFont typeface="Monotype Sorts" pitchFamily="2" charset="2"/>
              <a:buNone/>
            </a:pPr>
            <a:r>
              <a:rPr lang="zh-CN" altLang="en-US"/>
              <a:t>        </a:t>
            </a:r>
            <a:r>
              <a:rPr lang="en-US" altLang="zh-CN"/>
              <a:t>Sageid=-1;</a:t>
            </a:r>
          </a:p>
          <a:p>
            <a:pPr>
              <a:buFont typeface="Monotype Sorts" pitchFamily="2" charset="2"/>
              <a:buNone/>
            </a:pPr>
            <a:r>
              <a:rPr lang="en-US" altLang="zh-CN"/>
              <a:t>        EXEC SQL UPDATE Student</a:t>
            </a:r>
          </a:p>
          <a:p>
            <a:pPr>
              <a:buFont typeface="Monotype Sorts" pitchFamily="2" charset="2"/>
              <a:buNone/>
            </a:pPr>
            <a:r>
              <a:rPr lang="en-US" altLang="zh-CN"/>
              <a:t>                 SET Sage=:Raise:Sageid</a:t>
            </a:r>
          </a:p>
          <a:p>
            <a:pPr>
              <a:buFont typeface="Monotype Sorts" pitchFamily="2" charset="2"/>
              <a:buNone/>
            </a:pPr>
            <a:r>
              <a:rPr lang="en-US" altLang="zh-CN"/>
              <a:t>                 WHERE Sdept='CS';</a:t>
            </a:r>
          </a:p>
          <a:p>
            <a:pPr>
              <a:buFont typeface="Monotype Sorts" pitchFamily="2" charset="2"/>
              <a:buNone/>
            </a:pPr>
            <a:endParaRPr lang="en-US" altLang="zh-CN"/>
          </a:p>
        </p:txBody>
      </p:sp>
      <p:sp>
        <p:nvSpPr>
          <p:cNvPr id="4" name="矩形 3">
            <a:extLst>
              <a:ext uri="{FF2B5EF4-FFF2-40B4-BE49-F238E27FC236}">
                <a16:creationId xmlns:a16="http://schemas.microsoft.com/office/drawing/2014/main" id="{EF308554-1086-4C9B-A3FE-89AC67F548E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6B3C6030-4E25-4800-9126-CBFF7DACFBA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F1F4978-FEFF-4B9F-8B21-C19D55657C2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053722712"/>
      </p:ext>
    </p:extLst>
  </p:cSld>
  <p:clrMapOvr>
    <a:masterClrMapping/>
  </p:clrMapOvr>
  <p:transition>
    <p:wip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a:extLst>
              <a:ext uri="{FF2B5EF4-FFF2-40B4-BE49-F238E27FC236}">
                <a16:creationId xmlns:a16="http://schemas.microsoft.com/office/drawing/2014/main" id="{DB48F541-9600-4ED7-99CE-312E8C920848}"/>
              </a:ext>
            </a:extLst>
          </p:cNvPr>
          <p:cNvSpPr>
            <a:spLocks noGrp="1" noChangeArrowheads="1"/>
          </p:cNvSpPr>
          <p:nvPr>
            <p:ph type="title"/>
          </p:nvPr>
        </p:nvSpPr>
        <p:spPr/>
        <p:txBody>
          <a:bodyPr/>
          <a:lstStyle/>
          <a:p>
            <a:r>
              <a:rPr lang="zh-CN" altLang="en-US" sz="3200"/>
              <a:t>非</a:t>
            </a:r>
            <a:r>
              <a:rPr lang="en-US" altLang="zh-CN" sz="3200"/>
              <a:t>CURRENT</a:t>
            </a:r>
            <a:r>
              <a:rPr lang="zh-CN" altLang="en-US" sz="3200"/>
              <a:t>形式的</a:t>
            </a:r>
            <a:r>
              <a:rPr lang="en-US" altLang="zh-CN" sz="3200"/>
              <a:t>UPDATE</a:t>
            </a:r>
            <a:r>
              <a:rPr lang="zh-CN" altLang="en-US" sz="3200"/>
              <a:t>语句（续）</a:t>
            </a:r>
          </a:p>
        </p:txBody>
      </p:sp>
      <p:sp>
        <p:nvSpPr>
          <p:cNvPr id="982019" name="Rectangle 3">
            <a:extLst>
              <a:ext uri="{FF2B5EF4-FFF2-40B4-BE49-F238E27FC236}">
                <a16:creationId xmlns:a16="http://schemas.microsoft.com/office/drawing/2014/main" id="{ABD2F5CD-EEEE-4D48-96E6-6D70EE2A51E6}"/>
              </a:ext>
            </a:extLst>
          </p:cNvPr>
          <p:cNvSpPr>
            <a:spLocks noGrp="1" noChangeArrowheads="1"/>
          </p:cNvSpPr>
          <p:nvPr>
            <p:ph type="body" idx="1"/>
          </p:nvPr>
        </p:nvSpPr>
        <p:spPr/>
        <p:txBody>
          <a:bodyPr/>
          <a:lstStyle/>
          <a:p>
            <a:pPr lvl="1"/>
            <a:r>
              <a:rPr lang="zh-CN" altLang="en-US"/>
              <a:t>将指示变量</a:t>
            </a:r>
            <a:r>
              <a:rPr lang="en-US" altLang="zh-CN"/>
              <a:t>Sageid</a:t>
            </a:r>
            <a:r>
              <a:rPr lang="zh-CN" altLang="en-US"/>
              <a:t>赋一个负值后，无论主变量</a:t>
            </a:r>
            <a:r>
              <a:rPr lang="en-US" altLang="zh-CN"/>
              <a:t>Raise</a:t>
            </a:r>
            <a:r>
              <a:rPr lang="zh-CN" altLang="en-US"/>
              <a:t>为何值，</a:t>
            </a:r>
            <a:r>
              <a:rPr lang="en-US" altLang="zh-CN"/>
              <a:t>DBMS</a:t>
            </a:r>
            <a:r>
              <a:rPr lang="zh-CN" altLang="en-US"/>
              <a:t>都会将</a:t>
            </a:r>
            <a:r>
              <a:rPr lang="en-US" altLang="zh-CN"/>
              <a:t>CS</a:t>
            </a:r>
            <a:r>
              <a:rPr lang="zh-CN" altLang="en-US"/>
              <a:t>系所有记录的年龄属性置空值。它等价于：</a:t>
            </a:r>
          </a:p>
          <a:p>
            <a:pPr lvl="1">
              <a:buFontTx/>
              <a:buNone/>
            </a:pPr>
            <a:r>
              <a:rPr lang="zh-CN" altLang="en-US"/>
              <a:t>        </a:t>
            </a:r>
            <a:r>
              <a:rPr lang="en-US" altLang="zh-CN"/>
              <a:t>EXEC SQL UPDATE Student</a:t>
            </a:r>
          </a:p>
          <a:p>
            <a:pPr lvl="1">
              <a:buFontTx/>
              <a:buNone/>
            </a:pPr>
            <a:r>
              <a:rPr lang="en-US" altLang="zh-CN"/>
              <a:t>                 SET Sage=NULL</a:t>
            </a:r>
          </a:p>
          <a:p>
            <a:pPr lvl="1">
              <a:buFontTx/>
              <a:buNone/>
            </a:pPr>
            <a:r>
              <a:rPr lang="en-US" altLang="zh-CN"/>
              <a:t>                 WHERE Sdept='CS';</a:t>
            </a:r>
          </a:p>
          <a:p>
            <a:endParaRPr lang="en-US" altLang="zh-CN"/>
          </a:p>
          <a:p>
            <a:endParaRPr lang="en-US" altLang="zh-CN"/>
          </a:p>
        </p:txBody>
      </p:sp>
      <p:sp>
        <p:nvSpPr>
          <p:cNvPr id="4" name="矩形 3">
            <a:extLst>
              <a:ext uri="{FF2B5EF4-FFF2-40B4-BE49-F238E27FC236}">
                <a16:creationId xmlns:a16="http://schemas.microsoft.com/office/drawing/2014/main" id="{36D58932-F649-4185-BF0C-31782224ACE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86769BC-B843-4324-B7E7-276CBFBC56EF}"/>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1DD6862-6A55-426F-8642-2106D30878B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727702132"/>
      </p:ext>
    </p:extLst>
  </p:cSld>
  <p:clrMapOvr>
    <a:masterClrMapping/>
  </p:clrMapOvr>
  <p:transition>
    <p:wip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a:extLst>
              <a:ext uri="{FF2B5EF4-FFF2-40B4-BE49-F238E27FC236}">
                <a16:creationId xmlns:a16="http://schemas.microsoft.com/office/drawing/2014/main" id="{EBFCD6FF-68FB-487C-8F45-BFF5EFE5E941}"/>
              </a:ext>
            </a:extLst>
          </p:cNvPr>
          <p:cNvSpPr>
            <a:spLocks noGrp="1" noChangeArrowheads="1"/>
          </p:cNvSpPr>
          <p:nvPr>
            <p:ph type="title"/>
          </p:nvPr>
        </p:nvSpPr>
        <p:spPr/>
        <p:txBody>
          <a:bodyPr/>
          <a:lstStyle/>
          <a:p>
            <a:r>
              <a:rPr lang="zh-CN" altLang="en-US" sz="3200"/>
              <a:t>六、非</a:t>
            </a:r>
            <a:r>
              <a:rPr lang="en-US" altLang="zh-CN" sz="3200"/>
              <a:t>CURRENT</a:t>
            </a:r>
            <a:r>
              <a:rPr lang="zh-CN" altLang="en-US" sz="3200"/>
              <a:t>形式的</a:t>
            </a:r>
            <a:r>
              <a:rPr lang="en-US" altLang="zh-CN" sz="3200"/>
              <a:t>DELETE</a:t>
            </a:r>
            <a:r>
              <a:rPr lang="zh-CN" altLang="en-US" sz="3200"/>
              <a:t>语句</a:t>
            </a:r>
          </a:p>
        </p:txBody>
      </p:sp>
      <p:sp>
        <p:nvSpPr>
          <p:cNvPr id="983043" name="Rectangle 3">
            <a:extLst>
              <a:ext uri="{FF2B5EF4-FFF2-40B4-BE49-F238E27FC236}">
                <a16:creationId xmlns:a16="http://schemas.microsoft.com/office/drawing/2014/main" id="{ACCA3C98-1911-4EA0-B844-B492E7052233}"/>
              </a:ext>
            </a:extLst>
          </p:cNvPr>
          <p:cNvSpPr>
            <a:spLocks noGrp="1" noChangeArrowheads="1"/>
          </p:cNvSpPr>
          <p:nvPr>
            <p:ph type="body" idx="1"/>
          </p:nvPr>
        </p:nvSpPr>
        <p:spPr/>
        <p:txBody>
          <a:bodyPr/>
          <a:lstStyle/>
          <a:p>
            <a:r>
              <a:rPr lang="zh-CN" altLang="en-US"/>
              <a:t>非</a:t>
            </a:r>
            <a:r>
              <a:rPr lang="en-US" altLang="zh-CN"/>
              <a:t>CURRENT</a:t>
            </a:r>
            <a:r>
              <a:rPr lang="zh-CN" altLang="en-US"/>
              <a:t>形式的</a:t>
            </a:r>
            <a:r>
              <a:rPr lang="en-US" altLang="zh-CN"/>
              <a:t>DELETE</a:t>
            </a:r>
            <a:r>
              <a:rPr lang="zh-CN" altLang="en-US"/>
              <a:t>语句</a:t>
            </a:r>
            <a:endParaRPr lang="zh-CN" altLang="en-US" sz="3600"/>
          </a:p>
          <a:p>
            <a:pPr lvl="1"/>
            <a:r>
              <a:rPr lang="zh-CN" altLang="en-US"/>
              <a:t>使用主变量</a:t>
            </a:r>
          </a:p>
          <a:p>
            <a:pPr lvl="2"/>
            <a:r>
              <a:rPr lang="zh-CN" altLang="en-US" sz="2800"/>
              <a:t> </a:t>
            </a:r>
            <a:r>
              <a:rPr lang="en-US" altLang="zh-CN" sz="2800"/>
              <a:t>WHERE</a:t>
            </a:r>
            <a:r>
              <a:rPr lang="zh-CN" altLang="en-US" sz="2800"/>
              <a:t>子句</a:t>
            </a:r>
          </a:p>
          <a:p>
            <a:endParaRPr lang="zh-CN" altLang="en-US"/>
          </a:p>
          <a:p>
            <a:r>
              <a:rPr lang="zh-CN" altLang="en-US"/>
              <a:t>非</a:t>
            </a:r>
            <a:r>
              <a:rPr lang="en-US" altLang="zh-CN"/>
              <a:t>CURRENT</a:t>
            </a:r>
            <a:r>
              <a:rPr lang="zh-CN" altLang="en-US"/>
              <a:t>形式的</a:t>
            </a:r>
            <a:r>
              <a:rPr lang="en-US" altLang="zh-CN"/>
              <a:t>DELETE</a:t>
            </a:r>
            <a:r>
              <a:rPr lang="zh-CN" altLang="en-US"/>
              <a:t>语句可以操作多条元组</a:t>
            </a:r>
          </a:p>
          <a:p>
            <a:endParaRPr lang="en-US" altLang="zh-CN"/>
          </a:p>
        </p:txBody>
      </p:sp>
      <p:sp>
        <p:nvSpPr>
          <p:cNvPr id="4" name="矩形 3">
            <a:extLst>
              <a:ext uri="{FF2B5EF4-FFF2-40B4-BE49-F238E27FC236}">
                <a16:creationId xmlns:a16="http://schemas.microsoft.com/office/drawing/2014/main" id="{282C146F-C4C7-49EB-BD1D-D8FD73860241}"/>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341EE3C2-54E9-4D46-9D27-6FA291CFA67A}"/>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D9CE03C-7A9E-4A65-A161-CC1C87A7A91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7" name="矩形 6">
            <a:extLst>
              <a:ext uri="{FF2B5EF4-FFF2-40B4-BE49-F238E27FC236}">
                <a16:creationId xmlns:a16="http://schemas.microsoft.com/office/drawing/2014/main" id="{288FB2E4-D333-4FF3-B3C3-3E2FBC659B9B}"/>
              </a:ext>
            </a:extLst>
          </p:cNvPr>
          <p:cNvSpPr>
            <a:spLocks noChangeArrowheads="1"/>
          </p:cNvSpPr>
          <p:nvPr/>
        </p:nvSpPr>
        <p:spPr bwMode="auto">
          <a:xfrm>
            <a:off x="152400" y="15240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8" name="文本框 22">
            <a:extLst>
              <a:ext uri="{FF2B5EF4-FFF2-40B4-BE49-F238E27FC236}">
                <a16:creationId xmlns:a16="http://schemas.microsoft.com/office/drawing/2014/main" id="{513E3C4D-AB8A-492D-928C-651D256DC6CC}"/>
              </a:ext>
            </a:extLst>
          </p:cNvPr>
          <p:cNvSpPr txBox="1">
            <a:spLocks noChangeArrowheads="1"/>
          </p:cNvSpPr>
          <p:nvPr/>
        </p:nvSpPr>
        <p:spPr bwMode="auto">
          <a:xfrm>
            <a:off x="487363" y="2016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9" name="文本框 22">
            <a:extLst>
              <a:ext uri="{FF2B5EF4-FFF2-40B4-BE49-F238E27FC236}">
                <a16:creationId xmlns:a16="http://schemas.microsoft.com/office/drawing/2014/main" id="{9230E92B-AF05-45D8-A12B-434753D4B948}"/>
              </a:ext>
            </a:extLst>
          </p:cNvPr>
          <p:cNvSpPr txBox="1">
            <a:spLocks noChangeArrowheads="1"/>
          </p:cNvSpPr>
          <p:nvPr/>
        </p:nvSpPr>
        <p:spPr bwMode="auto">
          <a:xfrm>
            <a:off x="6434070" y="1969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960132115"/>
      </p:ext>
    </p:extLst>
  </p:cSld>
  <p:clrMapOvr>
    <a:masterClrMapping/>
  </p:clrMapOvr>
  <p:transition>
    <p:wip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a:extLst>
              <a:ext uri="{FF2B5EF4-FFF2-40B4-BE49-F238E27FC236}">
                <a16:creationId xmlns:a16="http://schemas.microsoft.com/office/drawing/2014/main" id="{82859388-AD19-4046-A7C1-AA22F602BB63}"/>
              </a:ext>
            </a:extLst>
          </p:cNvPr>
          <p:cNvSpPr>
            <a:spLocks noGrp="1" noChangeArrowheads="1"/>
          </p:cNvSpPr>
          <p:nvPr>
            <p:ph type="title"/>
          </p:nvPr>
        </p:nvSpPr>
        <p:spPr/>
        <p:txBody>
          <a:bodyPr/>
          <a:lstStyle/>
          <a:p>
            <a:r>
              <a:rPr lang="zh-CN" altLang="en-US" sz="3200"/>
              <a:t>非</a:t>
            </a:r>
            <a:r>
              <a:rPr lang="en-US" altLang="zh-CN" sz="3200"/>
              <a:t>CURRENT</a:t>
            </a:r>
            <a:r>
              <a:rPr lang="zh-CN" altLang="en-US" sz="3200"/>
              <a:t>形式的</a:t>
            </a:r>
            <a:r>
              <a:rPr lang="en-US" altLang="zh-CN" sz="3200"/>
              <a:t>DELETE</a:t>
            </a:r>
            <a:r>
              <a:rPr lang="zh-CN" altLang="en-US" sz="3200"/>
              <a:t>语句（续）</a:t>
            </a:r>
          </a:p>
        </p:txBody>
      </p:sp>
      <p:sp>
        <p:nvSpPr>
          <p:cNvPr id="984067" name="Rectangle 3">
            <a:extLst>
              <a:ext uri="{FF2B5EF4-FFF2-40B4-BE49-F238E27FC236}">
                <a16:creationId xmlns:a16="http://schemas.microsoft.com/office/drawing/2014/main" id="{23C90BE7-8BA0-4F2D-96FC-02D5B06D93A2}"/>
              </a:ext>
            </a:extLst>
          </p:cNvPr>
          <p:cNvSpPr>
            <a:spLocks noGrp="1" noChangeArrowheads="1"/>
          </p:cNvSpPr>
          <p:nvPr>
            <p:ph type="body" idx="1"/>
          </p:nvPr>
        </p:nvSpPr>
        <p:spPr/>
        <p:txBody>
          <a:bodyPr/>
          <a:lstStyle/>
          <a:p>
            <a:pPr>
              <a:lnSpc>
                <a:spcPct val="90000"/>
              </a:lnSpc>
              <a:buFont typeface="Monotype Sorts" pitchFamily="2" charset="2"/>
              <a:buNone/>
            </a:pPr>
            <a:r>
              <a:rPr lang="zh-CN" altLang="en-US" sz="2800"/>
              <a:t>例</a:t>
            </a:r>
            <a:r>
              <a:rPr lang="en-US" altLang="zh-CN" sz="2800"/>
              <a:t>8 </a:t>
            </a:r>
            <a:r>
              <a:rPr lang="zh-CN" altLang="en-US" sz="2800"/>
              <a:t>某个学生退学了，现要将有关他的所有选课记录删除掉。</a:t>
            </a:r>
          </a:p>
          <a:p>
            <a:pPr>
              <a:lnSpc>
                <a:spcPct val="90000"/>
              </a:lnSpc>
              <a:buFont typeface="Monotype Sorts" pitchFamily="2" charset="2"/>
              <a:buNone/>
            </a:pPr>
            <a:r>
              <a:rPr lang="zh-CN" altLang="en-US" sz="2800"/>
              <a:t>    假设该学生的姓名已赋给主变量</a:t>
            </a:r>
            <a:r>
              <a:rPr lang="en-US" altLang="zh-CN" sz="2800"/>
              <a:t>stdname</a:t>
            </a:r>
          </a:p>
          <a:p>
            <a:pPr>
              <a:lnSpc>
                <a:spcPct val="90000"/>
              </a:lnSpc>
              <a:buFont typeface="Monotype Sorts" pitchFamily="2" charset="2"/>
              <a:buNone/>
            </a:pPr>
            <a:endParaRPr lang="en-US" altLang="zh-CN" sz="2800"/>
          </a:p>
          <a:p>
            <a:pPr>
              <a:lnSpc>
                <a:spcPct val="90000"/>
              </a:lnSpc>
              <a:buFont typeface="Monotype Sorts" pitchFamily="2" charset="2"/>
              <a:buNone/>
            </a:pPr>
            <a:r>
              <a:rPr lang="en-US" altLang="zh-CN" sz="2800"/>
              <a:t>        EXEC SQL DELETE</a:t>
            </a:r>
          </a:p>
          <a:p>
            <a:pPr>
              <a:lnSpc>
                <a:spcPct val="90000"/>
              </a:lnSpc>
              <a:buFont typeface="Monotype Sorts" pitchFamily="2" charset="2"/>
              <a:buNone/>
            </a:pPr>
            <a:r>
              <a:rPr lang="en-US" altLang="zh-CN" sz="2800"/>
              <a:t>                 FROM SC</a:t>
            </a:r>
          </a:p>
          <a:p>
            <a:pPr>
              <a:lnSpc>
                <a:spcPct val="90000"/>
              </a:lnSpc>
              <a:buFont typeface="Monotype Sorts" pitchFamily="2" charset="2"/>
              <a:buNone/>
            </a:pPr>
            <a:r>
              <a:rPr lang="en-US" altLang="zh-CN" sz="2800"/>
              <a:t>                 WHERE Sno=</a:t>
            </a:r>
          </a:p>
          <a:p>
            <a:pPr>
              <a:lnSpc>
                <a:spcPct val="90000"/>
              </a:lnSpc>
              <a:buFont typeface="Monotype Sorts" pitchFamily="2" charset="2"/>
              <a:buNone/>
            </a:pPr>
            <a:r>
              <a:rPr lang="en-US" altLang="zh-CN" sz="2800"/>
              <a:t>                         (SELECT Sno</a:t>
            </a:r>
          </a:p>
          <a:p>
            <a:pPr>
              <a:lnSpc>
                <a:spcPct val="90000"/>
              </a:lnSpc>
              <a:buFont typeface="Monotype Sorts" pitchFamily="2" charset="2"/>
              <a:buNone/>
            </a:pPr>
            <a:r>
              <a:rPr lang="en-US" altLang="zh-CN" sz="2800"/>
              <a:t>                          FROM Student</a:t>
            </a:r>
          </a:p>
          <a:p>
            <a:pPr>
              <a:lnSpc>
                <a:spcPct val="90000"/>
              </a:lnSpc>
              <a:buFont typeface="Monotype Sorts" pitchFamily="2" charset="2"/>
              <a:buNone/>
            </a:pPr>
            <a:r>
              <a:rPr lang="en-US" altLang="zh-CN" sz="2800"/>
              <a:t>                          WHERE Sname=:stdname);</a:t>
            </a:r>
          </a:p>
        </p:txBody>
      </p:sp>
      <p:sp>
        <p:nvSpPr>
          <p:cNvPr id="4" name="矩形 3">
            <a:extLst>
              <a:ext uri="{FF2B5EF4-FFF2-40B4-BE49-F238E27FC236}">
                <a16:creationId xmlns:a16="http://schemas.microsoft.com/office/drawing/2014/main" id="{6530EF93-9242-4AE2-8097-14941BC445E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F9D4E3E5-488F-4C97-8CD1-AE2259BA8E1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7BC7199-0A90-4A22-9778-8B2031D8552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275744000"/>
      </p:ext>
    </p:extLst>
  </p:cSld>
  <p:clrMapOvr>
    <a:masterClrMapping/>
  </p:clrMapOvr>
  <p:transition>
    <p:wip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a:extLst>
              <a:ext uri="{FF2B5EF4-FFF2-40B4-BE49-F238E27FC236}">
                <a16:creationId xmlns:a16="http://schemas.microsoft.com/office/drawing/2014/main" id="{335B7C2A-0FF8-4E69-B250-49F6CFC3EABA}"/>
              </a:ext>
            </a:extLst>
          </p:cNvPr>
          <p:cNvSpPr>
            <a:spLocks noGrp="1" noChangeArrowheads="1"/>
          </p:cNvSpPr>
          <p:nvPr>
            <p:ph type="title"/>
          </p:nvPr>
        </p:nvSpPr>
        <p:spPr/>
        <p:txBody>
          <a:bodyPr/>
          <a:lstStyle/>
          <a:p>
            <a:r>
              <a:rPr lang="zh-CN" altLang="en-US"/>
              <a:t>七、</a:t>
            </a:r>
            <a:r>
              <a:rPr lang="en-US" altLang="zh-CN"/>
              <a:t>INSERT</a:t>
            </a:r>
            <a:r>
              <a:rPr lang="zh-CN" altLang="en-US"/>
              <a:t>语句</a:t>
            </a:r>
          </a:p>
        </p:txBody>
      </p:sp>
      <p:sp>
        <p:nvSpPr>
          <p:cNvPr id="985091" name="Rectangle 3">
            <a:extLst>
              <a:ext uri="{FF2B5EF4-FFF2-40B4-BE49-F238E27FC236}">
                <a16:creationId xmlns:a16="http://schemas.microsoft.com/office/drawing/2014/main" id="{077E665F-572A-49F9-917A-34A421B2300C}"/>
              </a:ext>
            </a:extLst>
          </p:cNvPr>
          <p:cNvSpPr>
            <a:spLocks noGrp="1" noChangeArrowheads="1"/>
          </p:cNvSpPr>
          <p:nvPr>
            <p:ph type="body" idx="1"/>
          </p:nvPr>
        </p:nvSpPr>
        <p:spPr/>
        <p:txBody>
          <a:bodyPr/>
          <a:lstStyle/>
          <a:p>
            <a:r>
              <a:rPr lang="en-US" altLang="zh-CN"/>
              <a:t>INSERT</a:t>
            </a:r>
            <a:r>
              <a:rPr lang="zh-CN" altLang="en-US"/>
              <a:t>语句</a:t>
            </a:r>
          </a:p>
          <a:p>
            <a:pPr lvl="1"/>
            <a:r>
              <a:rPr lang="zh-CN" altLang="en-US"/>
              <a:t>使用主变量</a:t>
            </a:r>
          </a:p>
          <a:p>
            <a:pPr lvl="2"/>
            <a:r>
              <a:rPr lang="zh-CN" altLang="en-US"/>
              <a:t> </a:t>
            </a:r>
            <a:r>
              <a:rPr lang="en-US" altLang="zh-CN" sz="2800"/>
              <a:t>VALUES</a:t>
            </a:r>
            <a:r>
              <a:rPr lang="zh-CN" altLang="en-US" sz="2800"/>
              <a:t>子句</a:t>
            </a:r>
          </a:p>
          <a:p>
            <a:pPr lvl="1"/>
            <a:r>
              <a:rPr lang="zh-CN" altLang="en-US"/>
              <a:t>使用指示变量</a:t>
            </a:r>
          </a:p>
          <a:p>
            <a:pPr lvl="2"/>
            <a:r>
              <a:rPr lang="zh-CN" altLang="en-US"/>
              <a:t> </a:t>
            </a:r>
            <a:r>
              <a:rPr lang="en-US" altLang="zh-CN" sz="2800"/>
              <a:t>VALUES</a:t>
            </a:r>
            <a:r>
              <a:rPr lang="zh-CN" altLang="en-US" sz="2800"/>
              <a:t>子句</a:t>
            </a:r>
          </a:p>
          <a:p>
            <a:endParaRPr lang="zh-CN" altLang="en-US"/>
          </a:p>
          <a:p>
            <a:r>
              <a:rPr lang="en-US" altLang="zh-CN"/>
              <a:t>INSERT</a:t>
            </a:r>
            <a:r>
              <a:rPr lang="zh-CN" altLang="en-US"/>
              <a:t>语句一次只能输入一条元组</a:t>
            </a:r>
          </a:p>
        </p:txBody>
      </p:sp>
      <p:sp>
        <p:nvSpPr>
          <p:cNvPr id="4" name="矩形 3">
            <a:extLst>
              <a:ext uri="{FF2B5EF4-FFF2-40B4-BE49-F238E27FC236}">
                <a16:creationId xmlns:a16="http://schemas.microsoft.com/office/drawing/2014/main" id="{A836D37B-CB61-41F3-A7D2-065FC1982DA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05457E9-820D-476D-AE7E-D48E36F14FA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3908BBF-78BC-478F-AF95-854E22F3E95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953362839"/>
      </p:ext>
    </p:extLst>
  </p:cSld>
  <p:clrMapOvr>
    <a:masterClrMapping/>
  </p:clrMapOvr>
  <p:transition>
    <p:wip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297D89D2-D542-4CCB-B3DB-6F113EB1744F}"/>
              </a:ext>
            </a:extLst>
          </p:cNvPr>
          <p:cNvSpPr>
            <a:spLocks noGrp="1" noChangeArrowheads="1"/>
          </p:cNvSpPr>
          <p:nvPr>
            <p:ph type="title"/>
          </p:nvPr>
        </p:nvSpPr>
        <p:spPr/>
        <p:txBody>
          <a:bodyPr/>
          <a:lstStyle/>
          <a:p>
            <a:r>
              <a:rPr lang="en-US" altLang="zh-CN"/>
              <a:t>INSERT</a:t>
            </a:r>
            <a:r>
              <a:rPr lang="zh-CN" altLang="en-US"/>
              <a:t>语句（续）</a:t>
            </a:r>
          </a:p>
        </p:txBody>
      </p:sp>
      <p:sp>
        <p:nvSpPr>
          <p:cNvPr id="986115" name="Rectangle 3">
            <a:extLst>
              <a:ext uri="{FF2B5EF4-FFF2-40B4-BE49-F238E27FC236}">
                <a16:creationId xmlns:a16="http://schemas.microsoft.com/office/drawing/2014/main" id="{88C960C6-C429-45B3-A755-27E2EEA98084}"/>
              </a:ext>
            </a:extLst>
          </p:cNvPr>
          <p:cNvSpPr>
            <a:spLocks noGrp="1" noChangeArrowheads="1"/>
          </p:cNvSpPr>
          <p:nvPr>
            <p:ph type="body" idx="1"/>
          </p:nvPr>
        </p:nvSpPr>
        <p:spPr/>
        <p:txBody>
          <a:bodyPr/>
          <a:lstStyle/>
          <a:p>
            <a:pPr>
              <a:lnSpc>
                <a:spcPct val="90000"/>
              </a:lnSpc>
              <a:buFont typeface="Monotype Sorts" pitchFamily="2" charset="2"/>
              <a:buNone/>
            </a:pPr>
            <a:r>
              <a:rPr lang="zh-CN" altLang="en-US" sz="2400"/>
              <a:t>例</a:t>
            </a:r>
            <a:r>
              <a:rPr lang="en-US" altLang="zh-CN" sz="2400"/>
              <a:t>9 </a:t>
            </a:r>
            <a:r>
              <a:rPr lang="zh-CN" altLang="en-US" sz="2400"/>
              <a:t>某个学生新选修了某门课程，将有关记录插入</a:t>
            </a:r>
            <a:r>
              <a:rPr lang="en-US" altLang="zh-CN" sz="2400"/>
              <a:t>SC</a:t>
            </a:r>
            <a:r>
              <a:rPr lang="zh-CN" altLang="en-US" sz="2400"/>
              <a:t>表</a:t>
            </a:r>
          </a:p>
          <a:p>
            <a:pPr>
              <a:lnSpc>
                <a:spcPct val="90000"/>
              </a:lnSpc>
              <a:buFont typeface="Monotype Sorts" pitchFamily="2" charset="2"/>
              <a:buNone/>
            </a:pPr>
            <a:r>
              <a:rPr lang="zh-CN" altLang="en-US" sz="2400"/>
              <a:t>    假设学生的学号已赋给主变量</a:t>
            </a:r>
            <a:r>
              <a:rPr lang="en-US" altLang="zh-CN" sz="2400"/>
              <a:t>stdno</a:t>
            </a:r>
            <a:r>
              <a:rPr lang="zh-CN" altLang="en-US" sz="2400"/>
              <a:t>，课程号已赋给主变量</a:t>
            </a:r>
            <a:r>
              <a:rPr lang="en-US" altLang="zh-CN" sz="2400"/>
              <a:t>couno</a:t>
            </a:r>
            <a:r>
              <a:rPr lang="zh-CN" altLang="en-US" sz="2400"/>
              <a:t>。</a:t>
            </a:r>
          </a:p>
          <a:p>
            <a:pPr>
              <a:lnSpc>
                <a:spcPct val="90000"/>
              </a:lnSpc>
              <a:buFont typeface="Monotype Sorts" pitchFamily="2" charset="2"/>
              <a:buNone/>
            </a:pPr>
            <a:r>
              <a:rPr lang="zh-CN" altLang="en-US" sz="2400"/>
              <a:t>        </a:t>
            </a:r>
            <a:r>
              <a:rPr lang="en-US" altLang="zh-CN" sz="2400"/>
              <a:t>gradeid=-1;</a:t>
            </a:r>
          </a:p>
          <a:p>
            <a:pPr>
              <a:lnSpc>
                <a:spcPct val="90000"/>
              </a:lnSpc>
              <a:buFont typeface="Monotype Sorts" pitchFamily="2" charset="2"/>
              <a:buNone/>
            </a:pPr>
            <a:r>
              <a:rPr lang="en-US" altLang="zh-CN" sz="2400"/>
              <a:t>        EXEC SQL INSERT</a:t>
            </a:r>
          </a:p>
          <a:p>
            <a:pPr>
              <a:lnSpc>
                <a:spcPct val="90000"/>
              </a:lnSpc>
              <a:buFont typeface="Monotype Sorts" pitchFamily="2" charset="2"/>
              <a:buNone/>
            </a:pPr>
            <a:r>
              <a:rPr lang="en-US" altLang="zh-CN" sz="2400"/>
              <a:t>                 INTO SC</a:t>
            </a:r>
          </a:p>
          <a:p>
            <a:pPr>
              <a:lnSpc>
                <a:spcPct val="90000"/>
              </a:lnSpc>
              <a:buFont typeface="Monotype Sorts" pitchFamily="2" charset="2"/>
              <a:buNone/>
            </a:pPr>
            <a:r>
              <a:rPr lang="en-US" altLang="zh-CN" sz="2400"/>
              <a:t>                 VALUES(:stdno, :couno, :gr:gradeid);</a:t>
            </a:r>
          </a:p>
          <a:p>
            <a:pPr>
              <a:lnSpc>
                <a:spcPct val="90000"/>
              </a:lnSpc>
              <a:buFont typeface="Monotype Sorts" pitchFamily="2" charset="2"/>
              <a:buNone/>
            </a:pPr>
            <a:r>
              <a:rPr lang="en-US" altLang="zh-CN" sz="2400"/>
              <a:t>        </a:t>
            </a:r>
            <a:r>
              <a:rPr lang="zh-CN" altLang="en-US" sz="2400"/>
              <a:t>或</a:t>
            </a:r>
          </a:p>
          <a:p>
            <a:pPr>
              <a:lnSpc>
                <a:spcPct val="90000"/>
              </a:lnSpc>
              <a:buFont typeface="Monotype Sorts" pitchFamily="2" charset="2"/>
              <a:buNone/>
            </a:pPr>
            <a:r>
              <a:rPr lang="zh-CN" altLang="en-US" sz="2400"/>
              <a:t>        </a:t>
            </a:r>
            <a:r>
              <a:rPr lang="en-US" altLang="zh-CN" sz="2400"/>
              <a:t>EXEC SQL INSERT</a:t>
            </a:r>
          </a:p>
          <a:p>
            <a:pPr>
              <a:lnSpc>
                <a:spcPct val="90000"/>
              </a:lnSpc>
              <a:buFont typeface="Monotype Sorts" pitchFamily="2" charset="2"/>
              <a:buNone/>
            </a:pPr>
            <a:r>
              <a:rPr lang="en-US" altLang="zh-CN" sz="2400"/>
              <a:t>                 INTO SC(Sno, Cno)</a:t>
            </a:r>
          </a:p>
          <a:p>
            <a:pPr>
              <a:lnSpc>
                <a:spcPct val="90000"/>
              </a:lnSpc>
              <a:buFont typeface="Monotype Sorts" pitchFamily="2" charset="2"/>
              <a:buNone/>
            </a:pPr>
            <a:r>
              <a:rPr lang="en-US" altLang="zh-CN" sz="2400"/>
              <a:t>                 VALUES(:stdno, :couno);</a:t>
            </a:r>
          </a:p>
          <a:p>
            <a:pPr>
              <a:lnSpc>
                <a:spcPct val="90000"/>
              </a:lnSpc>
              <a:buFont typeface="Monotype Sorts" pitchFamily="2" charset="2"/>
              <a:buNone/>
            </a:pPr>
            <a:endParaRPr lang="en-US" altLang="zh-CN" sz="2400"/>
          </a:p>
        </p:txBody>
      </p:sp>
      <p:sp>
        <p:nvSpPr>
          <p:cNvPr id="4" name="矩形 3">
            <a:extLst>
              <a:ext uri="{FF2B5EF4-FFF2-40B4-BE49-F238E27FC236}">
                <a16:creationId xmlns:a16="http://schemas.microsoft.com/office/drawing/2014/main" id="{742DFD45-2CAB-417A-9A6A-65D2A4BB492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B1239F4-4F44-4CE5-BE57-AD8C1DA3B287}"/>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378AD1F-D07F-46EA-B787-A2CCB561DC3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46242682"/>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 </a:t>
            </a:r>
            <a:r>
              <a:rPr lang="en-US" altLang="zh-CN" sz="3600" b="1" dirty="0">
                <a:solidFill>
                  <a:srgbClr val="000000"/>
                </a:solidFill>
                <a:latin typeface="华文细黑" charset="-122"/>
                <a:ea typeface="华文细黑" charset="-122"/>
              </a:rPr>
              <a:t>(Structured Query Language)</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400" dirty="0">
                <a:ea typeface="STHeiti Light" charset="-122"/>
              </a:rPr>
              <a:t> 结构化查询语言，是关系数据库的标准语言</a:t>
            </a:r>
            <a:endParaRPr lang="en-US" altLang="zh-CN" sz="2400" dirty="0">
              <a:ea typeface="STHeiti Light" charset="-122"/>
            </a:endParaRPr>
          </a:p>
          <a:p>
            <a:pPr>
              <a:lnSpc>
                <a:spcPct val="100000"/>
              </a:lnSpc>
              <a:buFont typeface="Wingdings" panose="05000000000000000000" pitchFamily="2" charset="2"/>
              <a:buChar char="p"/>
            </a:pPr>
            <a:r>
              <a:rPr lang="en-US" altLang="zh-CN" sz="2400" dirty="0">
                <a:ea typeface="STHeiti Light" charset="-122"/>
              </a:rPr>
              <a:t> SQL</a:t>
            </a:r>
            <a:r>
              <a:rPr lang="zh-CN" altLang="en-US" sz="2400" dirty="0">
                <a:ea typeface="STHeiti Light" charset="-122"/>
              </a:rPr>
              <a:t>发展历史</a:t>
            </a:r>
            <a:endParaRPr lang="en-US" altLang="zh-CN" sz="2400" dirty="0">
              <a:ea typeface="STHeiti Light" charset="-122"/>
            </a:endParaRPr>
          </a:p>
          <a:p>
            <a:pPr lvl="1">
              <a:lnSpc>
                <a:spcPct val="100000"/>
              </a:lnSpc>
              <a:buFont typeface="Wingdings" panose="05000000000000000000" pitchFamily="2" charset="2"/>
              <a:buChar char="p"/>
            </a:pPr>
            <a:r>
              <a:rPr lang="en-US" altLang="zh-CN" dirty="0">
                <a:ea typeface="STHeiti Light" charset="-122"/>
              </a:rPr>
              <a:t> 1970</a:t>
            </a:r>
            <a:r>
              <a:rPr lang="zh-CN" altLang="en-US" dirty="0">
                <a:ea typeface="STHeiti Light" charset="-122"/>
              </a:rPr>
              <a:t>年</a:t>
            </a:r>
            <a:r>
              <a:rPr lang="en-US" altLang="zh-CN" dirty="0">
                <a:ea typeface="STHeiti Light" charset="-122"/>
              </a:rPr>
              <a:t>Codd</a:t>
            </a:r>
            <a:r>
              <a:rPr lang="zh-CN" altLang="en-US" dirty="0">
                <a:ea typeface="STHeiti Light" charset="-122"/>
              </a:rPr>
              <a:t>提出了关系模型之后，由于关系代数或者关系都太数学了，难以被普通用户接受，于是</a:t>
            </a:r>
            <a:r>
              <a:rPr lang="en-US" altLang="zh-CN" dirty="0">
                <a:ea typeface="STHeiti Light" charset="-122"/>
              </a:rPr>
              <a:t>1973</a:t>
            </a:r>
            <a:r>
              <a:rPr lang="zh-CN" altLang="en-US" dirty="0">
                <a:ea typeface="STHeiti Light" charset="-122"/>
              </a:rPr>
              <a:t>年</a:t>
            </a:r>
            <a:r>
              <a:rPr lang="en-US" altLang="zh-CN" dirty="0">
                <a:ea typeface="STHeiti Light" charset="-122"/>
              </a:rPr>
              <a:t>IBM</a:t>
            </a:r>
            <a:r>
              <a:rPr lang="zh-CN" altLang="en-US" dirty="0">
                <a:ea typeface="STHeiti Light" charset="-122"/>
              </a:rPr>
              <a:t>开展了</a:t>
            </a:r>
            <a:r>
              <a:rPr lang="en-US" altLang="zh-CN" dirty="0">
                <a:ea typeface="STHeiti Light" charset="-122"/>
              </a:rPr>
              <a:t>System R</a:t>
            </a:r>
            <a:r>
              <a:rPr lang="zh-CN" altLang="en-US" dirty="0">
                <a:ea typeface="STHeiti Light" charset="-122"/>
              </a:rPr>
              <a:t>的研制工作</a:t>
            </a:r>
            <a:endParaRPr lang="en-US" altLang="zh-CN" dirty="0">
              <a:ea typeface="STHeiti Light" charset="-122"/>
            </a:endParaRPr>
          </a:p>
          <a:p>
            <a:pPr lvl="1">
              <a:lnSpc>
                <a:spcPct val="100000"/>
              </a:lnSpc>
              <a:buFont typeface="Wingdings" panose="05000000000000000000" pitchFamily="2" charset="2"/>
              <a:buChar char="p"/>
            </a:pPr>
            <a:r>
              <a:rPr lang="en-US" altLang="zh-CN" dirty="0">
                <a:ea typeface="STHeiti Light" charset="-122"/>
              </a:rPr>
              <a:t> System R </a:t>
            </a:r>
            <a:r>
              <a:rPr lang="zh-CN" altLang="en-US" dirty="0">
                <a:ea typeface="STHeiti Light" charset="-122"/>
              </a:rPr>
              <a:t>以关系模型为基础，但是摈弃了数学语言，以自然语言为方向，结果诞生了结构化英语查询语言（</a:t>
            </a:r>
            <a:r>
              <a:rPr lang="en-US" altLang="zh-CN" dirty="0">
                <a:ea typeface="STHeiti Light" charset="-122"/>
              </a:rPr>
              <a:t>Structured English Query Language</a:t>
            </a:r>
            <a:r>
              <a:rPr lang="zh-CN" altLang="en-US" dirty="0">
                <a:ea typeface="STHeiti Light" charset="-122"/>
              </a:rPr>
              <a:t>， </a:t>
            </a:r>
            <a:r>
              <a:rPr lang="en-US" altLang="zh-CN" dirty="0">
                <a:ea typeface="STHeiti Light" charset="-122"/>
              </a:rPr>
              <a:t>SEQUEL</a:t>
            </a:r>
            <a:r>
              <a:rPr lang="zh-CN" altLang="en-US" dirty="0">
                <a:ea typeface="STHeiti Light" charset="-122"/>
              </a:rPr>
              <a:t>），负责人为</a:t>
            </a:r>
            <a:r>
              <a:rPr lang="en-US" altLang="zh-CN" dirty="0">
                <a:ea typeface="STHeiti Light" charset="-122"/>
              </a:rPr>
              <a:t>Don Chamberlin</a:t>
            </a:r>
            <a:r>
              <a:rPr lang="zh-CN" altLang="en-US" dirty="0">
                <a:ea typeface="STHeiti Light" charset="-122"/>
              </a:rPr>
              <a:t>博士。</a:t>
            </a:r>
            <a:endParaRPr lang="en-US" altLang="zh-CN" dirty="0">
              <a:ea typeface="STHeiti Light" charset="-122"/>
            </a:endParaRPr>
          </a:p>
          <a:p>
            <a:pPr lvl="1">
              <a:lnSpc>
                <a:spcPct val="100000"/>
              </a:lnSpc>
              <a:buFont typeface="Wingdings" panose="05000000000000000000" pitchFamily="2" charset="2"/>
              <a:buChar char="p"/>
            </a:pPr>
            <a:r>
              <a:rPr lang="zh-CN" altLang="en-US" dirty="0">
                <a:ea typeface="STHeiti Light" charset="-122"/>
              </a:rPr>
              <a:t> 后来更名为</a:t>
            </a:r>
            <a:r>
              <a:rPr lang="en-US" altLang="zh-CN" dirty="0">
                <a:ea typeface="STHeiti Light" charset="-122"/>
              </a:rPr>
              <a:t>SQL</a:t>
            </a:r>
            <a:r>
              <a:rPr lang="zh-CN" altLang="en-US" dirty="0">
                <a:ea typeface="STHeiti Light" charset="-122"/>
              </a:rPr>
              <a:t>，发音不变。</a:t>
            </a:r>
            <a:endParaRPr lang="en-US" altLang="zh-CN" dirty="0">
              <a:ea typeface="STHeiti Light" charset="-122"/>
            </a:endParaRPr>
          </a:p>
          <a:p>
            <a:pPr lvl="1">
              <a:lnSpc>
                <a:spcPct val="100000"/>
              </a:lnSpc>
              <a:buFont typeface="Wingdings" panose="05000000000000000000" pitchFamily="2" charset="2"/>
              <a:buChar char="p"/>
            </a:pPr>
            <a:r>
              <a:rPr lang="en-US" altLang="zh-CN" dirty="0">
                <a:ea typeface="STHeiti Light" charset="-122"/>
              </a:rPr>
              <a:t> System R</a:t>
            </a:r>
            <a:r>
              <a:rPr lang="zh-CN" altLang="en-US" dirty="0">
                <a:ea typeface="STHeiti Light" charset="-122"/>
              </a:rPr>
              <a:t>获得</a:t>
            </a:r>
            <a:r>
              <a:rPr lang="en-US" altLang="zh-CN" dirty="0">
                <a:ea typeface="STHeiti Light" charset="-122"/>
              </a:rPr>
              <a:t>1988</a:t>
            </a:r>
            <a:r>
              <a:rPr lang="zh-CN" altLang="en-US" dirty="0">
                <a:ea typeface="STHeiti Light" charset="-122"/>
              </a:rPr>
              <a:t>年度</a:t>
            </a:r>
            <a:r>
              <a:rPr lang="en-US" altLang="zh-CN" dirty="0">
                <a:ea typeface="STHeiti Light" charset="-122"/>
              </a:rPr>
              <a:t>ACM</a:t>
            </a:r>
            <a:r>
              <a:rPr lang="zh-CN" altLang="en-US" dirty="0">
                <a:ea typeface="STHeiti Light" charset="-122"/>
              </a:rPr>
              <a:t>“软件系统奖” </a:t>
            </a:r>
            <a:br>
              <a:rPr lang="zh-CN" altLang="en-US" sz="2000" dirty="0"/>
            </a:br>
            <a:endParaRPr lang="en-US" altLang="zh-CN" sz="20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4450432"/>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课程表</a:t>
            </a:r>
            <a:r>
              <a:rPr lang="en-US" altLang="zh-CN" sz="3600" dirty="0">
                <a:ea typeface="STHeiti Light" charset="-122"/>
              </a:rPr>
              <a:t>Course</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b="1" dirty="0"/>
              <a:t>[</a:t>
            </a:r>
            <a:r>
              <a:rPr lang="zh-CN" altLang="en-US" dirty="0"/>
              <a:t>例</a:t>
            </a:r>
            <a:r>
              <a:rPr lang="en-US" altLang="zh-CN" b="1" dirty="0"/>
              <a:t>3.6 ] </a:t>
            </a:r>
            <a:r>
              <a:rPr lang="zh-CN" altLang="en-US" dirty="0">
                <a:ea typeface="STHeiti Light" charset="-122"/>
              </a:rPr>
              <a:t>建立一个“课程”表</a:t>
            </a:r>
            <a:r>
              <a:rPr lang="en-US" altLang="zh-CN" dirty="0">
                <a:ea typeface="STHeiti Light" charset="-122"/>
              </a:rPr>
              <a:t>Course</a:t>
            </a:r>
            <a:br>
              <a:rPr lang="en-US" altLang="zh-CN" dirty="0">
                <a:ea typeface="STHeiti Light" charset="-122"/>
              </a:rPr>
            </a:br>
            <a:r>
              <a:rPr lang="en-US" altLang="zh-CN" dirty="0">
                <a:ea typeface="STHeiti Light" charset="-122"/>
              </a:rPr>
              <a:t>CREATE TABLE Course</a:t>
            </a:r>
            <a:br>
              <a:rPr lang="en-US" altLang="zh-CN" dirty="0">
                <a:ea typeface="STHeiti Light" charset="-122"/>
              </a:rPr>
            </a:br>
            <a:r>
              <a:rPr lang="en-US" altLang="zh-CN" dirty="0">
                <a:ea typeface="STHeiti Light" charset="-122"/>
              </a:rPr>
              <a:t>    (</a:t>
            </a:r>
            <a:r>
              <a:rPr lang="en-US" altLang="zh-CN" dirty="0" err="1">
                <a:ea typeface="STHeiti Light" charset="-122"/>
              </a:rPr>
              <a:t>Cno</a:t>
            </a:r>
            <a:r>
              <a:rPr lang="en-US" altLang="zh-CN" dirty="0">
                <a:ea typeface="STHeiti Light" charset="-122"/>
              </a:rPr>
              <a:t> CHAR(4) PRIMARY KEY,</a:t>
            </a:r>
            <a:br>
              <a:rPr lang="en-US" altLang="zh-CN" dirty="0">
                <a:ea typeface="STHeiti Light" charset="-122"/>
              </a:rPr>
            </a:br>
            <a:r>
              <a:rPr lang="en-US" altLang="zh-CN" dirty="0">
                <a:ea typeface="STHeiti Light" charset="-122"/>
              </a:rPr>
              <a:t>     </a:t>
            </a:r>
            <a:r>
              <a:rPr lang="en-US" altLang="zh-CN" dirty="0" err="1">
                <a:ea typeface="STHeiti Light" charset="-122"/>
              </a:rPr>
              <a:t>Cname</a:t>
            </a:r>
            <a:r>
              <a:rPr lang="en-US" altLang="zh-CN" dirty="0">
                <a:ea typeface="STHeiti Light" charset="-122"/>
              </a:rPr>
              <a:t> CHAR(40),</a:t>
            </a:r>
            <a:br>
              <a:rPr lang="en-US" altLang="zh-CN" dirty="0">
                <a:ea typeface="STHeiti Light" charset="-122"/>
              </a:rPr>
            </a:br>
            <a:r>
              <a:rPr lang="en-US" altLang="zh-CN" dirty="0">
                <a:ea typeface="STHeiti Light" charset="-122"/>
              </a:rPr>
              <a:t>     </a:t>
            </a:r>
            <a:r>
              <a:rPr lang="en-US" altLang="zh-CN" dirty="0" err="1">
                <a:ea typeface="STHeiti Light" charset="-122"/>
              </a:rPr>
              <a:t>Cpno</a:t>
            </a:r>
            <a:r>
              <a:rPr lang="en-US" altLang="zh-CN" dirty="0">
                <a:ea typeface="STHeiti Light" charset="-122"/>
              </a:rPr>
              <a:t> CHAR(4),</a:t>
            </a:r>
            <a:br>
              <a:rPr lang="en-US" altLang="zh-CN" dirty="0">
                <a:ea typeface="STHeiti Light" charset="-122"/>
              </a:rPr>
            </a:br>
            <a:r>
              <a:rPr lang="en-US" altLang="zh-CN" dirty="0">
                <a:ea typeface="STHeiti Light" charset="-122"/>
              </a:rPr>
              <a:t>     </a:t>
            </a:r>
            <a:r>
              <a:rPr lang="en-US" altLang="zh-CN" dirty="0" err="1">
                <a:ea typeface="STHeiti Light" charset="-122"/>
              </a:rPr>
              <a:t>Ccredit</a:t>
            </a:r>
            <a:r>
              <a:rPr lang="en-US" altLang="zh-CN" dirty="0">
                <a:ea typeface="STHeiti Light" charset="-122"/>
              </a:rPr>
              <a:t> SMALLINT</a:t>
            </a:r>
            <a:r>
              <a:rPr lang="zh-CN" altLang="en-US" dirty="0">
                <a:ea typeface="STHeiti Light" charset="-122"/>
              </a:rPr>
              <a:t>，</a:t>
            </a:r>
            <a:br>
              <a:rPr lang="zh-CN" altLang="en-US" dirty="0">
                <a:ea typeface="STHeiti Light" charset="-122"/>
              </a:rPr>
            </a:br>
            <a:r>
              <a:rPr lang="zh-CN" altLang="en-US" dirty="0">
                <a:ea typeface="STHeiti Light" charset="-122"/>
              </a:rPr>
              <a:t>     </a:t>
            </a:r>
            <a:r>
              <a:rPr lang="en-US" altLang="zh-CN" dirty="0">
                <a:ea typeface="STHeiti Light" charset="-122"/>
              </a:rPr>
              <a:t>FOREIGN KEY (</a:t>
            </a:r>
            <a:r>
              <a:rPr lang="en-US" altLang="zh-CN" dirty="0" err="1">
                <a:ea typeface="STHeiti Light" charset="-122"/>
              </a:rPr>
              <a:t>Cpno</a:t>
            </a:r>
            <a:r>
              <a:rPr lang="en-US" altLang="zh-CN" dirty="0">
                <a:ea typeface="STHeiti Light" charset="-122"/>
              </a:rPr>
              <a:t>) REFERENCES Course(</a:t>
            </a:r>
            <a:r>
              <a:rPr lang="en-US" altLang="zh-CN" dirty="0" err="1">
                <a:ea typeface="STHeiti Light" charset="-122"/>
              </a:rPr>
              <a:t>Cno</a:t>
            </a:r>
            <a:r>
              <a:rPr lang="en-US" altLang="zh-CN" dirty="0">
                <a:ea typeface="STHeiti Light" charset="-122"/>
              </a:rPr>
              <a:t>)</a:t>
            </a:r>
            <a:br>
              <a:rPr lang="en-US" altLang="zh-CN" dirty="0">
                <a:ea typeface="STHeiti Light" charset="-122"/>
              </a:rPr>
            </a:br>
            <a:r>
              <a:rPr lang="en-US" altLang="zh-CN" dirty="0">
                <a:ea typeface="STHeiti Light" charset="-122"/>
              </a:rPr>
              <a:t>    ); </a:t>
            </a:r>
            <a:br>
              <a:rPr lang="en-US" altLang="zh-CN" dirty="0">
                <a:ea typeface="STHeiti Light" charset="-122"/>
              </a:rPr>
            </a:br>
            <a:br>
              <a:rPr lang="en-US" altLang="zh-CN" b="1" dirty="0"/>
            </a:br>
            <a:br>
              <a:rPr lang="zh-CN" altLang="en-US" sz="2000" dirty="0"/>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4093163"/>
      </p:ext>
    </p:extLst>
  </p:cSld>
  <p:clrMapOvr>
    <a:masterClrMapping/>
  </p:clrMapOvr>
  <p:transition>
    <p:wip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a:extLst>
              <a:ext uri="{FF2B5EF4-FFF2-40B4-BE49-F238E27FC236}">
                <a16:creationId xmlns:a16="http://schemas.microsoft.com/office/drawing/2014/main" id="{CD45CA8E-B24E-4618-B8ED-FAA0B8EFF0D1}"/>
              </a:ext>
            </a:extLst>
          </p:cNvPr>
          <p:cNvSpPr>
            <a:spLocks noGrp="1" noChangeArrowheads="1"/>
          </p:cNvSpPr>
          <p:nvPr>
            <p:ph type="title"/>
          </p:nvPr>
        </p:nvSpPr>
        <p:spPr/>
        <p:txBody>
          <a:bodyPr/>
          <a:lstStyle/>
          <a:p>
            <a:r>
              <a:rPr lang="en-US" altLang="zh-CN"/>
              <a:t>3.7.4 </a:t>
            </a:r>
            <a:r>
              <a:rPr lang="zh-CN" altLang="en-US"/>
              <a:t>使用游标的</a:t>
            </a:r>
            <a:r>
              <a:rPr lang="en-US" altLang="zh-CN"/>
              <a:t>SQL</a:t>
            </a:r>
            <a:r>
              <a:rPr lang="zh-CN" altLang="en-US"/>
              <a:t>语句</a:t>
            </a:r>
          </a:p>
        </p:txBody>
      </p:sp>
      <p:sp>
        <p:nvSpPr>
          <p:cNvPr id="987139" name="Rectangle 3">
            <a:extLst>
              <a:ext uri="{FF2B5EF4-FFF2-40B4-BE49-F238E27FC236}">
                <a16:creationId xmlns:a16="http://schemas.microsoft.com/office/drawing/2014/main" id="{8127BDEF-310E-4403-989F-1A1994A1F7C7}"/>
              </a:ext>
            </a:extLst>
          </p:cNvPr>
          <p:cNvSpPr>
            <a:spLocks noGrp="1" noChangeArrowheads="1"/>
          </p:cNvSpPr>
          <p:nvPr>
            <p:ph type="body" idx="1"/>
          </p:nvPr>
        </p:nvSpPr>
        <p:spPr/>
        <p:txBody>
          <a:bodyPr/>
          <a:lstStyle/>
          <a:p>
            <a:pPr marL="609600" indent="-609600">
              <a:lnSpc>
                <a:spcPct val="130000"/>
              </a:lnSpc>
            </a:pPr>
            <a:r>
              <a:rPr lang="zh-CN" altLang="en-US"/>
              <a:t>必须使用游标的</a:t>
            </a:r>
            <a:r>
              <a:rPr lang="en-US" altLang="zh-CN"/>
              <a:t>SQL</a:t>
            </a:r>
            <a:r>
              <a:rPr lang="zh-CN" altLang="en-US"/>
              <a:t>语句</a:t>
            </a:r>
            <a:endParaRPr lang="zh-CN" altLang="en-US" sz="3600"/>
          </a:p>
          <a:p>
            <a:pPr marL="990600" lvl="1" indent="-533400">
              <a:lnSpc>
                <a:spcPct val="130000"/>
              </a:lnSpc>
            </a:pPr>
            <a:r>
              <a:rPr lang="zh-CN" altLang="en-US"/>
              <a:t>查询结果为多条记录的</a:t>
            </a:r>
            <a:r>
              <a:rPr lang="en-US" altLang="zh-CN"/>
              <a:t>SELECT</a:t>
            </a:r>
            <a:r>
              <a:rPr lang="zh-CN" altLang="en-US"/>
              <a:t>语句</a:t>
            </a:r>
          </a:p>
          <a:p>
            <a:pPr marL="990600" lvl="1" indent="-533400">
              <a:lnSpc>
                <a:spcPct val="130000"/>
              </a:lnSpc>
            </a:pPr>
            <a:r>
              <a:rPr lang="en-US" altLang="zh-CN"/>
              <a:t>CURRENT</a:t>
            </a:r>
            <a:r>
              <a:rPr lang="zh-CN" altLang="en-US"/>
              <a:t>形式的</a:t>
            </a:r>
            <a:r>
              <a:rPr lang="en-US" altLang="zh-CN"/>
              <a:t>UPDATE</a:t>
            </a:r>
            <a:r>
              <a:rPr lang="zh-CN" altLang="en-US"/>
              <a:t>语句</a:t>
            </a:r>
          </a:p>
          <a:p>
            <a:pPr marL="990600" lvl="1" indent="-533400">
              <a:lnSpc>
                <a:spcPct val="130000"/>
              </a:lnSpc>
            </a:pPr>
            <a:r>
              <a:rPr lang="en-US" altLang="zh-CN"/>
              <a:t>CURRENT</a:t>
            </a:r>
            <a:r>
              <a:rPr lang="zh-CN" altLang="en-US"/>
              <a:t>形式的</a:t>
            </a:r>
            <a:r>
              <a:rPr lang="en-US" altLang="zh-CN"/>
              <a:t>DELETE</a:t>
            </a:r>
            <a:r>
              <a:rPr lang="zh-CN" altLang="en-US"/>
              <a:t>语句</a:t>
            </a:r>
          </a:p>
          <a:p>
            <a:pPr marL="609600" indent="-609600"/>
            <a:endParaRPr lang="en-US" altLang="zh-CN"/>
          </a:p>
        </p:txBody>
      </p:sp>
      <p:sp>
        <p:nvSpPr>
          <p:cNvPr id="4" name="矩形 3">
            <a:extLst>
              <a:ext uri="{FF2B5EF4-FFF2-40B4-BE49-F238E27FC236}">
                <a16:creationId xmlns:a16="http://schemas.microsoft.com/office/drawing/2014/main" id="{927236DD-F826-47B4-A010-07AC7E04639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97131991-FFB9-42AB-A13B-5053E202494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4DD4DBC-3D1B-494F-B057-8D5047A2EEB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969727802"/>
      </p:ext>
    </p:extLst>
  </p:cSld>
  <p:clrMapOvr>
    <a:masterClrMapping/>
  </p:clrMapOvr>
  <p:transition>
    <p:wip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a:extLst>
              <a:ext uri="{FF2B5EF4-FFF2-40B4-BE49-F238E27FC236}">
                <a16:creationId xmlns:a16="http://schemas.microsoft.com/office/drawing/2014/main" id="{8C6BDC80-108D-44C0-8ACD-1D64AA84302B}"/>
              </a:ext>
            </a:extLst>
          </p:cNvPr>
          <p:cNvSpPr>
            <a:spLocks noGrp="1" noChangeArrowheads="1"/>
          </p:cNvSpPr>
          <p:nvPr>
            <p:ph type="title"/>
          </p:nvPr>
        </p:nvSpPr>
        <p:spPr/>
        <p:txBody>
          <a:bodyPr/>
          <a:lstStyle/>
          <a:p>
            <a:r>
              <a:rPr lang="zh-CN" altLang="en-US" sz="3200"/>
              <a:t>一、 查询结果为多条记录的</a:t>
            </a:r>
            <a:r>
              <a:rPr lang="en-US" altLang="zh-CN" sz="3200"/>
              <a:t>SELECT</a:t>
            </a:r>
            <a:r>
              <a:rPr lang="zh-CN" altLang="en-US" sz="3200"/>
              <a:t>语句</a:t>
            </a:r>
          </a:p>
        </p:txBody>
      </p:sp>
      <p:sp>
        <p:nvSpPr>
          <p:cNvPr id="988163" name="Rectangle 3">
            <a:extLst>
              <a:ext uri="{FF2B5EF4-FFF2-40B4-BE49-F238E27FC236}">
                <a16:creationId xmlns:a16="http://schemas.microsoft.com/office/drawing/2014/main" id="{78DA559A-5154-4703-9864-969C464D8B6B}"/>
              </a:ext>
            </a:extLst>
          </p:cNvPr>
          <p:cNvSpPr>
            <a:spLocks noGrp="1" noChangeArrowheads="1"/>
          </p:cNvSpPr>
          <p:nvPr>
            <p:ph type="body" idx="1"/>
          </p:nvPr>
        </p:nvSpPr>
        <p:spPr/>
        <p:txBody>
          <a:bodyPr/>
          <a:lstStyle/>
          <a:p>
            <a:pPr>
              <a:lnSpc>
                <a:spcPct val="110000"/>
              </a:lnSpc>
            </a:pPr>
            <a:r>
              <a:rPr lang="zh-CN" altLang="en-US"/>
              <a:t>使用游标的步骤</a:t>
            </a:r>
            <a:endParaRPr lang="zh-CN" altLang="en-US" sz="3600"/>
          </a:p>
          <a:p>
            <a:pPr lvl="1">
              <a:lnSpc>
                <a:spcPct val="110000"/>
              </a:lnSpc>
            </a:pPr>
            <a:r>
              <a:rPr lang="en-US" altLang="zh-CN"/>
              <a:t>1. </a:t>
            </a:r>
            <a:r>
              <a:rPr lang="zh-CN" altLang="en-US"/>
              <a:t>说明游标</a:t>
            </a:r>
          </a:p>
          <a:p>
            <a:pPr lvl="1">
              <a:lnSpc>
                <a:spcPct val="110000"/>
              </a:lnSpc>
            </a:pPr>
            <a:r>
              <a:rPr lang="en-US" altLang="zh-CN"/>
              <a:t>2. </a:t>
            </a:r>
            <a:r>
              <a:rPr lang="zh-CN" altLang="en-US"/>
              <a:t>打开游标</a:t>
            </a:r>
          </a:p>
          <a:p>
            <a:pPr lvl="1">
              <a:lnSpc>
                <a:spcPct val="110000"/>
              </a:lnSpc>
            </a:pPr>
            <a:r>
              <a:rPr lang="en-US" altLang="zh-CN"/>
              <a:t>3. </a:t>
            </a:r>
            <a:r>
              <a:rPr lang="zh-CN" altLang="en-US"/>
              <a:t>移动游标指针，然后取当前记录</a:t>
            </a:r>
          </a:p>
          <a:p>
            <a:pPr lvl="1">
              <a:lnSpc>
                <a:spcPct val="110000"/>
              </a:lnSpc>
            </a:pPr>
            <a:r>
              <a:rPr lang="en-US" altLang="zh-CN"/>
              <a:t>4. </a:t>
            </a:r>
            <a:r>
              <a:rPr lang="zh-CN" altLang="en-US"/>
              <a:t>关闭游标</a:t>
            </a:r>
          </a:p>
          <a:p>
            <a:endParaRPr lang="zh-CN" altLang="en-US"/>
          </a:p>
          <a:p>
            <a:endParaRPr lang="en-US" altLang="zh-CN"/>
          </a:p>
        </p:txBody>
      </p:sp>
      <p:sp>
        <p:nvSpPr>
          <p:cNvPr id="4" name="矩形 3">
            <a:extLst>
              <a:ext uri="{FF2B5EF4-FFF2-40B4-BE49-F238E27FC236}">
                <a16:creationId xmlns:a16="http://schemas.microsoft.com/office/drawing/2014/main" id="{B71E1240-BD3E-46AC-8575-F2ABF958A06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15D6F37C-D68C-42AE-8B72-650F4979DEC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6325289-4643-4109-BCBC-68325F3E65D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944622513"/>
      </p:ext>
    </p:extLst>
  </p:cSld>
  <p:clrMapOvr>
    <a:masterClrMapping/>
  </p:clrMapOvr>
  <p:transition>
    <p:wip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a:extLst>
              <a:ext uri="{FF2B5EF4-FFF2-40B4-BE49-F238E27FC236}">
                <a16:creationId xmlns:a16="http://schemas.microsoft.com/office/drawing/2014/main" id="{27D344D7-0D9B-4D07-847A-68620D298B24}"/>
              </a:ext>
            </a:extLst>
          </p:cNvPr>
          <p:cNvSpPr>
            <a:spLocks noGrp="1" noChangeArrowheads="1"/>
          </p:cNvSpPr>
          <p:nvPr>
            <p:ph type="title"/>
          </p:nvPr>
        </p:nvSpPr>
        <p:spPr/>
        <p:txBody>
          <a:bodyPr/>
          <a:lstStyle/>
          <a:p>
            <a:r>
              <a:rPr lang="en-US" altLang="zh-CN"/>
              <a:t>1. </a:t>
            </a:r>
            <a:r>
              <a:rPr lang="zh-CN" altLang="en-US"/>
              <a:t>说明游标</a:t>
            </a:r>
          </a:p>
        </p:txBody>
      </p:sp>
      <p:sp>
        <p:nvSpPr>
          <p:cNvPr id="989187" name="Rectangle 3">
            <a:extLst>
              <a:ext uri="{FF2B5EF4-FFF2-40B4-BE49-F238E27FC236}">
                <a16:creationId xmlns:a16="http://schemas.microsoft.com/office/drawing/2014/main" id="{79E620DB-90B6-4CD2-8653-0CF6059AB6F3}"/>
              </a:ext>
            </a:extLst>
          </p:cNvPr>
          <p:cNvSpPr>
            <a:spLocks noGrp="1" noChangeArrowheads="1"/>
          </p:cNvSpPr>
          <p:nvPr>
            <p:ph type="body" idx="1"/>
          </p:nvPr>
        </p:nvSpPr>
        <p:spPr/>
        <p:txBody>
          <a:bodyPr/>
          <a:lstStyle/>
          <a:p>
            <a:r>
              <a:rPr lang="zh-CN" altLang="en-US"/>
              <a:t>使用</a:t>
            </a:r>
            <a:r>
              <a:rPr lang="en-US" altLang="zh-CN"/>
              <a:t>DECLARE</a:t>
            </a:r>
            <a:r>
              <a:rPr lang="zh-CN" altLang="en-US"/>
              <a:t>语句</a:t>
            </a:r>
          </a:p>
          <a:p>
            <a:pPr>
              <a:spcBef>
                <a:spcPct val="30000"/>
              </a:spcBef>
            </a:pPr>
            <a:r>
              <a:rPr lang="zh-CN" altLang="en-US"/>
              <a:t>语句格式</a:t>
            </a:r>
            <a:endParaRPr lang="zh-CN" altLang="en-US" sz="3600"/>
          </a:p>
          <a:p>
            <a:pPr lvl="1">
              <a:buFontTx/>
              <a:buNone/>
            </a:pPr>
            <a:r>
              <a:rPr lang="zh-CN" altLang="en-US"/>
              <a:t>	</a:t>
            </a:r>
            <a:r>
              <a:rPr lang="en-US" altLang="zh-CN"/>
              <a:t>EXEC SQL DECLARE &lt;</a:t>
            </a:r>
            <a:r>
              <a:rPr lang="zh-CN" altLang="en-US"/>
              <a:t>游标名</a:t>
            </a:r>
            <a:r>
              <a:rPr lang="en-US" altLang="zh-CN"/>
              <a:t>&gt; CURSOR</a:t>
            </a:r>
          </a:p>
          <a:p>
            <a:pPr lvl="1">
              <a:buFontTx/>
              <a:buNone/>
            </a:pPr>
            <a:r>
              <a:rPr lang="en-US" altLang="zh-CN"/>
              <a:t>                         FOR &lt;SELECT</a:t>
            </a:r>
            <a:r>
              <a:rPr lang="zh-CN" altLang="en-US"/>
              <a:t>语句</a:t>
            </a:r>
            <a:r>
              <a:rPr lang="en-US" altLang="zh-CN"/>
              <a:t>&gt;;</a:t>
            </a:r>
          </a:p>
          <a:p>
            <a:r>
              <a:rPr lang="zh-CN" altLang="en-US"/>
              <a:t>功能</a:t>
            </a:r>
            <a:endParaRPr lang="zh-CN" altLang="en-US" sz="3600"/>
          </a:p>
          <a:p>
            <a:pPr lvl="1"/>
            <a:r>
              <a:rPr lang="zh-CN" altLang="en-US"/>
              <a:t>是一条说明性语句，这时</a:t>
            </a:r>
            <a:r>
              <a:rPr lang="en-US" altLang="zh-CN"/>
              <a:t>DBMS</a:t>
            </a:r>
            <a:r>
              <a:rPr lang="zh-CN" altLang="en-US"/>
              <a:t>并不执行</a:t>
            </a:r>
            <a:r>
              <a:rPr lang="en-US" altLang="zh-CN"/>
              <a:t>SELECT</a:t>
            </a:r>
            <a:r>
              <a:rPr lang="zh-CN" altLang="en-US"/>
              <a:t>指定的查询操作。</a:t>
            </a:r>
          </a:p>
        </p:txBody>
      </p:sp>
      <p:sp>
        <p:nvSpPr>
          <p:cNvPr id="4" name="矩形 3">
            <a:extLst>
              <a:ext uri="{FF2B5EF4-FFF2-40B4-BE49-F238E27FC236}">
                <a16:creationId xmlns:a16="http://schemas.microsoft.com/office/drawing/2014/main" id="{EAB9759E-824B-42F5-A1F1-3BF69F39A4E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3FC98E0-2D70-44CC-BDB9-44D4C4603E2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7BA9CE8-DC49-440B-90CF-201A35AC518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57737591"/>
      </p:ext>
    </p:extLst>
  </p:cSld>
  <p:clrMapOvr>
    <a:masterClrMapping/>
  </p:clrMapOvr>
  <p:transition>
    <p:wip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a:extLst>
              <a:ext uri="{FF2B5EF4-FFF2-40B4-BE49-F238E27FC236}">
                <a16:creationId xmlns:a16="http://schemas.microsoft.com/office/drawing/2014/main" id="{472E78AB-B54C-4F4D-AA04-6EF14283C2D0}"/>
              </a:ext>
            </a:extLst>
          </p:cNvPr>
          <p:cNvSpPr>
            <a:spLocks noGrp="1" noChangeArrowheads="1"/>
          </p:cNvSpPr>
          <p:nvPr>
            <p:ph type="title"/>
          </p:nvPr>
        </p:nvSpPr>
        <p:spPr/>
        <p:txBody>
          <a:bodyPr/>
          <a:lstStyle/>
          <a:p>
            <a:r>
              <a:rPr lang="en-US" altLang="zh-CN"/>
              <a:t>2. </a:t>
            </a:r>
            <a:r>
              <a:rPr lang="zh-CN" altLang="en-US"/>
              <a:t>打开游标</a:t>
            </a:r>
          </a:p>
        </p:txBody>
      </p:sp>
      <p:sp>
        <p:nvSpPr>
          <p:cNvPr id="990211" name="Rectangle 3">
            <a:extLst>
              <a:ext uri="{FF2B5EF4-FFF2-40B4-BE49-F238E27FC236}">
                <a16:creationId xmlns:a16="http://schemas.microsoft.com/office/drawing/2014/main" id="{E375BDFF-B7D2-4E4C-BE7D-45F72DEA1E0E}"/>
              </a:ext>
            </a:extLst>
          </p:cNvPr>
          <p:cNvSpPr>
            <a:spLocks noGrp="1" noChangeArrowheads="1"/>
          </p:cNvSpPr>
          <p:nvPr>
            <p:ph type="body" idx="1"/>
          </p:nvPr>
        </p:nvSpPr>
        <p:spPr>
          <a:xfrm>
            <a:off x="990600" y="1828800"/>
            <a:ext cx="7772400" cy="4419600"/>
          </a:xfrm>
        </p:spPr>
        <p:txBody>
          <a:bodyPr/>
          <a:lstStyle/>
          <a:p>
            <a:pPr>
              <a:lnSpc>
                <a:spcPct val="90000"/>
              </a:lnSpc>
            </a:pPr>
            <a:r>
              <a:rPr lang="zh-CN" altLang="en-US"/>
              <a:t>使用</a:t>
            </a:r>
            <a:r>
              <a:rPr lang="en-US" altLang="zh-CN"/>
              <a:t>OPEN</a:t>
            </a:r>
            <a:r>
              <a:rPr lang="zh-CN" altLang="en-US"/>
              <a:t>语句</a:t>
            </a:r>
          </a:p>
          <a:p>
            <a:pPr>
              <a:lnSpc>
                <a:spcPct val="90000"/>
              </a:lnSpc>
            </a:pPr>
            <a:r>
              <a:rPr lang="zh-CN" altLang="en-US"/>
              <a:t>语句格式</a:t>
            </a:r>
          </a:p>
          <a:p>
            <a:pPr lvl="1">
              <a:lnSpc>
                <a:spcPct val="90000"/>
              </a:lnSpc>
              <a:buFontTx/>
              <a:buNone/>
            </a:pPr>
            <a:r>
              <a:rPr lang="zh-CN" altLang="en-US" sz="2400"/>
              <a:t>          </a:t>
            </a:r>
            <a:r>
              <a:rPr lang="en-US" altLang="zh-CN"/>
              <a:t>EXEC SQL OPEN &lt;</a:t>
            </a:r>
            <a:r>
              <a:rPr lang="zh-CN" altLang="en-US"/>
              <a:t>游标名</a:t>
            </a:r>
            <a:r>
              <a:rPr lang="en-US" altLang="zh-CN"/>
              <a:t>&gt;;</a:t>
            </a:r>
            <a:endParaRPr lang="en-US" altLang="zh-CN" sz="2400"/>
          </a:p>
          <a:p>
            <a:pPr>
              <a:lnSpc>
                <a:spcPct val="90000"/>
              </a:lnSpc>
            </a:pPr>
            <a:r>
              <a:rPr lang="zh-CN" altLang="en-US"/>
              <a:t>功能</a:t>
            </a:r>
          </a:p>
          <a:p>
            <a:pPr lvl="1">
              <a:lnSpc>
                <a:spcPct val="90000"/>
              </a:lnSpc>
            </a:pPr>
            <a:r>
              <a:rPr lang="zh-CN" altLang="en-US"/>
              <a:t>打开游标实际上是执行相应的</a:t>
            </a:r>
            <a:r>
              <a:rPr lang="en-US" altLang="zh-CN"/>
              <a:t>SELECT</a:t>
            </a:r>
            <a:r>
              <a:rPr lang="zh-CN" altLang="en-US"/>
              <a:t>语句，把所有满足查询条件的记录从指定表取到缓冲区中</a:t>
            </a:r>
          </a:p>
          <a:p>
            <a:pPr lvl="1">
              <a:lnSpc>
                <a:spcPct val="90000"/>
              </a:lnSpc>
            </a:pPr>
            <a:r>
              <a:rPr lang="zh-CN" altLang="en-US"/>
              <a:t>这时游标处于活动状态，指针指向查询结果集中第一条记录</a:t>
            </a:r>
            <a:r>
              <a:rPr lang="zh-CN" altLang="en-US">
                <a:solidFill>
                  <a:srgbClr val="6876FE"/>
                </a:solidFill>
              </a:rPr>
              <a:t>之前</a:t>
            </a:r>
          </a:p>
        </p:txBody>
      </p:sp>
      <p:sp>
        <p:nvSpPr>
          <p:cNvPr id="4" name="矩形 3">
            <a:extLst>
              <a:ext uri="{FF2B5EF4-FFF2-40B4-BE49-F238E27FC236}">
                <a16:creationId xmlns:a16="http://schemas.microsoft.com/office/drawing/2014/main" id="{E5CEAD81-D657-46E8-85B1-90E9A72B207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113515C-5B10-4592-98F9-4CF102FC60C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D2FCA0E-B22B-425C-AE52-9C3FE43A1B7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99910755"/>
      </p:ext>
    </p:extLst>
  </p:cSld>
  <p:clrMapOvr>
    <a:masterClrMapping/>
  </p:clrMapOvr>
  <p:transition>
    <p:wip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a:extLst>
              <a:ext uri="{FF2B5EF4-FFF2-40B4-BE49-F238E27FC236}">
                <a16:creationId xmlns:a16="http://schemas.microsoft.com/office/drawing/2014/main" id="{EB16AB7F-9274-40A3-B6E6-53904640B01A}"/>
              </a:ext>
            </a:extLst>
          </p:cNvPr>
          <p:cNvSpPr>
            <a:spLocks noGrp="1" noChangeArrowheads="1"/>
          </p:cNvSpPr>
          <p:nvPr>
            <p:ph type="title"/>
          </p:nvPr>
        </p:nvSpPr>
        <p:spPr/>
        <p:txBody>
          <a:bodyPr/>
          <a:lstStyle/>
          <a:p>
            <a:r>
              <a:rPr lang="en-US" altLang="zh-CN" sz="3600"/>
              <a:t>3. </a:t>
            </a:r>
            <a:r>
              <a:rPr lang="zh-CN" altLang="en-US" sz="3600"/>
              <a:t>移动游标指针，然后取当前记录</a:t>
            </a:r>
          </a:p>
        </p:txBody>
      </p:sp>
      <p:sp>
        <p:nvSpPr>
          <p:cNvPr id="991235" name="Rectangle 3">
            <a:extLst>
              <a:ext uri="{FF2B5EF4-FFF2-40B4-BE49-F238E27FC236}">
                <a16:creationId xmlns:a16="http://schemas.microsoft.com/office/drawing/2014/main" id="{2E99BA13-84AC-4CDA-894F-6B53F7C4B41B}"/>
              </a:ext>
            </a:extLst>
          </p:cNvPr>
          <p:cNvSpPr>
            <a:spLocks noGrp="1" noChangeArrowheads="1"/>
          </p:cNvSpPr>
          <p:nvPr>
            <p:ph type="body" idx="1"/>
          </p:nvPr>
        </p:nvSpPr>
        <p:spPr/>
        <p:txBody>
          <a:bodyPr/>
          <a:lstStyle/>
          <a:p>
            <a:r>
              <a:rPr lang="zh-CN" altLang="en-US" dirty="0"/>
              <a:t>使用</a:t>
            </a:r>
            <a:r>
              <a:rPr lang="en-US" altLang="zh-CN" dirty="0"/>
              <a:t>FETCH</a:t>
            </a:r>
            <a:r>
              <a:rPr lang="zh-CN" altLang="en-US" dirty="0"/>
              <a:t>语句</a:t>
            </a:r>
          </a:p>
          <a:p>
            <a:r>
              <a:rPr lang="zh-CN" altLang="en-US" dirty="0"/>
              <a:t>语句格式</a:t>
            </a:r>
          </a:p>
          <a:p>
            <a:pPr lvl="1">
              <a:buFontTx/>
              <a:buNone/>
            </a:pPr>
            <a:r>
              <a:rPr lang="zh-CN" altLang="en-US" dirty="0"/>
              <a:t>   </a:t>
            </a:r>
            <a:r>
              <a:rPr lang="en-US" altLang="zh-CN" dirty="0"/>
              <a:t>EXEC SQL FETCH [[NEXT|PRIOR|</a:t>
            </a:r>
          </a:p>
          <a:p>
            <a:pPr lvl="1">
              <a:buFontTx/>
              <a:buNone/>
            </a:pPr>
            <a:r>
              <a:rPr lang="en-US" altLang="zh-CN" dirty="0"/>
              <a:t>                       FIRST|LAST] FROM] &lt;</a:t>
            </a:r>
            <a:r>
              <a:rPr lang="zh-CN" altLang="en-US" dirty="0"/>
              <a:t>游标名</a:t>
            </a:r>
            <a:r>
              <a:rPr lang="en-US" altLang="zh-CN" dirty="0"/>
              <a:t>&gt; </a:t>
            </a:r>
          </a:p>
          <a:p>
            <a:pPr lvl="1">
              <a:buFontTx/>
              <a:buNone/>
            </a:pPr>
            <a:r>
              <a:rPr lang="en-US" altLang="zh-CN" dirty="0"/>
              <a:t>               INTO &lt;</a:t>
            </a:r>
            <a:r>
              <a:rPr lang="zh-CN" altLang="en-US" dirty="0"/>
              <a:t>主变量</a:t>
            </a:r>
            <a:r>
              <a:rPr lang="en-US" altLang="zh-CN" dirty="0"/>
              <a:t>&gt;[&lt;</a:t>
            </a:r>
            <a:r>
              <a:rPr lang="zh-CN" altLang="en-US" dirty="0"/>
              <a:t>指示变量</a:t>
            </a:r>
            <a:r>
              <a:rPr lang="en-US" altLang="zh-CN" dirty="0"/>
              <a:t>&gt;]</a:t>
            </a:r>
          </a:p>
          <a:p>
            <a:pPr lvl="1">
              <a:buFontTx/>
              <a:buNone/>
            </a:pPr>
            <a:r>
              <a:rPr lang="en-US" altLang="zh-CN" dirty="0"/>
              <a:t>                                [,&lt;</a:t>
            </a:r>
            <a:r>
              <a:rPr lang="zh-CN" altLang="en-US" dirty="0"/>
              <a:t>主变量</a:t>
            </a:r>
            <a:r>
              <a:rPr lang="en-US" altLang="zh-CN" dirty="0"/>
              <a:t>&gt;[&lt;</a:t>
            </a:r>
            <a:r>
              <a:rPr lang="zh-CN" altLang="en-US" dirty="0"/>
              <a:t>指示变量</a:t>
            </a:r>
            <a:r>
              <a:rPr lang="en-US" altLang="zh-CN" dirty="0"/>
              <a:t>&gt;]]...;</a:t>
            </a:r>
          </a:p>
          <a:p>
            <a:pPr lvl="1">
              <a:buFontTx/>
              <a:buNone/>
            </a:pPr>
            <a:endParaRPr lang="en-US" altLang="zh-CN" dirty="0"/>
          </a:p>
        </p:txBody>
      </p:sp>
      <p:sp>
        <p:nvSpPr>
          <p:cNvPr id="4" name="矩形 3">
            <a:extLst>
              <a:ext uri="{FF2B5EF4-FFF2-40B4-BE49-F238E27FC236}">
                <a16:creationId xmlns:a16="http://schemas.microsoft.com/office/drawing/2014/main" id="{B63599D0-0FFA-444E-90DF-4D09059EDAA1}"/>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479DEFF-F193-42B5-95E2-3DF92453D757}"/>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E41E6A1-4254-41D5-82EE-B03D8EB962C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31783012"/>
      </p:ext>
    </p:extLst>
  </p:cSld>
  <p:clrMapOvr>
    <a:masterClrMapping/>
  </p:clrMapOvr>
  <p:transition>
    <p:wip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a:extLst>
              <a:ext uri="{FF2B5EF4-FFF2-40B4-BE49-F238E27FC236}">
                <a16:creationId xmlns:a16="http://schemas.microsoft.com/office/drawing/2014/main" id="{303A807F-4743-46DD-9425-6371EB42A864}"/>
              </a:ext>
            </a:extLst>
          </p:cNvPr>
          <p:cNvSpPr>
            <a:spLocks noGrp="1" noChangeArrowheads="1"/>
          </p:cNvSpPr>
          <p:nvPr>
            <p:ph type="title"/>
          </p:nvPr>
        </p:nvSpPr>
        <p:spPr/>
        <p:txBody>
          <a:bodyPr/>
          <a:lstStyle/>
          <a:p>
            <a:r>
              <a:rPr lang="zh-CN" altLang="en-US" sz="3600"/>
              <a:t>移动游标指针，然后取当前记录（续）</a:t>
            </a:r>
          </a:p>
        </p:txBody>
      </p:sp>
      <p:sp>
        <p:nvSpPr>
          <p:cNvPr id="992259" name="Rectangle 3">
            <a:extLst>
              <a:ext uri="{FF2B5EF4-FFF2-40B4-BE49-F238E27FC236}">
                <a16:creationId xmlns:a16="http://schemas.microsoft.com/office/drawing/2014/main" id="{29E91FE7-7AD1-4E70-8E56-FF84A62C6D01}"/>
              </a:ext>
            </a:extLst>
          </p:cNvPr>
          <p:cNvSpPr>
            <a:spLocks noGrp="1" noChangeArrowheads="1"/>
          </p:cNvSpPr>
          <p:nvPr>
            <p:ph type="body" idx="1"/>
          </p:nvPr>
        </p:nvSpPr>
        <p:spPr>
          <a:xfrm>
            <a:off x="990600" y="1752600"/>
            <a:ext cx="7772400" cy="4724400"/>
          </a:xfrm>
        </p:spPr>
        <p:txBody>
          <a:bodyPr/>
          <a:lstStyle/>
          <a:p>
            <a:pPr>
              <a:lnSpc>
                <a:spcPct val="90000"/>
              </a:lnSpc>
            </a:pPr>
            <a:r>
              <a:rPr lang="zh-CN" altLang="en-US"/>
              <a:t>功能</a:t>
            </a:r>
          </a:p>
          <a:p>
            <a:pPr lvl="1">
              <a:lnSpc>
                <a:spcPct val="90000"/>
              </a:lnSpc>
            </a:pPr>
            <a:r>
              <a:rPr lang="zh-CN" altLang="en-US"/>
              <a:t>按指定方向推动游标指针，然后将缓冲区中的当前记录取出来送至主变量供主语言进一步处理。</a:t>
            </a:r>
          </a:p>
          <a:p>
            <a:pPr lvl="1">
              <a:lnSpc>
                <a:spcPct val="90000"/>
              </a:lnSpc>
            </a:pPr>
            <a:r>
              <a:rPr lang="en-US" altLang="zh-CN"/>
              <a:t>NEXT|PRIOR|FIRST|LAST</a:t>
            </a:r>
            <a:r>
              <a:rPr lang="zh-CN" altLang="en-US"/>
              <a:t>：指定推动游标指针的方式。</a:t>
            </a:r>
          </a:p>
          <a:p>
            <a:pPr lvl="2">
              <a:lnSpc>
                <a:spcPct val="90000"/>
              </a:lnSpc>
            </a:pPr>
            <a:r>
              <a:rPr lang="zh-CN" altLang="en-US"/>
              <a:t> </a:t>
            </a:r>
            <a:r>
              <a:rPr lang="en-US" altLang="zh-CN"/>
              <a:t>NEXT</a:t>
            </a:r>
            <a:r>
              <a:rPr lang="zh-CN" altLang="en-US"/>
              <a:t>：向前推进一条记录</a:t>
            </a:r>
          </a:p>
          <a:p>
            <a:pPr lvl="2">
              <a:lnSpc>
                <a:spcPct val="90000"/>
              </a:lnSpc>
            </a:pPr>
            <a:r>
              <a:rPr lang="zh-CN" altLang="en-US"/>
              <a:t> </a:t>
            </a:r>
            <a:r>
              <a:rPr lang="en-US" altLang="zh-CN"/>
              <a:t>PRIOR</a:t>
            </a:r>
            <a:r>
              <a:rPr lang="zh-CN" altLang="en-US"/>
              <a:t>：向回退一条记录</a:t>
            </a:r>
          </a:p>
          <a:p>
            <a:pPr lvl="2">
              <a:lnSpc>
                <a:spcPct val="90000"/>
              </a:lnSpc>
            </a:pPr>
            <a:r>
              <a:rPr lang="zh-CN" altLang="en-US"/>
              <a:t> </a:t>
            </a:r>
            <a:r>
              <a:rPr lang="en-US" altLang="zh-CN"/>
              <a:t>FIRST</a:t>
            </a:r>
            <a:r>
              <a:rPr lang="zh-CN" altLang="en-US"/>
              <a:t>：推向第一条记录</a:t>
            </a:r>
          </a:p>
          <a:p>
            <a:pPr lvl="2">
              <a:lnSpc>
                <a:spcPct val="90000"/>
              </a:lnSpc>
            </a:pPr>
            <a:r>
              <a:rPr lang="zh-CN" altLang="en-US"/>
              <a:t> </a:t>
            </a:r>
            <a:r>
              <a:rPr lang="en-US" altLang="zh-CN"/>
              <a:t>LAST</a:t>
            </a:r>
            <a:r>
              <a:rPr lang="zh-CN" altLang="en-US"/>
              <a:t>：推向最后一条记录</a:t>
            </a:r>
          </a:p>
          <a:p>
            <a:pPr lvl="2">
              <a:lnSpc>
                <a:spcPct val="90000"/>
              </a:lnSpc>
            </a:pPr>
            <a:r>
              <a:rPr lang="zh-CN" altLang="en-US"/>
              <a:t> 缺省值为</a:t>
            </a:r>
            <a:r>
              <a:rPr lang="en-US" altLang="zh-CN"/>
              <a:t>NEXT</a:t>
            </a:r>
          </a:p>
        </p:txBody>
      </p:sp>
      <p:sp>
        <p:nvSpPr>
          <p:cNvPr id="4" name="矩形 3">
            <a:extLst>
              <a:ext uri="{FF2B5EF4-FFF2-40B4-BE49-F238E27FC236}">
                <a16:creationId xmlns:a16="http://schemas.microsoft.com/office/drawing/2014/main" id="{E2DCF53B-4D1B-42EE-A2CE-1E8EAC78C62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392E93DD-A09D-45D6-A01A-BC732B4D3D2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CABE4F5-9262-4E55-AD21-BE2438AB3AA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24532991"/>
      </p:ext>
    </p:extLst>
  </p:cSld>
  <p:clrMapOvr>
    <a:masterClrMapping/>
  </p:clrMapOvr>
  <p:transition>
    <p:wip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a:extLst>
              <a:ext uri="{FF2B5EF4-FFF2-40B4-BE49-F238E27FC236}">
                <a16:creationId xmlns:a16="http://schemas.microsoft.com/office/drawing/2014/main" id="{6F5EEB04-E4CB-45EE-A3C6-3DBA820790DF}"/>
              </a:ext>
            </a:extLst>
          </p:cNvPr>
          <p:cNvSpPr>
            <a:spLocks noGrp="1" noChangeArrowheads="1"/>
          </p:cNvSpPr>
          <p:nvPr>
            <p:ph type="title"/>
          </p:nvPr>
        </p:nvSpPr>
        <p:spPr/>
        <p:txBody>
          <a:bodyPr/>
          <a:lstStyle/>
          <a:p>
            <a:r>
              <a:rPr lang="zh-CN" altLang="en-US" sz="3600"/>
              <a:t>移动游标指针，然后取当前记录（续）</a:t>
            </a:r>
          </a:p>
        </p:txBody>
      </p:sp>
      <p:sp>
        <p:nvSpPr>
          <p:cNvPr id="993283" name="Rectangle 3">
            <a:extLst>
              <a:ext uri="{FF2B5EF4-FFF2-40B4-BE49-F238E27FC236}">
                <a16:creationId xmlns:a16="http://schemas.microsoft.com/office/drawing/2014/main" id="{8E3E6EF9-1BA1-443C-AE84-5248BA798C22}"/>
              </a:ext>
            </a:extLst>
          </p:cNvPr>
          <p:cNvSpPr>
            <a:spLocks noGrp="1" noChangeArrowheads="1"/>
          </p:cNvSpPr>
          <p:nvPr>
            <p:ph type="body" idx="1"/>
          </p:nvPr>
        </p:nvSpPr>
        <p:spPr/>
        <p:txBody>
          <a:bodyPr/>
          <a:lstStyle/>
          <a:p>
            <a:pPr>
              <a:lnSpc>
                <a:spcPct val="90000"/>
              </a:lnSpc>
            </a:pPr>
            <a:r>
              <a:rPr lang="zh-CN" altLang="en-US"/>
              <a:t>说明</a:t>
            </a:r>
          </a:p>
          <a:p>
            <a:pPr lvl="1"/>
            <a:r>
              <a:rPr lang="en-US" altLang="zh-CN"/>
              <a:t>(1) </a:t>
            </a:r>
            <a:r>
              <a:rPr lang="zh-CN" altLang="en-US"/>
              <a:t>主变量必须与</a:t>
            </a:r>
            <a:r>
              <a:rPr lang="en-US" altLang="zh-CN"/>
              <a:t>SELECT</a:t>
            </a:r>
            <a:r>
              <a:rPr lang="zh-CN" altLang="en-US"/>
              <a:t>语句中的目标列表达式具有一一对应关系</a:t>
            </a:r>
          </a:p>
          <a:p>
            <a:pPr lvl="1"/>
            <a:r>
              <a:rPr lang="en-US" altLang="zh-CN"/>
              <a:t>(2) FETCH</a:t>
            </a:r>
            <a:r>
              <a:rPr lang="zh-CN" altLang="en-US"/>
              <a:t>语句通常用在一个循环结构中，通过循环执行</a:t>
            </a:r>
            <a:r>
              <a:rPr lang="en-US" altLang="zh-CN"/>
              <a:t>FETCH</a:t>
            </a:r>
            <a:r>
              <a:rPr lang="zh-CN" altLang="en-US"/>
              <a:t>语句逐条取出结果集中的行进行处理</a:t>
            </a:r>
          </a:p>
          <a:p>
            <a:pPr lvl="1"/>
            <a:r>
              <a:rPr lang="en-US" altLang="zh-CN"/>
              <a:t>(3) </a:t>
            </a:r>
            <a:r>
              <a:rPr lang="zh-CN" altLang="en-US"/>
              <a:t>为进一步方便用户处理数据，现在一些关系数据库管理系统对</a:t>
            </a:r>
            <a:r>
              <a:rPr lang="en-US" altLang="zh-CN"/>
              <a:t>FETCH</a:t>
            </a:r>
            <a:r>
              <a:rPr lang="zh-CN" altLang="en-US"/>
              <a:t>语句做了扩充，允许用户向任意方向以任意步长移动游标指针</a:t>
            </a:r>
          </a:p>
        </p:txBody>
      </p:sp>
      <p:sp>
        <p:nvSpPr>
          <p:cNvPr id="4" name="矩形 3">
            <a:extLst>
              <a:ext uri="{FF2B5EF4-FFF2-40B4-BE49-F238E27FC236}">
                <a16:creationId xmlns:a16="http://schemas.microsoft.com/office/drawing/2014/main" id="{AB1C2382-F404-4C12-A335-124121DB370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0C13770-CE1F-48B2-9FBC-332AE61CBBA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D87756C-EDF2-4D8E-A4B4-1592EBD1BCE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78780722"/>
      </p:ext>
    </p:extLst>
  </p:cSld>
  <p:clrMapOvr>
    <a:masterClrMapping/>
  </p:clrMapOvr>
  <p:transition>
    <p:wip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a:extLst>
              <a:ext uri="{FF2B5EF4-FFF2-40B4-BE49-F238E27FC236}">
                <a16:creationId xmlns:a16="http://schemas.microsoft.com/office/drawing/2014/main" id="{6995BE99-1DF7-4CD5-B4E5-30921D39E43E}"/>
              </a:ext>
            </a:extLst>
          </p:cNvPr>
          <p:cNvSpPr>
            <a:spLocks noGrp="1" noChangeArrowheads="1"/>
          </p:cNvSpPr>
          <p:nvPr>
            <p:ph type="title"/>
          </p:nvPr>
        </p:nvSpPr>
        <p:spPr/>
        <p:txBody>
          <a:bodyPr/>
          <a:lstStyle/>
          <a:p>
            <a:r>
              <a:rPr lang="en-US" altLang="zh-CN"/>
              <a:t>4. </a:t>
            </a:r>
            <a:r>
              <a:rPr lang="zh-CN" altLang="en-US"/>
              <a:t>关闭游标</a:t>
            </a:r>
          </a:p>
        </p:txBody>
      </p:sp>
      <p:sp>
        <p:nvSpPr>
          <p:cNvPr id="994307" name="Rectangle 3">
            <a:extLst>
              <a:ext uri="{FF2B5EF4-FFF2-40B4-BE49-F238E27FC236}">
                <a16:creationId xmlns:a16="http://schemas.microsoft.com/office/drawing/2014/main" id="{6A8777B3-24C8-4142-AFD9-7A717719A092}"/>
              </a:ext>
            </a:extLst>
          </p:cNvPr>
          <p:cNvSpPr>
            <a:spLocks noGrp="1" noChangeArrowheads="1"/>
          </p:cNvSpPr>
          <p:nvPr>
            <p:ph type="body" idx="1"/>
          </p:nvPr>
        </p:nvSpPr>
        <p:spPr/>
        <p:txBody>
          <a:bodyPr/>
          <a:lstStyle/>
          <a:p>
            <a:pPr>
              <a:lnSpc>
                <a:spcPct val="90000"/>
              </a:lnSpc>
            </a:pPr>
            <a:r>
              <a:rPr lang="zh-CN" altLang="en-US"/>
              <a:t>使用</a:t>
            </a:r>
            <a:r>
              <a:rPr lang="en-US" altLang="zh-CN"/>
              <a:t>CLOSE</a:t>
            </a:r>
            <a:r>
              <a:rPr lang="zh-CN" altLang="en-US"/>
              <a:t>语句</a:t>
            </a:r>
          </a:p>
          <a:p>
            <a:pPr>
              <a:lnSpc>
                <a:spcPct val="90000"/>
              </a:lnSpc>
            </a:pPr>
            <a:r>
              <a:rPr lang="zh-CN" altLang="en-US"/>
              <a:t>语句格式</a:t>
            </a:r>
          </a:p>
          <a:p>
            <a:pPr lvl="1">
              <a:lnSpc>
                <a:spcPct val="90000"/>
              </a:lnSpc>
              <a:buFontTx/>
              <a:buNone/>
            </a:pPr>
            <a:r>
              <a:rPr lang="zh-CN" altLang="en-US" sz="2400"/>
              <a:t>      </a:t>
            </a:r>
            <a:r>
              <a:rPr lang="en-US" altLang="zh-CN" sz="2400"/>
              <a:t>EXEC SQL CLOSE &lt;</a:t>
            </a:r>
            <a:r>
              <a:rPr lang="zh-CN" altLang="en-US" sz="2400"/>
              <a:t>游标名</a:t>
            </a:r>
            <a:r>
              <a:rPr lang="en-US" altLang="zh-CN" sz="2400"/>
              <a:t>&gt;;</a:t>
            </a:r>
          </a:p>
          <a:p>
            <a:pPr>
              <a:lnSpc>
                <a:spcPct val="90000"/>
              </a:lnSpc>
            </a:pPr>
            <a:r>
              <a:rPr lang="zh-CN" altLang="en-US"/>
              <a:t>功能</a:t>
            </a:r>
          </a:p>
          <a:p>
            <a:pPr lvl="1">
              <a:lnSpc>
                <a:spcPct val="90000"/>
              </a:lnSpc>
            </a:pPr>
            <a:r>
              <a:rPr lang="zh-CN" altLang="en-US" sz="2400"/>
              <a:t>关闭游标，释放结果集占用的缓冲区及其他资源</a:t>
            </a:r>
          </a:p>
          <a:p>
            <a:pPr>
              <a:lnSpc>
                <a:spcPct val="90000"/>
              </a:lnSpc>
            </a:pPr>
            <a:r>
              <a:rPr lang="zh-CN" altLang="en-US"/>
              <a:t>说明</a:t>
            </a:r>
          </a:p>
          <a:p>
            <a:pPr lvl="1">
              <a:lnSpc>
                <a:spcPct val="90000"/>
              </a:lnSpc>
            </a:pPr>
            <a:r>
              <a:rPr lang="zh-CN" altLang="en-US"/>
              <a:t>游标被关闭后，就不再和原来的查询结果集相联系</a:t>
            </a:r>
          </a:p>
          <a:p>
            <a:pPr lvl="1">
              <a:lnSpc>
                <a:spcPct val="90000"/>
              </a:lnSpc>
            </a:pPr>
            <a:r>
              <a:rPr lang="zh-CN" altLang="en-US"/>
              <a:t>被关闭的游标可以再次被打开，与新的查询结果相联系</a:t>
            </a:r>
          </a:p>
        </p:txBody>
      </p:sp>
      <p:sp>
        <p:nvSpPr>
          <p:cNvPr id="4" name="矩形 3">
            <a:extLst>
              <a:ext uri="{FF2B5EF4-FFF2-40B4-BE49-F238E27FC236}">
                <a16:creationId xmlns:a16="http://schemas.microsoft.com/office/drawing/2014/main" id="{7718F9BD-6C23-4DC6-AA56-B487D0DDA04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9FCE3BB-B227-4B72-813C-2028AE9FD21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F043203-7ADB-42F5-8DD3-203E9EA4C48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387609886"/>
      </p:ext>
    </p:extLst>
  </p:cSld>
  <p:clrMapOvr>
    <a:masterClrMapping/>
  </p:clrMapOvr>
  <p:transition>
    <p:wip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a:extLst>
              <a:ext uri="{FF2B5EF4-FFF2-40B4-BE49-F238E27FC236}">
                <a16:creationId xmlns:a16="http://schemas.microsoft.com/office/drawing/2014/main" id="{40DBA508-D988-48C6-9332-2280CD067F10}"/>
              </a:ext>
            </a:extLst>
          </p:cNvPr>
          <p:cNvSpPr>
            <a:spLocks noGrp="1" noChangeArrowheads="1"/>
          </p:cNvSpPr>
          <p:nvPr>
            <p:ph type="title"/>
          </p:nvPr>
        </p:nvSpPr>
        <p:spPr/>
        <p:txBody>
          <a:bodyPr/>
          <a:lstStyle/>
          <a:p>
            <a:r>
              <a:rPr lang="zh-CN" altLang="en-US"/>
              <a:t>例题</a:t>
            </a:r>
          </a:p>
        </p:txBody>
      </p:sp>
      <p:sp>
        <p:nvSpPr>
          <p:cNvPr id="995331" name="Rectangle 3">
            <a:extLst>
              <a:ext uri="{FF2B5EF4-FFF2-40B4-BE49-F238E27FC236}">
                <a16:creationId xmlns:a16="http://schemas.microsoft.com/office/drawing/2014/main" id="{1C94B806-F2B0-4D5B-8150-2F5D045EDD00}"/>
              </a:ext>
            </a:extLst>
          </p:cNvPr>
          <p:cNvSpPr>
            <a:spLocks noGrp="1" noChangeArrowheads="1"/>
          </p:cNvSpPr>
          <p:nvPr>
            <p:ph type="body" idx="1"/>
          </p:nvPr>
        </p:nvSpPr>
        <p:spPr/>
        <p:txBody>
          <a:bodyPr/>
          <a:lstStyle/>
          <a:p>
            <a:pPr>
              <a:buFont typeface="Monotype Sorts" pitchFamily="2" charset="2"/>
              <a:buNone/>
            </a:pPr>
            <a:r>
              <a:rPr lang="zh-CN" altLang="en-US" sz="2800"/>
              <a:t>例</a:t>
            </a:r>
            <a:r>
              <a:rPr lang="en-US" altLang="zh-CN" sz="2800"/>
              <a:t>1 </a:t>
            </a:r>
            <a:r>
              <a:rPr lang="zh-CN" altLang="en-US" sz="2800"/>
              <a:t>查询某个系全体学生的信息（学号、姓名、性别和年龄）。要查询的系名由用户在程序运行过程中指定，放在主变量</a:t>
            </a:r>
            <a:r>
              <a:rPr lang="en-US" altLang="zh-CN" sz="2800"/>
              <a:t>deptname</a:t>
            </a:r>
            <a:r>
              <a:rPr lang="zh-CN" altLang="en-US" sz="2800"/>
              <a:t>中</a:t>
            </a:r>
          </a:p>
          <a:p>
            <a:pPr>
              <a:buFont typeface="Monotype Sorts" pitchFamily="2" charset="2"/>
              <a:buNone/>
            </a:pPr>
            <a:endParaRPr lang="zh-CN" altLang="en-US" sz="2800"/>
          </a:p>
          <a:p>
            <a:pPr>
              <a:buFont typeface="Monotype Sorts" pitchFamily="2" charset="2"/>
              <a:buNone/>
            </a:pPr>
            <a:r>
              <a:rPr lang="zh-CN" altLang="en-US" sz="2800"/>
              <a:t>   </a:t>
            </a:r>
            <a:r>
              <a:rPr lang="en-US" altLang="zh-CN" sz="2400"/>
              <a:t>......</a:t>
            </a:r>
          </a:p>
          <a:p>
            <a:pPr>
              <a:buFont typeface="Monotype Sorts" pitchFamily="2" charset="2"/>
              <a:buNone/>
            </a:pPr>
            <a:r>
              <a:rPr lang="en-US" altLang="zh-CN" sz="2400"/>
              <a:t>    ...... </a:t>
            </a:r>
          </a:p>
          <a:p>
            <a:pPr>
              <a:buFont typeface="Monotype Sorts" pitchFamily="2" charset="2"/>
              <a:buNone/>
            </a:pPr>
            <a:r>
              <a:rPr lang="en-US" altLang="zh-CN" sz="2400"/>
              <a:t>    EXEC SQL INCLUDE SQLCA;</a:t>
            </a:r>
          </a:p>
          <a:p>
            <a:pPr>
              <a:buFont typeface="Monotype Sorts" pitchFamily="2" charset="2"/>
              <a:buNone/>
            </a:pPr>
            <a:r>
              <a:rPr lang="en-US" altLang="zh-CN" sz="2400"/>
              <a:t>    EXEC SQL BEGIN DECLARE SECTION; </a:t>
            </a:r>
          </a:p>
        </p:txBody>
      </p:sp>
      <p:sp>
        <p:nvSpPr>
          <p:cNvPr id="4" name="矩形 3">
            <a:extLst>
              <a:ext uri="{FF2B5EF4-FFF2-40B4-BE49-F238E27FC236}">
                <a16:creationId xmlns:a16="http://schemas.microsoft.com/office/drawing/2014/main" id="{DDFAEEA5-6FF6-4E25-B316-33DDEDB642E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3810AD5-537A-4013-945C-AA99B04F225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32B0A53-A350-4BCF-9288-9003580DC01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33957378"/>
      </p:ext>
    </p:extLst>
  </p:cSld>
  <p:clrMapOvr>
    <a:masterClrMapping/>
  </p:clrMapOvr>
  <p:transition>
    <p:wip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a:extLst>
              <a:ext uri="{FF2B5EF4-FFF2-40B4-BE49-F238E27FC236}">
                <a16:creationId xmlns:a16="http://schemas.microsoft.com/office/drawing/2014/main" id="{74692CEE-8FF2-4AAA-9797-AF097A2D86A4}"/>
              </a:ext>
            </a:extLst>
          </p:cNvPr>
          <p:cNvSpPr>
            <a:spLocks noGrp="1" noChangeArrowheads="1"/>
          </p:cNvSpPr>
          <p:nvPr>
            <p:ph type="title"/>
          </p:nvPr>
        </p:nvSpPr>
        <p:spPr/>
        <p:txBody>
          <a:bodyPr/>
          <a:lstStyle/>
          <a:p>
            <a:r>
              <a:rPr lang="zh-CN" altLang="en-US"/>
              <a:t>例题（续）</a:t>
            </a:r>
          </a:p>
        </p:txBody>
      </p:sp>
      <p:sp>
        <p:nvSpPr>
          <p:cNvPr id="996355" name="Rectangle 3">
            <a:extLst>
              <a:ext uri="{FF2B5EF4-FFF2-40B4-BE49-F238E27FC236}">
                <a16:creationId xmlns:a16="http://schemas.microsoft.com/office/drawing/2014/main" id="{477D3205-7C27-4377-95C0-735B8AD613AC}"/>
              </a:ext>
            </a:extLst>
          </p:cNvPr>
          <p:cNvSpPr>
            <a:spLocks noGrp="1" noChangeArrowheads="1"/>
          </p:cNvSpPr>
          <p:nvPr>
            <p:ph type="body" idx="1"/>
          </p:nvPr>
        </p:nvSpPr>
        <p:spPr/>
        <p:txBody>
          <a:bodyPr/>
          <a:lstStyle/>
          <a:p>
            <a:pPr marL="0">
              <a:lnSpc>
                <a:spcPct val="90000"/>
              </a:lnSpc>
              <a:spcBef>
                <a:spcPts val="0"/>
              </a:spcBef>
              <a:buFont typeface="Monotype Sorts" pitchFamily="2" charset="2"/>
              <a:buNone/>
            </a:pPr>
            <a:r>
              <a:rPr lang="en-US" altLang="zh-CN" sz="2800" dirty="0"/>
              <a:t> </a:t>
            </a:r>
            <a:r>
              <a:rPr lang="en-US" altLang="zh-CN" sz="2400" dirty="0"/>
              <a:t>......</a:t>
            </a:r>
          </a:p>
          <a:p>
            <a:pPr marL="0">
              <a:lnSpc>
                <a:spcPct val="90000"/>
              </a:lnSpc>
              <a:spcBef>
                <a:spcPts val="0"/>
              </a:spcBef>
              <a:buFont typeface="Monotype Sorts" pitchFamily="2" charset="2"/>
              <a:buNone/>
            </a:pPr>
            <a:r>
              <a:rPr lang="en-US" altLang="zh-CN" sz="2400" dirty="0"/>
              <a:t>          /* </a:t>
            </a:r>
            <a:r>
              <a:rPr lang="zh-CN" altLang="en-US" sz="2400" dirty="0"/>
              <a:t>说明主变量 </a:t>
            </a:r>
            <a:r>
              <a:rPr lang="en-US" altLang="zh-CN" sz="2400" dirty="0" err="1"/>
              <a:t>deptname</a:t>
            </a:r>
            <a:r>
              <a:rPr lang="en-US" altLang="zh-CN" sz="2400" dirty="0"/>
              <a:t>, </a:t>
            </a:r>
            <a:r>
              <a:rPr lang="en-US" altLang="zh-CN" sz="2400" dirty="0" err="1"/>
              <a:t>HSno</a:t>
            </a:r>
            <a:r>
              <a:rPr lang="en-US" altLang="zh-CN" sz="2400" dirty="0"/>
              <a:t>, </a:t>
            </a:r>
            <a:r>
              <a:rPr lang="en-US" altLang="zh-CN" sz="2400" dirty="0" err="1"/>
              <a:t>HSname</a:t>
            </a:r>
            <a:r>
              <a:rPr lang="en-US" altLang="zh-CN" sz="2400" dirty="0"/>
              <a:t>, </a:t>
            </a:r>
            <a:r>
              <a:rPr lang="en-US" altLang="zh-CN" sz="2400" dirty="0" err="1"/>
              <a:t>HSsex</a:t>
            </a:r>
            <a:r>
              <a:rPr lang="en-US" altLang="zh-CN" sz="2400" dirty="0"/>
              <a:t>, </a:t>
            </a:r>
            <a:r>
              <a:rPr lang="en-US" altLang="zh-CN" sz="2400" dirty="0" err="1"/>
              <a:t>HSage</a:t>
            </a:r>
            <a:r>
              <a:rPr lang="zh-CN" altLang="en-US" sz="2400" dirty="0"/>
              <a:t>等*</a:t>
            </a:r>
            <a:r>
              <a:rPr lang="en-US" altLang="zh-CN" sz="2400" dirty="0"/>
              <a:t>/</a:t>
            </a:r>
          </a:p>
          <a:p>
            <a:pPr marL="0">
              <a:lnSpc>
                <a:spcPct val="90000"/>
              </a:lnSpc>
              <a:spcBef>
                <a:spcPts val="0"/>
              </a:spcBef>
              <a:buFont typeface="Monotype Sorts" pitchFamily="2" charset="2"/>
              <a:buNone/>
            </a:pPr>
            <a:r>
              <a:rPr lang="en-US" altLang="zh-CN" sz="2400" dirty="0"/>
              <a:t>          ......</a:t>
            </a:r>
          </a:p>
          <a:p>
            <a:pPr marL="0">
              <a:lnSpc>
                <a:spcPct val="90000"/>
              </a:lnSpc>
              <a:spcBef>
                <a:spcPts val="0"/>
              </a:spcBef>
              <a:buFont typeface="Monotype Sorts" pitchFamily="2" charset="2"/>
              <a:buNone/>
            </a:pPr>
            <a:r>
              <a:rPr lang="en-US" altLang="zh-CN" sz="2400" dirty="0"/>
              <a:t>          ......</a:t>
            </a:r>
          </a:p>
          <a:p>
            <a:pPr marL="0">
              <a:lnSpc>
                <a:spcPct val="90000"/>
              </a:lnSpc>
              <a:spcBef>
                <a:spcPts val="0"/>
              </a:spcBef>
              <a:buFont typeface="Monotype Sorts" pitchFamily="2" charset="2"/>
              <a:buNone/>
            </a:pPr>
            <a:r>
              <a:rPr lang="en-US" altLang="zh-CN" sz="2400" dirty="0"/>
              <a:t>    EXEC SQL END DECLARE SECTION;</a:t>
            </a:r>
          </a:p>
          <a:p>
            <a:pPr marL="0">
              <a:lnSpc>
                <a:spcPct val="90000"/>
              </a:lnSpc>
              <a:spcBef>
                <a:spcPts val="0"/>
              </a:spcBef>
              <a:buFont typeface="Monotype Sorts" pitchFamily="2" charset="2"/>
              <a:buNone/>
            </a:pPr>
            <a:endParaRPr lang="en-US" altLang="zh-CN" sz="2400" dirty="0"/>
          </a:p>
          <a:p>
            <a:pPr marL="0">
              <a:lnSpc>
                <a:spcPct val="90000"/>
              </a:lnSpc>
              <a:spcBef>
                <a:spcPts val="0"/>
              </a:spcBef>
              <a:buFont typeface="Monotype Sorts" pitchFamily="2" charset="2"/>
              <a:buNone/>
            </a:pPr>
            <a:r>
              <a:rPr lang="en-US" altLang="zh-CN" sz="2400" dirty="0"/>
              <a:t>    ......</a:t>
            </a:r>
          </a:p>
          <a:p>
            <a:pPr marL="0">
              <a:lnSpc>
                <a:spcPct val="90000"/>
              </a:lnSpc>
              <a:spcBef>
                <a:spcPts val="0"/>
              </a:spcBef>
              <a:buFont typeface="Monotype Sorts" pitchFamily="2" charset="2"/>
              <a:buNone/>
            </a:pPr>
            <a:r>
              <a:rPr lang="en-US" altLang="zh-CN" sz="2400" dirty="0"/>
              <a:t>    ......</a:t>
            </a:r>
          </a:p>
          <a:p>
            <a:pPr marL="0">
              <a:lnSpc>
                <a:spcPct val="90000"/>
              </a:lnSpc>
              <a:spcBef>
                <a:spcPts val="0"/>
              </a:spcBef>
              <a:buFont typeface="Monotype Sorts" pitchFamily="2" charset="2"/>
              <a:buNone/>
            </a:pPr>
            <a:r>
              <a:rPr lang="en-US" altLang="zh-CN" sz="2400" dirty="0"/>
              <a:t>    gets(</a:t>
            </a:r>
            <a:r>
              <a:rPr lang="en-US" altLang="zh-CN" sz="2400" dirty="0" err="1"/>
              <a:t>deptname</a:t>
            </a:r>
            <a:r>
              <a:rPr lang="en-US" altLang="zh-CN" sz="2400" dirty="0"/>
              <a:t>);            /* </a:t>
            </a:r>
            <a:r>
              <a:rPr lang="zh-CN" altLang="en-US" sz="2400" dirty="0"/>
              <a:t>为主变量</a:t>
            </a:r>
            <a:r>
              <a:rPr lang="en-US" altLang="zh-CN" sz="2400" dirty="0" err="1"/>
              <a:t>deptname</a:t>
            </a:r>
            <a:r>
              <a:rPr lang="zh-CN" altLang="en-US" sz="2400" dirty="0"/>
              <a:t>赋值 *</a:t>
            </a:r>
            <a:r>
              <a:rPr lang="en-US" altLang="zh-CN" sz="2400" dirty="0"/>
              <a:t>/</a:t>
            </a:r>
          </a:p>
          <a:p>
            <a:pPr marL="0">
              <a:lnSpc>
                <a:spcPct val="90000"/>
              </a:lnSpc>
              <a:spcBef>
                <a:spcPts val="0"/>
              </a:spcBef>
              <a:buFont typeface="Monotype Sorts" pitchFamily="2" charset="2"/>
              <a:buNone/>
            </a:pPr>
            <a:r>
              <a:rPr lang="en-US" altLang="zh-CN" sz="2400" dirty="0"/>
              <a:t>    ......</a:t>
            </a:r>
          </a:p>
        </p:txBody>
      </p:sp>
      <p:sp>
        <p:nvSpPr>
          <p:cNvPr id="4" name="矩形 3">
            <a:extLst>
              <a:ext uri="{FF2B5EF4-FFF2-40B4-BE49-F238E27FC236}">
                <a16:creationId xmlns:a16="http://schemas.microsoft.com/office/drawing/2014/main" id="{C281D319-5360-46C8-8AA4-E75BCFD347B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C3B8A39-45D0-45EE-93E8-C1817C5FC7F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7490AB0-A716-4A48-90D8-BCCCC0DE8AD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5014256"/>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学生选课表</a:t>
            </a:r>
            <a:r>
              <a:rPr lang="en-US" altLang="zh-CN" sz="3600" dirty="0">
                <a:ea typeface="STHeiti Light" charset="-122"/>
              </a:rPr>
              <a:t>SC</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sz="2400" b="1" dirty="0"/>
              <a:t>[</a:t>
            </a:r>
            <a:r>
              <a:rPr lang="zh-CN" altLang="en-US" sz="2400" dirty="0"/>
              <a:t>例</a:t>
            </a:r>
            <a:r>
              <a:rPr lang="en-US" altLang="zh-CN" sz="2400" b="1" dirty="0"/>
              <a:t>3.7] </a:t>
            </a:r>
            <a:r>
              <a:rPr lang="zh-CN" altLang="en-US" sz="2400" dirty="0">
                <a:ea typeface="STHeiti Light" charset="-122"/>
              </a:rPr>
              <a:t>建立一个学生选课表</a:t>
            </a:r>
            <a:r>
              <a:rPr lang="en-US" altLang="zh-CN" sz="2400" dirty="0">
                <a:ea typeface="STHeiti Light" charset="-122"/>
              </a:rPr>
              <a:t>SC</a:t>
            </a:r>
            <a:br>
              <a:rPr lang="en-US" altLang="zh-CN" sz="2400" dirty="0">
                <a:ea typeface="STHeiti Light" charset="-122"/>
              </a:rPr>
            </a:br>
            <a:r>
              <a:rPr lang="en-US" altLang="zh-CN" sz="2400" dirty="0">
                <a:ea typeface="STHeiti Light" charset="-122"/>
              </a:rPr>
              <a:t>CREATE TABLE SC</a:t>
            </a:r>
            <a:br>
              <a:rPr lang="en-US" altLang="zh-CN" sz="2400" dirty="0">
                <a:ea typeface="STHeiti Light" charset="-122"/>
              </a:rPr>
            </a:br>
            <a:r>
              <a:rPr lang="en-US" altLang="zh-CN" sz="2400" dirty="0">
                <a:ea typeface="STHeiti Light" charset="-122"/>
              </a:rPr>
              <a:t>   (</a:t>
            </a:r>
            <a:r>
              <a:rPr lang="en-US" altLang="zh-CN" sz="2400" dirty="0" err="1">
                <a:ea typeface="STHeiti Light" charset="-122"/>
              </a:rPr>
              <a:t>Sno</a:t>
            </a:r>
            <a:r>
              <a:rPr lang="en-US" altLang="zh-CN" sz="2400" dirty="0">
                <a:ea typeface="STHeiti Light" charset="-122"/>
              </a:rPr>
              <a:t> CHAR(9),</a:t>
            </a:r>
            <a:br>
              <a:rPr lang="en-US" altLang="zh-CN" sz="2400" dirty="0">
                <a:ea typeface="STHeiti Light" charset="-122"/>
              </a:rPr>
            </a:br>
            <a:r>
              <a:rPr lang="en-US" altLang="zh-CN" sz="2400" dirty="0">
                <a:ea typeface="STHeiti Light" charset="-122"/>
              </a:rPr>
              <a:t>    </a:t>
            </a:r>
            <a:r>
              <a:rPr lang="en-US" altLang="zh-CN" sz="2400" dirty="0" err="1">
                <a:ea typeface="STHeiti Light" charset="-122"/>
              </a:rPr>
              <a:t>Cno</a:t>
            </a:r>
            <a:r>
              <a:rPr lang="en-US" altLang="zh-CN" sz="2400" dirty="0">
                <a:ea typeface="STHeiti Light" charset="-122"/>
              </a:rPr>
              <a:t> CHAR(4),</a:t>
            </a:r>
            <a:br>
              <a:rPr lang="en-US" altLang="zh-CN" sz="2400" dirty="0">
                <a:ea typeface="STHeiti Light" charset="-122"/>
              </a:rPr>
            </a:br>
            <a:r>
              <a:rPr lang="en-US" altLang="zh-CN" sz="2400" dirty="0">
                <a:ea typeface="STHeiti Light" charset="-122"/>
              </a:rPr>
              <a:t>    Grade SMALLINT</a:t>
            </a:r>
            <a:r>
              <a:rPr lang="zh-CN" altLang="en-US" sz="2400" dirty="0">
                <a:ea typeface="STHeiti Light" charset="-122"/>
              </a:rPr>
              <a:t>，</a:t>
            </a:r>
            <a:br>
              <a:rPr lang="zh-CN" altLang="en-US" sz="2400" dirty="0">
                <a:ea typeface="STHeiti Light" charset="-122"/>
              </a:rPr>
            </a:br>
            <a:r>
              <a:rPr lang="zh-CN" altLang="en-US" sz="2400" dirty="0">
                <a:ea typeface="STHeiti Light" charset="-122"/>
              </a:rPr>
              <a:t>    </a:t>
            </a:r>
            <a:r>
              <a:rPr lang="en-US" altLang="zh-CN" sz="2400" dirty="0">
                <a:solidFill>
                  <a:srgbClr val="FF0000"/>
                </a:solidFill>
                <a:ea typeface="STHeiti Light" charset="-122"/>
              </a:rPr>
              <a:t>PRIMARY KEY (</a:t>
            </a:r>
            <a:r>
              <a:rPr lang="en-US" altLang="zh-CN" sz="2400" dirty="0" err="1">
                <a:solidFill>
                  <a:srgbClr val="FF0000"/>
                </a:solidFill>
                <a:ea typeface="STHeiti Light" charset="-122"/>
              </a:rPr>
              <a:t>Sno,Cno</a:t>
            </a:r>
            <a:r>
              <a:rPr lang="en-US" altLang="zh-CN" sz="2400" dirty="0">
                <a:solidFill>
                  <a:srgbClr val="FF0000"/>
                </a:solidFill>
                <a:ea typeface="STHeiti Light" charset="-122"/>
              </a:rPr>
              <a:t>),</a:t>
            </a:r>
            <a:br>
              <a:rPr lang="en-US" altLang="zh-CN" sz="2400" dirty="0">
                <a:ea typeface="STHeiti Light" charset="-122"/>
              </a:rPr>
            </a:br>
            <a:r>
              <a:rPr lang="en-US" altLang="zh-CN" sz="2000" dirty="0">
                <a:ea typeface="STHeiti Light" charset="-122"/>
              </a:rPr>
              <a:t>   /* </a:t>
            </a:r>
            <a:r>
              <a:rPr lang="zh-CN" altLang="en-US" sz="2000" dirty="0">
                <a:ea typeface="STHeiti Light" charset="-122"/>
              </a:rPr>
              <a:t>主码由两个属性构成，必须作为表级完整性进行定义*</a:t>
            </a:r>
            <a:r>
              <a:rPr lang="en-US" altLang="zh-CN" sz="2000" dirty="0">
                <a:ea typeface="STHeiti Light" charset="-122"/>
              </a:rPr>
              <a:t>/</a:t>
            </a:r>
            <a:br>
              <a:rPr lang="en-US" altLang="zh-CN" sz="2400" dirty="0">
                <a:ea typeface="STHeiti Light" charset="-122"/>
              </a:rPr>
            </a:br>
            <a:r>
              <a:rPr lang="en-US" altLang="zh-CN" sz="2400" dirty="0">
                <a:ea typeface="STHeiti Light" charset="-122"/>
              </a:rPr>
              <a:t>    </a:t>
            </a:r>
            <a:r>
              <a:rPr lang="en-US" altLang="zh-CN" sz="2400" dirty="0">
                <a:solidFill>
                  <a:srgbClr val="FF0000"/>
                </a:solidFill>
                <a:ea typeface="STHeiti Light" charset="-122"/>
              </a:rPr>
              <a:t>FOREIGN KEY (</a:t>
            </a:r>
            <a:r>
              <a:rPr lang="en-US" altLang="zh-CN" sz="2400" dirty="0" err="1">
                <a:solidFill>
                  <a:srgbClr val="FF0000"/>
                </a:solidFill>
                <a:ea typeface="STHeiti Light" charset="-122"/>
              </a:rPr>
              <a:t>Sno</a:t>
            </a:r>
            <a:r>
              <a:rPr lang="en-US" altLang="zh-CN" sz="2400" dirty="0">
                <a:solidFill>
                  <a:srgbClr val="FF0000"/>
                </a:solidFill>
                <a:ea typeface="STHeiti Light" charset="-122"/>
              </a:rPr>
              <a:t>) REFERENCES Student(</a:t>
            </a:r>
            <a:r>
              <a:rPr lang="en-US" altLang="zh-CN" sz="2400" dirty="0" err="1">
                <a:solidFill>
                  <a:srgbClr val="FF0000"/>
                </a:solidFill>
                <a:ea typeface="STHeiti Light" charset="-122"/>
              </a:rPr>
              <a:t>Sno</a:t>
            </a:r>
            <a:r>
              <a:rPr lang="en-US" altLang="zh-CN" sz="2400" dirty="0">
                <a:solidFill>
                  <a:srgbClr val="FF0000"/>
                </a:solidFill>
                <a:ea typeface="STHeiti Light" charset="-122"/>
              </a:rPr>
              <a:t>),</a:t>
            </a:r>
            <a:br>
              <a:rPr lang="en-US" altLang="zh-CN" sz="2400" dirty="0">
                <a:ea typeface="STHeiti Light" charset="-122"/>
              </a:rPr>
            </a:br>
            <a:r>
              <a:rPr lang="en-US" altLang="zh-CN" sz="1800" dirty="0">
                <a:ea typeface="STHeiti Light" charset="-122"/>
              </a:rPr>
              <a:t>   /* </a:t>
            </a:r>
            <a:r>
              <a:rPr lang="zh-CN" altLang="en-US" sz="1800" dirty="0">
                <a:ea typeface="STHeiti Light" charset="-122"/>
              </a:rPr>
              <a:t>表级完整性约束条件， </a:t>
            </a:r>
            <a:r>
              <a:rPr lang="en-US" altLang="zh-CN" sz="1800" dirty="0" err="1">
                <a:ea typeface="STHeiti Light" charset="-122"/>
              </a:rPr>
              <a:t>Sno</a:t>
            </a:r>
            <a:r>
              <a:rPr lang="zh-CN" altLang="en-US" sz="1800" dirty="0">
                <a:ea typeface="STHeiti Light" charset="-122"/>
              </a:rPr>
              <a:t>是外码，被参照表是</a:t>
            </a:r>
            <a:r>
              <a:rPr lang="en-US" altLang="zh-CN" sz="1800" dirty="0">
                <a:ea typeface="STHeiti Light" charset="-122"/>
              </a:rPr>
              <a:t>Student */</a:t>
            </a:r>
            <a:br>
              <a:rPr lang="en-US" altLang="zh-CN" sz="2400" dirty="0">
                <a:ea typeface="STHeiti Light" charset="-122"/>
              </a:rPr>
            </a:br>
            <a:r>
              <a:rPr lang="en-US" altLang="zh-CN" sz="2400" dirty="0">
                <a:ea typeface="STHeiti Light" charset="-122"/>
              </a:rPr>
              <a:t>   </a:t>
            </a:r>
            <a:r>
              <a:rPr lang="en-US" altLang="zh-CN" sz="2400" dirty="0">
                <a:solidFill>
                  <a:srgbClr val="FF0000"/>
                </a:solidFill>
                <a:ea typeface="STHeiti Light" charset="-122"/>
              </a:rPr>
              <a:t>FOREIGN KEY (</a:t>
            </a:r>
            <a:r>
              <a:rPr lang="en-US" altLang="zh-CN" sz="2400" dirty="0" err="1">
                <a:solidFill>
                  <a:srgbClr val="FF0000"/>
                </a:solidFill>
                <a:ea typeface="STHeiti Light" charset="-122"/>
              </a:rPr>
              <a:t>Cno</a:t>
            </a:r>
            <a:r>
              <a:rPr lang="en-US" altLang="zh-CN" sz="2400" dirty="0">
                <a:solidFill>
                  <a:srgbClr val="FF0000"/>
                </a:solidFill>
                <a:ea typeface="STHeiti Light" charset="-122"/>
              </a:rPr>
              <a:t>)REFERENCES Course(</a:t>
            </a:r>
            <a:r>
              <a:rPr lang="en-US" altLang="zh-CN" sz="2400" dirty="0" err="1">
                <a:solidFill>
                  <a:srgbClr val="FF0000"/>
                </a:solidFill>
                <a:ea typeface="STHeiti Light" charset="-122"/>
              </a:rPr>
              <a:t>Cno</a:t>
            </a:r>
            <a:r>
              <a:rPr lang="en-US" altLang="zh-CN" sz="2400" dirty="0">
                <a:solidFill>
                  <a:srgbClr val="FF0000"/>
                </a:solidFill>
                <a:ea typeface="STHeiti Light" charset="-122"/>
              </a:rPr>
              <a:t>)</a:t>
            </a:r>
            <a:br>
              <a:rPr lang="en-US" altLang="zh-CN" sz="2400" dirty="0">
                <a:solidFill>
                  <a:srgbClr val="FF0000"/>
                </a:solidFill>
                <a:ea typeface="STHeiti Light" charset="-122"/>
              </a:rPr>
            </a:br>
            <a:r>
              <a:rPr lang="en-US" altLang="zh-CN" sz="1800" dirty="0">
                <a:ea typeface="STHeiti Light" charset="-122"/>
              </a:rPr>
              <a:t>   /* </a:t>
            </a:r>
            <a:r>
              <a:rPr lang="zh-CN" altLang="en-US" sz="1800" dirty="0">
                <a:ea typeface="STHeiti Light" charset="-122"/>
              </a:rPr>
              <a:t>表级完整性约束条件， </a:t>
            </a:r>
            <a:r>
              <a:rPr lang="en-US" altLang="zh-CN" sz="1800" dirty="0" err="1">
                <a:ea typeface="STHeiti Light" charset="-122"/>
              </a:rPr>
              <a:t>Cno</a:t>
            </a:r>
            <a:r>
              <a:rPr lang="zh-CN" altLang="en-US" sz="1800" dirty="0">
                <a:ea typeface="STHeiti Light" charset="-122"/>
              </a:rPr>
              <a:t>是外码，被参照表是</a:t>
            </a:r>
            <a:r>
              <a:rPr lang="en-US" altLang="zh-CN" sz="1800" dirty="0">
                <a:ea typeface="STHeiti Light" charset="-122"/>
              </a:rPr>
              <a:t>Course*/ </a:t>
            </a:r>
            <a:br>
              <a:rPr lang="en-US" altLang="zh-CN" sz="2400" dirty="0">
                <a:ea typeface="STHeiti Light" charset="-122"/>
              </a:rPr>
            </a:br>
            <a:br>
              <a:rPr lang="en-US" altLang="zh-CN" sz="2400" dirty="0">
                <a:ea typeface="STHeiti Light" charset="-122"/>
              </a:rPr>
            </a:br>
            <a:br>
              <a:rPr lang="en-US" altLang="zh-CN" b="1" dirty="0"/>
            </a:br>
            <a:br>
              <a:rPr lang="zh-CN" altLang="en-US" sz="2000" dirty="0"/>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8341023"/>
      </p:ext>
    </p:extLst>
  </p:cSld>
  <p:clrMapOvr>
    <a:masterClrMapping/>
  </p:clrMapOvr>
  <p:transition>
    <p:wip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a:extLst>
              <a:ext uri="{FF2B5EF4-FFF2-40B4-BE49-F238E27FC236}">
                <a16:creationId xmlns:a16="http://schemas.microsoft.com/office/drawing/2014/main" id="{8BA60A21-66C2-4AD6-9212-6AFE4BC49BC5}"/>
              </a:ext>
            </a:extLst>
          </p:cNvPr>
          <p:cNvSpPr>
            <a:spLocks noGrp="1" noChangeArrowheads="1"/>
          </p:cNvSpPr>
          <p:nvPr>
            <p:ph type="title"/>
          </p:nvPr>
        </p:nvSpPr>
        <p:spPr/>
        <p:txBody>
          <a:bodyPr/>
          <a:lstStyle/>
          <a:p>
            <a:r>
              <a:rPr lang="zh-CN" altLang="en-US"/>
              <a:t>例题（续）</a:t>
            </a:r>
          </a:p>
        </p:txBody>
      </p:sp>
      <p:sp>
        <p:nvSpPr>
          <p:cNvPr id="997379" name="Rectangle 3">
            <a:extLst>
              <a:ext uri="{FF2B5EF4-FFF2-40B4-BE49-F238E27FC236}">
                <a16:creationId xmlns:a16="http://schemas.microsoft.com/office/drawing/2014/main" id="{937B3C2D-5618-4B61-983F-2CA7640F0B13}"/>
              </a:ext>
            </a:extLst>
          </p:cNvPr>
          <p:cNvSpPr>
            <a:spLocks noGrp="1" noChangeArrowheads="1"/>
          </p:cNvSpPr>
          <p:nvPr>
            <p:ph type="body" idx="1"/>
          </p:nvPr>
        </p:nvSpPr>
        <p:spPr/>
        <p:txBody>
          <a:bodyPr/>
          <a:lstStyle/>
          <a:p>
            <a:pPr>
              <a:buFont typeface="Monotype Sorts" pitchFamily="2" charset="2"/>
              <a:buNone/>
            </a:pPr>
            <a:r>
              <a:rPr lang="en-US" altLang="zh-CN" sz="2800" dirty="0"/>
              <a:t>  </a:t>
            </a:r>
            <a:r>
              <a:rPr lang="en-US" altLang="zh-CN" sz="2400" dirty="0"/>
              <a:t>EXEC SQL DECLARE SX CURSOR FOR</a:t>
            </a:r>
          </a:p>
          <a:p>
            <a:pPr>
              <a:buFont typeface="Monotype Sorts" pitchFamily="2" charset="2"/>
              <a:buNone/>
            </a:pPr>
            <a:r>
              <a:rPr lang="en-US" altLang="zh-CN" sz="2400" dirty="0"/>
              <a:t>             SELECT </a:t>
            </a:r>
            <a:r>
              <a:rPr lang="en-US" altLang="zh-CN" sz="2400" dirty="0" err="1"/>
              <a:t>Sno</a:t>
            </a:r>
            <a:r>
              <a:rPr lang="en-US" altLang="zh-CN" sz="2400" dirty="0"/>
              <a:t>, </a:t>
            </a:r>
            <a:r>
              <a:rPr lang="en-US" altLang="zh-CN" sz="2400" dirty="0" err="1"/>
              <a:t>Sname</a:t>
            </a:r>
            <a:r>
              <a:rPr lang="en-US" altLang="zh-CN" sz="2400" dirty="0"/>
              <a:t>, </a:t>
            </a:r>
            <a:r>
              <a:rPr lang="en-US" altLang="zh-CN" sz="2400" dirty="0" err="1"/>
              <a:t>Ssex</a:t>
            </a:r>
            <a:r>
              <a:rPr lang="en-US" altLang="zh-CN" sz="2400" dirty="0"/>
              <a:t>, Sage</a:t>
            </a:r>
          </a:p>
          <a:p>
            <a:pPr>
              <a:buFont typeface="Monotype Sorts" pitchFamily="2" charset="2"/>
              <a:buNone/>
            </a:pPr>
            <a:r>
              <a:rPr lang="en-US" altLang="zh-CN" sz="2400" dirty="0"/>
              <a:t>             FROM Student</a:t>
            </a:r>
          </a:p>
          <a:p>
            <a:pPr>
              <a:buFont typeface="Monotype Sorts" pitchFamily="2" charset="2"/>
              <a:buNone/>
            </a:pPr>
            <a:r>
              <a:rPr lang="en-US" altLang="zh-CN" sz="2400" dirty="0"/>
              <a:t>             WHERE </a:t>
            </a:r>
            <a:r>
              <a:rPr lang="en-US" altLang="zh-CN" sz="2400" dirty="0" err="1"/>
              <a:t>SDept</a:t>
            </a:r>
            <a:r>
              <a:rPr lang="en-US" altLang="zh-CN" sz="2400" dirty="0"/>
              <a:t>=:</a:t>
            </a:r>
            <a:r>
              <a:rPr lang="en-US" altLang="zh-CN" sz="2400" dirty="0" err="1"/>
              <a:t>deptname</a:t>
            </a:r>
            <a:r>
              <a:rPr lang="en-US" altLang="zh-CN" sz="2400" dirty="0"/>
              <a:t>;     /* </a:t>
            </a:r>
            <a:r>
              <a:rPr lang="zh-CN" altLang="en-US" sz="2400" dirty="0"/>
              <a:t>说明游标 *</a:t>
            </a:r>
            <a:r>
              <a:rPr lang="en-US" altLang="zh-CN" sz="2400" dirty="0"/>
              <a:t>/</a:t>
            </a:r>
          </a:p>
          <a:p>
            <a:pPr>
              <a:buFont typeface="Monotype Sorts" pitchFamily="2" charset="2"/>
              <a:buNone/>
            </a:pPr>
            <a:endParaRPr lang="en-US" altLang="zh-CN" sz="2400" dirty="0"/>
          </a:p>
          <a:p>
            <a:pPr>
              <a:buFont typeface="Monotype Sorts" pitchFamily="2" charset="2"/>
              <a:buNone/>
            </a:pPr>
            <a:r>
              <a:rPr lang="en-US" altLang="zh-CN" sz="2400" dirty="0"/>
              <a:t>    EXEC SQL OPEN SX                    /* </a:t>
            </a:r>
            <a:r>
              <a:rPr lang="zh-CN" altLang="en-US" sz="2400" dirty="0"/>
              <a:t>打开游标 *</a:t>
            </a:r>
            <a:r>
              <a:rPr lang="en-US" altLang="zh-CN" sz="2400" dirty="0"/>
              <a:t>/</a:t>
            </a:r>
            <a:endParaRPr lang="en-US" altLang="zh-CN" sz="2000" dirty="0"/>
          </a:p>
        </p:txBody>
      </p:sp>
      <p:sp>
        <p:nvSpPr>
          <p:cNvPr id="4" name="矩形 3">
            <a:extLst>
              <a:ext uri="{FF2B5EF4-FFF2-40B4-BE49-F238E27FC236}">
                <a16:creationId xmlns:a16="http://schemas.microsoft.com/office/drawing/2014/main" id="{CD95EF85-9DD7-46BA-87FC-D5E3EE7EF103}"/>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29A7974F-60AF-4ACD-B011-81E6793A036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98AF9C1-5FF9-4C37-8FA8-65FD33379DF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18242225"/>
      </p:ext>
    </p:extLst>
  </p:cSld>
  <p:clrMapOvr>
    <a:masterClrMapping/>
  </p:clrMapOvr>
  <p:transition>
    <p:wip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a:extLst>
              <a:ext uri="{FF2B5EF4-FFF2-40B4-BE49-F238E27FC236}">
                <a16:creationId xmlns:a16="http://schemas.microsoft.com/office/drawing/2014/main" id="{59E02AC5-8A1E-4F7B-B495-D93029C83A7B}"/>
              </a:ext>
            </a:extLst>
          </p:cNvPr>
          <p:cNvSpPr>
            <a:spLocks noGrp="1" noChangeArrowheads="1"/>
          </p:cNvSpPr>
          <p:nvPr>
            <p:ph type="title"/>
          </p:nvPr>
        </p:nvSpPr>
        <p:spPr/>
        <p:txBody>
          <a:bodyPr/>
          <a:lstStyle/>
          <a:p>
            <a:r>
              <a:rPr lang="zh-CN" altLang="en-US"/>
              <a:t>例题（续）</a:t>
            </a:r>
          </a:p>
        </p:txBody>
      </p:sp>
      <p:sp>
        <p:nvSpPr>
          <p:cNvPr id="998403" name="Rectangle 3">
            <a:extLst>
              <a:ext uri="{FF2B5EF4-FFF2-40B4-BE49-F238E27FC236}">
                <a16:creationId xmlns:a16="http://schemas.microsoft.com/office/drawing/2014/main" id="{4ABF757A-9933-4548-8FCD-21E6C6A65B13}"/>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WHILE(1)      /* </a:t>
            </a:r>
            <a:r>
              <a:rPr lang="zh-CN" altLang="en-US" sz="2400"/>
              <a:t>用循环结构逐条处理结果集中的记录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EXEC SQL FETCH SX </a:t>
            </a:r>
          </a:p>
          <a:p>
            <a:pPr>
              <a:buFont typeface="Monotype Sorts" pitchFamily="2" charset="2"/>
              <a:buNone/>
            </a:pPr>
            <a:r>
              <a:rPr lang="en-US" altLang="zh-CN" sz="2400"/>
              <a:t>                     INTO :HSno, :HSname, :HSsex, :HSage;</a:t>
            </a:r>
          </a:p>
          <a:p>
            <a:pPr>
              <a:buFont typeface="Monotype Sorts" pitchFamily="2" charset="2"/>
              <a:buNone/>
            </a:pPr>
            <a:r>
              <a:rPr lang="en-US" altLang="zh-CN" sz="2400"/>
              <a:t>              /* </a:t>
            </a:r>
            <a:r>
              <a:rPr lang="zh-CN" altLang="en-US" sz="2400"/>
              <a:t>将游标指针向前推进一行，然后从结</a:t>
            </a:r>
          </a:p>
          <a:p>
            <a:pPr>
              <a:buFont typeface="Monotype Sorts" pitchFamily="2" charset="2"/>
              <a:buNone/>
            </a:pPr>
            <a:r>
              <a:rPr lang="zh-CN" altLang="en-US" sz="2400"/>
              <a:t>                 果集中取当前行，送相应主变量*</a:t>
            </a:r>
            <a:r>
              <a:rPr lang="en-US" altLang="zh-CN" sz="2400"/>
              <a:t>/</a:t>
            </a:r>
          </a:p>
          <a:p>
            <a:pPr>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F6C4EE4F-3775-4D87-92AA-F9C843A1ACA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76580C7-6466-4D34-9289-25B25A6E50E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0F272F0-C725-4827-BC8B-E0571C6561F9}"/>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84198864"/>
      </p:ext>
    </p:extLst>
  </p:cSld>
  <p:clrMapOvr>
    <a:masterClrMapping/>
  </p:clrMapOvr>
  <p:transition>
    <p:wip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a:extLst>
              <a:ext uri="{FF2B5EF4-FFF2-40B4-BE49-F238E27FC236}">
                <a16:creationId xmlns:a16="http://schemas.microsoft.com/office/drawing/2014/main" id="{963E32B1-B580-42F8-A462-6D3F39FECCB7}"/>
              </a:ext>
            </a:extLst>
          </p:cNvPr>
          <p:cNvSpPr>
            <a:spLocks noGrp="1" noChangeArrowheads="1"/>
          </p:cNvSpPr>
          <p:nvPr>
            <p:ph type="title"/>
          </p:nvPr>
        </p:nvSpPr>
        <p:spPr/>
        <p:txBody>
          <a:bodyPr/>
          <a:lstStyle/>
          <a:p>
            <a:r>
              <a:rPr lang="zh-CN" altLang="en-US"/>
              <a:t>例题（续）</a:t>
            </a:r>
          </a:p>
        </p:txBody>
      </p:sp>
      <p:sp>
        <p:nvSpPr>
          <p:cNvPr id="999427" name="Rectangle 3">
            <a:extLst>
              <a:ext uri="{FF2B5EF4-FFF2-40B4-BE49-F238E27FC236}">
                <a16:creationId xmlns:a16="http://schemas.microsoft.com/office/drawing/2014/main" id="{18CFA588-F71E-4A22-A5E0-A4A687CAEDAF}"/>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400"/>
              <a:t>if (sqlca.sqlcode &lt;&gt; SUCCESS)   </a:t>
            </a:r>
          </a:p>
          <a:p>
            <a:pPr>
              <a:lnSpc>
                <a:spcPct val="90000"/>
              </a:lnSpc>
              <a:buFont typeface="Monotype Sorts" pitchFamily="2" charset="2"/>
              <a:buNone/>
            </a:pPr>
            <a:r>
              <a:rPr lang="en-US" altLang="zh-CN" sz="2400"/>
              <a:t>              break;   </a:t>
            </a:r>
          </a:p>
          <a:p>
            <a:pPr>
              <a:lnSpc>
                <a:spcPct val="90000"/>
              </a:lnSpc>
              <a:buFont typeface="Monotype Sorts" pitchFamily="2" charset="2"/>
              <a:buNone/>
            </a:pPr>
            <a:r>
              <a:rPr lang="en-US" altLang="zh-CN" sz="2400"/>
              <a:t>     </a:t>
            </a:r>
            <a:r>
              <a:rPr lang="zh-CN" altLang="en-US" sz="2400"/>
              <a:t>　       </a:t>
            </a:r>
            <a:r>
              <a:rPr lang="en-US" altLang="zh-CN" sz="2400"/>
              <a:t>/* </a:t>
            </a:r>
            <a:r>
              <a:rPr lang="zh-CN" altLang="en-US" sz="2400"/>
              <a:t>若所有查询结果均已处理完或出现</a:t>
            </a:r>
          </a:p>
          <a:p>
            <a:pPr>
              <a:lnSpc>
                <a:spcPct val="90000"/>
              </a:lnSpc>
              <a:buFont typeface="Monotype Sorts" pitchFamily="2" charset="2"/>
              <a:buNone/>
            </a:pPr>
            <a:r>
              <a:rPr lang="zh-CN" altLang="en-US" sz="2400"/>
              <a:t>                 </a:t>
            </a:r>
            <a:r>
              <a:rPr lang="en-US" altLang="zh-CN" sz="2400"/>
              <a:t>SQL</a:t>
            </a:r>
            <a:r>
              <a:rPr lang="zh-CN" altLang="en-US" sz="2400"/>
              <a:t>语句错误，则退出循环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 </a:t>
            </a:r>
            <a:r>
              <a:rPr lang="zh-CN" altLang="en-US" sz="2400"/>
              <a:t>由主语言语句进行进一步处理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800"/>
              <a:t>    </a:t>
            </a:r>
            <a:r>
              <a:rPr lang="en-US" altLang="zh-CN" sz="2400"/>
              <a:t>}; </a:t>
            </a:r>
          </a:p>
        </p:txBody>
      </p:sp>
      <p:sp>
        <p:nvSpPr>
          <p:cNvPr id="4" name="矩形 3">
            <a:extLst>
              <a:ext uri="{FF2B5EF4-FFF2-40B4-BE49-F238E27FC236}">
                <a16:creationId xmlns:a16="http://schemas.microsoft.com/office/drawing/2014/main" id="{D4F7E751-51D1-4F8C-9EE8-1414A540B97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316EABC0-EC4D-4E05-B413-671E65E36A7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8CC7DA6-DB47-4E70-B5BC-CA921EDD6A9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8411276"/>
      </p:ext>
    </p:extLst>
  </p:cSld>
  <p:clrMapOvr>
    <a:masterClrMapping/>
  </p:clrMapOvr>
  <p:transition>
    <p:wip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a:extLst>
              <a:ext uri="{FF2B5EF4-FFF2-40B4-BE49-F238E27FC236}">
                <a16:creationId xmlns:a16="http://schemas.microsoft.com/office/drawing/2014/main" id="{98A9E79A-875A-4EEA-A4DE-6D1682858AD5}"/>
              </a:ext>
            </a:extLst>
          </p:cNvPr>
          <p:cNvSpPr>
            <a:spLocks noGrp="1" noChangeArrowheads="1"/>
          </p:cNvSpPr>
          <p:nvPr>
            <p:ph type="title"/>
          </p:nvPr>
        </p:nvSpPr>
        <p:spPr/>
        <p:txBody>
          <a:bodyPr/>
          <a:lstStyle/>
          <a:p>
            <a:r>
              <a:rPr lang="zh-CN" altLang="en-US"/>
              <a:t>例题（续）</a:t>
            </a:r>
          </a:p>
        </p:txBody>
      </p:sp>
      <p:sp>
        <p:nvSpPr>
          <p:cNvPr id="1000451" name="Rectangle 3">
            <a:extLst>
              <a:ext uri="{FF2B5EF4-FFF2-40B4-BE49-F238E27FC236}">
                <a16:creationId xmlns:a16="http://schemas.microsoft.com/office/drawing/2014/main" id="{1B551DC0-BEDF-4EA4-BD1D-E07BDC3DA50A}"/>
              </a:ext>
            </a:extLst>
          </p:cNvPr>
          <p:cNvSpPr>
            <a:spLocks noGrp="1" noChangeArrowheads="1"/>
          </p:cNvSpPr>
          <p:nvPr>
            <p:ph type="body" idx="1"/>
          </p:nvPr>
        </p:nvSpPr>
        <p:spPr/>
        <p:txBody>
          <a:bodyPr/>
          <a:lstStyle/>
          <a:p>
            <a:pPr>
              <a:buFont typeface="Monotype Sorts" pitchFamily="2" charset="2"/>
              <a:buNone/>
            </a:pPr>
            <a:r>
              <a:rPr lang="en-US" altLang="zh-CN"/>
              <a:t> </a:t>
            </a:r>
            <a:r>
              <a:rPr lang="en-US" altLang="zh-CN" sz="2400"/>
              <a:t>EXEC SQL CLOSE SX;             /* </a:t>
            </a:r>
            <a:r>
              <a:rPr lang="zh-CN" altLang="en-US" sz="2400"/>
              <a:t>关闭游标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endParaRPr lang="en-US" altLang="zh-CN" sz="2400"/>
          </a:p>
          <a:p>
            <a:pPr>
              <a:buFont typeface="Monotype Sorts" pitchFamily="2" charset="2"/>
              <a:buNone/>
            </a:pPr>
            <a:endParaRPr lang="en-US" altLang="zh-CN" sz="2800"/>
          </a:p>
        </p:txBody>
      </p:sp>
      <p:sp>
        <p:nvSpPr>
          <p:cNvPr id="4" name="矩形 3">
            <a:extLst>
              <a:ext uri="{FF2B5EF4-FFF2-40B4-BE49-F238E27FC236}">
                <a16:creationId xmlns:a16="http://schemas.microsoft.com/office/drawing/2014/main" id="{5F746925-88B1-4A13-A1A2-3D9EE8B5A0E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43479D4-909C-49D1-97E1-D283DDB1584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44CA6ED-4441-4964-A3F0-EA3F8149A3C9}"/>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56361045"/>
      </p:ext>
    </p:extLst>
  </p:cSld>
  <p:clrMapOvr>
    <a:masterClrMapping/>
  </p:clrMapOvr>
  <p:transition>
    <p:wip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a:extLst>
              <a:ext uri="{FF2B5EF4-FFF2-40B4-BE49-F238E27FC236}">
                <a16:creationId xmlns:a16="http://schemas.microsoft.com/office/drawing/2014/main" id="{579651AA-E864-48B2-B436-452C803B5FE6}"/>
              </a:ext>
            </a:extLst>
          </p:cNvPr>
          <p:cNvSpPr>
            <a:spLocks noGrp="1" noChangeArrowheads="1"/>
          </p:cNvSpPr>
          <p:nvPr>
            <p:ph type="title"/>
          </p:nvPr>
        </p:nvSpPr>
        <p:spPr/>
        <p:txBody>
          <a:bodyPr/>
          <a:lstStyle/>
          <a:p>
            <a:r>
              <a:rPr lang="zh-CN" altLang="en-US"/>
              <a:t>例题（续）</a:t>
            </a:r>
          </a:p>
        </p:txBody>
      </p:sp>
      <p:sp>
        <p:nvSpPr>
          <p:cNvPr id="1001475" name="Rectangle 3">
            <a:extLst>
              <a:ext uri="{FF2B5EF4-FFF2-40B4-BE49-F238E27FC236}">
                <a16:creationId xmlns:a16="http://schemas.microsoft.com/office/drawing/2014/main" id="{CC02BAA5-62EC-4D58-9E05-EFAE68764250}"/>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800" dirty="0"/>
              <a:t> </a:t>
            </a:r>
            <a:r>
              <a:rPr lang="zh-CN" altLang="en-US" sz="2800" dirty="0">
                <a:solidFill>
                  <a:srgbClr val="6876FE"/>
                </a:solidFill>
              </a:rPr>
              <a:t>例</a:t>
            </a:r>
            <a:r>
              <a:rPr lang="en-US" altLang="zh-CN" sz="2800" dirty="0">
                <a:solidFill>
                  <a:srgbClr val="6876FE"/>
                </a:solidFill>
              </a:rPr>
              <a:t>2 </a:t>
            </a:r>
            <a:r>
              <a:rPr lang="zh-CN" altLang="en-US" sz="2800" dirty="0">
                <a:solidFill>
                  <a:srgbClr val="6876FE"/>
                </a:solidFill>
              </a:rPr>
              <a:t>查询某些系全体学生的信息。</a:t>
            </a:r>
          </a:p>
          <a:p>
            <a:pPr>
              <a:lnSpc>
                <a:spcPct val="90000"/>
              </a:lnSpc>
              <a:buFont typeface="Monotype Sorts" pitchFamily="2" charset="2"/>
              <a:buNone/>
            </a:pPr>
            <a:r>
              <a:rPr lang="zh-CN" altLang="en-US" sz="2800" dirty="0"/>
              <a:t>	</a:t>
            </a:r>
            <a:r>
              <a:rPr lang="en-US" altLang="zh-CN" sz="2400" dirty="0"/>
              <a:t>......</a:t>
            </a:r>
          </a:p>
          <a:p>
            <a:pPr>
              <a:lnSpc>
                <a:spcPct val="90000"/>
              </a:lnSpc>
              <a:buFont typeface="Monotype Sorts" pitchFamily="2" charset="2"/>
              <a:buNone/>
            </a:pPr>
            <a:r>
              <a:rPr lang="en-US" altLang="zh-CN" sz="2400" dirty="0"/>
              <a:t>    ......</a:t>
            </a:r>
          </a:p>
          <a:p>
            <a:pPr>
              <a:lnSpc>
                <a:spcPct val="90000"/>
              </a:lnSpc>
              <a:buFont typeface="Monotype Sorts" pitchFamily="2" charset="2"/>
              <a:buNone/>
            </a:pPr>
            <a:r>
              <a:rPr lang="en-US" altLang="zh-CN" sz="2400" dirty="0"/>
              <a:t>    EXEC SQL INCLUDE SQLCA;</a:t>
            </a:r>
          </a:p>
          <a:p>
            <a:pPr>
              <a:lnSpc>
                <a:spcPct val="90000"/>
              </a:lnSpc>
              <a:buFont typeface="Monotype Sorts" pitchFamily="2" charset="2"/>
              <a:buNone/>
            </a:pPr>
            <a:r>
              <a:rPr lang="en-US" altLang="zh-CN" sz="2400" dirty="0"/>
              <a:t>    EXEC SQL BEGIN DECLARE SECTION; </a:t>
            </a:r>
          </a:p>
          <a:p>
            <a:pPr>
              <a:lnSpc>
                <a:spcPct val="90000"/>
              </a:lnSpc>
              <a:buFont typeface="Monotype Sorts" pitchFamily="2" charset="2"/>
              <a:buNone/>
            </a:pPr>
            <a:r>
              <a:rPr lang="en-US" altLang="zh-CN" sz="2400" dirty="0"/>
              <a:t>          ......</a:t>
            </a:r>
          </a:p>
          <a:p>
            <a:pPr>
              <a:lnSpc>
                <a:spcPct val="90000"/>
              </a:lnSpc>
              <a:buFont typeface="Monotype Sorts" pitchFamily="2" charset="2"/>
              <a:buNone/>
            </a:pPr>
            <a:r>
              <a:rPr lang="en-US" altLang="zh-CN" sz="2400" dirty="0"/>
              <a:t>          /* </a:t>
            </a:r>
            <a:r>
              <a:rPr lang="zh-CN" altLang="en-US" sz="2400" dirty="0"/>
              <a:t>说明主变量 </a:t>
            </a:r>
            <a:r>
              <a:rPr lang="en-US" altLang="zh-CN" sz="2400" dirty="0" err="1"/>
              <a:t>deptname,HSno,HSname,HSsex,HSage</a:t>
            </a:r>
            <a:r>
              <a:rPr lang="zh-CN" altLang="en-US" sz="2400" dirty="0"/>
              <a:t>等*</a:t>
            </a:r>
            <a:r>
              <a:rPr lang="en-US" altLang="zh-CN" sz="2400" dirty="0"/>
              <a:t>/</a:t>
            </a:r>
          </a:p>
          <a:p>
            <a:pPr>
              <a:lnSpc>
                <a:spcPct val="90000"/>
              </a:lnSpc>
              <a:buFont typeface="Monotype Sorts" pitchFamily="2" charset="2"/>
              <a:buNone/>
            </a:pPr>
            <a:r>
              <a:rPr lang="en-US" altLang="zh-CN" sz="2400" dirty="0"/>
              <a:t>          ......</a:t>
            </a:r>
          </a:p>
          <a:p>
            <a:pPr>
              <a:lnSpc>
                <a:spcPct val="90000"/>
              </a:lnSpc>
              <a:buFont typeface="Monotype Sorts" pitchFamily="2" charset="2"/>
              <a:buNone/>
            </a:pPr>
            <a:r>
              <a:rPr lang="en-US" altLang="zh-CN" sz="2400" dirty="0"/>
              <a:t>          ......</a:t>
            </a:r>
            <a:endParaRPr lang="en-US" altLang="zh-CN" sz="2000" dirty="0"/>
          </a:p>
        </p:txBody>
      </p:sp>
      <p:sp>
        <p:nvSpPr>
          <p:cNvPr id="4" name="矩形 3">
            <a:extLst>
              <a:ext uri="{FF2B5EF4-FFF2-40B4-BE49-F238E27FC236}">
                <a16:creationId xmlns:a16="http://schemas.microsoft.com/office/drawing/2014/main" id="{D1A34573-B9DA-412A-91FD-586096017A5B}"/>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C0FA8AE-6376-490B-BDE8-89F4490471E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42619CA-CFA1-4482-8635-873A3BED3ED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45160622"/>
      </p:ext>
    </p:extLst>
  </p:cSld>
  <p:clrMapOvr>
    <a:masterClrMapping/>
  </p:clrMapOvr>
  <p:transition>
    <p:wip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a:extLst>
              <a:ext uri="{FF2B5EF4-FFF2-40B4-BE49-F238E27FC236}">
                <a16:creationId xmlns:a16="http://schemas.microsoft.com/office/drawing/2014/main" id="{D054DD26-9E9A-469F-84F5-F7546932CE23}"/>
              </a:ext>
            </a:extLst>
          </p:cNvPr>
          <p:cNvSpPr>
            <a:spLocks noGrp="1" noChangeArrowheads="1"/>
          </p:cNvSpPr>
          <p:nvPr>
            <p:ph type="title"/>
          </p:nvPr>
        </p:nvSpPr>
        <p:spPr/>
        <p:txBody>
          <a:bodyPr/>
          <a:lstStyle/>
          <a:p>
            <a:r>
              <a:rPr lang="zh-CN" altLang="en-US"/>
              <a:t>例题（续）</a:t>
            </a:r>
          </a:p>
        </p:txBody>
      </p:sp>
      <p:sp>
        <p:nvSpPr>
          <p:cNvPr id="1002499" name="Rectangle 3">
            <a:extLst>
              <a:ext uri="{FF2B5EF4-FFF2-40B4-BE49-F238E27FC236}">
                <a16:creationId xmlns:a16="http://schemas.microsoft.com/office/drawing/2014/main" id="{EE0B5E3C-42AC-4543-9F20-5DA385264F55}"/>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800"/>
              <a:t> </a:t>
            </a:r>
            <a:r>
              <a:rPr lang="en-US" altLang="zh-CN" sz="2400"/>
              <a:t>EXEC SQL END DECLARE SECTION;</a:t>
            </a:r>
          </a:p>
          <a:p>
            <a:pPr>
              <a:lnSpc>
                <a:spcPct val="90000"/>
              </a:lnSpc>
              <a:buFont typeface="Monotype Sorts" pitchFamily="2" charset="2"/>
              <a:buNone/>
            </a:pPr>
            <a:endParaRPr lang="en-US" altLang="zh-CN" sz="2400"/>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a:t>
            </a:r>
          </a:p>
          <a:p>
            <a:pPr>
              <a:lnSpc>
                <a:spcPct val="90000"/>
              </a:lnSpc>
              <a:buFont typeface="Monotype Sorts" pitchFamily="2" charset="2"/>
              <a:buNone/>
            </a:pPr>
            <a:endParaRPr lang="en-US" altLang="zh-CN" sz="2400"/>
          </a:p>
          <a:p>
            <a:pPr>
              <a:lnSpc>
                <a:spcPct val="90000"/>
              </a:lnSpc>
              <a:buFont typeface="Monotype Sorts" pitchFamily="2" charset="2"/>
              <a:buNone/>
            </a:pPr>
            <a:r>
              <a:rPr lang="en-US" altLang="zh-CN" sz="2400"/>
              <a:t>    EXEC SQL DECLARE SX CURSOR FOR</a:t>
            </a:r>
          </a:p>
          <a:p>
            <a:pPr>
              <a:lnSpc>
                <a:spcPct val="90000"/>
              </a:lnSpc>
              <a:buFont typeface="Monotype Sorts" pitchFamily="2" charset="2"/>
              <a:buNone/>
            </a:pPr>
            <a:r>
              <a:rPr lang="en-US" altLang="zh-CN" sz="2400"/>
              <a:t>             SELECT Sno, Sname, Ssex, Sage</a:t>
            </a:r>
          </a:p>
          <a:p>
            <a:pPr>
              <a:lnSpc>
                <a:spcPct val="90000"/>
              </a:lnSpc>
              <a:buFont typeface="Monotype Sorts" pitchFamily="2" charset="2"/>
              <a:buNone/>
            </a:pPr>
            <a:r>
              <a:rPr lang="en-US" altLang="zh-CN" sz="2400"/>
              <a:t>             FROM Student</a:t>
            </a:r>
          </a:p>
          <a:p>
            <a:pPr>
              <a:lnSpc>
                <a:spcPct val="90000"/>
              </a:lnSpc>
              <a:buFont typeface="Monotype Sorts" pitchFamily="2" charset="2"/>
              <a:buNone/>
            </a:pPr>
            <a:r>
              <a:rPr lang="en-US" altLang="zh-CN" sz="2400"/>
              <a:t>             WHERE SDept=:deptname;       /* </a:t>
            </a:r>
            <a:r>
              <a:rPr lang="zh-CN" altLang="en-US" sz="2400"/>
              <a:t>说明游标 *</a:t>
            </a:r>
            <a:r>
              <a:rPr lang="en-US" altLang="zh-CN" sz="2400"/>
              <a:t>/</a:t>
            </a:r>
            <a:endParaRPr lang="en-US" altLang="zh-CN" sz="2000"/>
          </a:p>
        </p:txBody>
      </p:sp>
      <p:sp>
        <p:nvSpPr>
          <p:cNvPr id="4" name="矩形 3">
            <a:extLst>
              <a:ext uri="{FF2B5EF4-FFF2-40B4-BE49-F238E27FC236}">
                <a16:creationId xmlns:a16="http://schemas.microsoft.com/office/drawing/2014/main" id="{FC0271B5-89B5-4ACF-A33D-C3BBDA3FCE0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5D5A3E6-EF8E-4D26-ADE0-21EFC2606FC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B44FAE52-51B4-4F4F-B364-C312A96598B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70054350"/>
      </p:ext>
    </p:extLst>
  </p:cSld>
  <p:clrMapOvr>
    <a:masterClrMapping/>
  </p:clrMapOvr>
  <p:transition>
    <p:wip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a:extLst>
              <a:ext uri="{FF2B5EF4-FFF2-40B4-BE49-F238E27FC236}">
                <a16:creationId xmlns:a16="http://schemas.microsoft.com/office/drawing/2014/main" id="{634FBA11-3B1A-428A-8B30-D635E12659CD}"/>
              </a:ext>
            </a:extLst>
          </p:cNvPr>
          <p:cNvSpPr>
            <a:spLocks noGrp="1" noChangeArrowheads="1"/>
          </p:cNvSpPr>
          <p:nvPr>
            <p:ph type="title"/>
          </p:nvPr>
        </p:nvSpPr>
        <p:spPr/>
        <p:txBody>
          <a:bodyPr/>
          <a:lstStyle/>
          <a:p>
            <a:r>
              <a:rPr lang="zh-CN" altLang="en-US"/>
              <a:t>例题（续）</a:t>
            </a:r>
          </a:p>
        </p:txBody>
      </p:sp>
      <p:sp>
        <p:nvSpPr>
          <p:cNvPr id="1003523" name="Rectangle 3">
            <a:extLst>
              <a:ext uri="{FF2B5EF4-FFF2-40B4-BE49-F238E27FC236}">
                <a16:creationId xmlns:a16="http://schemas.microsoft.com/office/drawing/2014/main" id="{58939AEF-56BB-44C0-B19C-3BB523062F00}"/>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WHILE (gets(deptname)!=NULL)    /* </a:t>
            </a:r>
            <a:r>
              <a:rPr lang="zh-CN" altLang="en-US" sz="2400"/>
              <a:t>接收主变量</a:t>
            </a:r>
            <a:r>
              <a:rPr lang="en-US" altLang="zh-CN" sz="2400"/>
              <a:t>deptname</a:t>
            </a:r>
            <a:r>
              <a:rPr lang="zh-CN" altLang="en-US" sz="2400"/>
              <a:t>的值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a:t>
            </a:r>
            <a:r>
              <a:rPr lang="zh-CN" altLang="en-US" sz="2400"/>
              <a:t>下面开始处理</a:t>
            </a:r>
            <a:r>
              <a:rPr lang="en-US" altLang="zh-CN" sz="2400"/>
              <a:t>deptname</a:t>
            </a:r>
            <a:r>
              <a:rPr lang="zh-CN" altLang="en-US" sz="2400"/>
              <a:t>指定系的学生信息</a:t>
            </a:r>
            <a:r>
              <a:rPr lang="en-US" altLang="zh-CN" sz="2400"/>
              <a:t>,</a:t>
            </a:r>
          </a:p>
          <a:p>
            <a:pPr>
              <a:buFont typeface="Monotype Sorts" pitchFamily="2" charset="2"/>
              <a:buNone/>
            </a:pPr>
            <a:r>
              <a:rPr lang="en-US" altLang="zh-CN" sz="2400"/>
              <a:t>    </a:t>
            </a:r>
            <a:r>
              <a:rPr lang="zh-CN" altLang="en-US" sz="2400"/>
              <a:t>每次循环中</a:t>
            </a:r>
            <a:r>
              <a:rPr lang="en-US" altLang="zh-CN" sz="2400"/>
              <a:t>deptname</a:t>
            </a:r>
            <a:r>
              <a:rPr lang="zh-CN" altLang="en-US" sz="2400"/>
              <a:t>可具有不同的值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EXEC SQL OPEN SX                /* </a:t>
            </a:r>
            <a:r>
              <a:rPr lang="zh-CN" altLang="en-US" sz="2400"/>
              <a:t>打开游标 *</a:t>
            </a:r>
            <a:r>
              <a:rPr lang="en-US" altLang="zh-CN" sz="2400"/>
              <a:t>/</a:t>
            </a:r>
          </a:p>
          <a:p>
            <a:pPr>
              <a:buFont typeface="Monotype Sorts" pitchFamily="2" charset="2"/>
              <a:buNone/>
            </a:pPr>
            <a:endParaRPr lang="en-US" altLang="zh-CN" sz="2000"/>
          </a:p>
        </p:txBody>
      </p:sp>
      <p:sp>
        <p:nvSpPr>
          <p:cNvPr id="4" name="矩形 3">
            <a:extLst>
              <a:ext uri="{FF2B5EF4-FFF2-40B4-BE49-F238E27FC236}">
                <a16:creationId xmlns:a16="http://schemas.microsoft.com/office/drawing/2014/main" id="{1D0A12AA-E176-4A17-A47F-A3D2E7C9152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9F32DD22-4FCE-4942-96D0-0B2DF9652E3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5387408B-4425-4B44-B643-646164A56E3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70282325"/>
      </p:ext>
    </p:extLst>
  </p:cSld>
  <p:clrMapOvr>
    <a:masterClrMapping/>
  </p:clrMapOvr>
  <p:transition>
    <p:wip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a:extLst>
              <a:ext uri="{FF2B5EF4-FFF2-40B4-BE49-F238E27FC236}">
                <a16:creationId xmlns:a16="http://schemas.microsoft.com/office/drawing/2014/main" id="{D366D867-9503-4077-A504-5E04102C9B9F}"/>
              </a:ext>
            </a:extLst>
          </p:cNvPr>
          <p:cNvSpPr>
            <a:spLocks noGrp="1" noChangeArrowheads="1"/>
          </p:cNvSpPr>
          <p:nvPr>
            <p:ph type="title"/>
          </p:nvPr>
        </p:nvSpPr>
        <p:spPr/>
        <p:txBody>
          <a:bodyPr/>
          <a:lstStyle/>
          <a:p>
            <a:r>
              <a:rPr lang="zh-CN" altLang="en-US"/>
              <a:t>例题（续）</a:t>
            </a:r>
          </a:p>
        </p:txBody>
      </p:sp>
      <p:sp>
        <p:nvSpPr>
          <p:cNvPr id="1004547" name="Rectangle 3">
            <a:extLst>
              <a:ext uri="{FF2B5EF4-FFF2-40B4-BE49-F238E27FC236}">
                <a16:creationId xmlns:a16="http://schemas.microsoft.com/office/drawing/2014/main" id="{90964C6A-2611-4E8E-9C56-65239992C0DF}"/>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WHILE (1) {      /* </a:t>
            </a:r>
            <a:r>
              <a:rPr lang="zh-CN" altLang="en-US" sz="2400"/>
              <a:t>用循环结构逐条处理结果集中的记录 *</a:t>
            </a:r>
            <a:r>
              <a:rPr lang="en-US" altLang="zh-CN" sz="2400"/>
              <a:t>/</a:t>
            </a:r>
          </a:p>
          <a:p>
            <a:pPr>
              <a:buFont typeface="Monotype Sorts" pitchFamily="2" charset="2"/>
              <a:buNone/>
            </a:pPr>
            <a:r>
              <a:rPr lang="en-US" altLang="zh-CN" sz="2400"/>
              <a:t>               EXEC SQL FETCH SX </a:t>
            </a:r>
          </a:p>
          <a:p>
            <a:pPr>
              <a:buFont typeface="Monotype Sorts" pitchFamily="2" charset="2"/>
              <a:buNone/>
            </a:pPr>
            <a:r>
              <a:rPr lang="en-US" altLang="zh-CN" sz="2400"/>
              <a:t>                       INTO :HSno, :HSname, :HSsex, :HSage;</a:t>
            </a:r>
          </a:p>
          <a:p>
            <a:pPr>
              <a:buFont typeface="Monotype Sorts" pitchFamily="2" charset="2"/>
              <a:buNone/>
            </a:pPr>
            <a:r>
              <a:rPr lang="en-US" altLang="zh-CN" sz="2400"/>
              <a:t>                  /* </a:t>
            </a:r>
            <a:r>
              <a:rPr lang="zh-CN" altLang="en-US" sz="2400"/>
              <a:t>将游标指针向前推进一行，然后从结果集中取当前行，送相应主变量*</a:t>
            </a:r>
            <a:r>
              <a:rPr lang="en-US" altLang="zh-CN" sz="2400"/>
              <a:t>/</a:t>
            </a:r>
          </a:p>
          <a:p>
            <a:pPr>
              <a:buFont typeface="Monotype Sorts" pitchFamily="2" charset="2"/>
              <a:buNone/>
            </a:pPr>
            <a:r>
              <a:rPr lang="en-US" altLang="zh-CN" sz="2400"/>
              <a:t>                      </a:t>
            </a:r>
            <a:endParaRPr lang="en-US" altLang="zh-CN" sz="2000"/>
          </a:p>
        </p:txBody>
      </p:sp>
      <p:sp>
        <p:nvSpPr>
          <p:cNvPr id="4" name="矩形 3">
            <a:extLst>
              <a:ext uri="{FF2B5EF4-FFF2-40B4-BE49-F238E27FC236}">
                <a16:creationId xmlns:a16="http://schemas.microsoft.com/office/drawing/2014/main" id="{047177D3-F09C-4C16-BEF5-6D65B9A5C5F4}"/>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DE8AD2D-0E90-4BCD-8BCF-7A1C9FC5932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DA5C375-CB88-4211-8549-A0B8F3D5A3F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34798869"/>
      </p:ext>
    </p:extLst>
  </p:cSld>
  <p:clrMapOvr>
    <a:masterClrMapping/>
  </p:clrMapOvr>
  <p:transition>
    <p:wip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a:extLst>
              <a:ext uri="{FF2B5EF4-FFF2-40B4-BE49-F238E27FC236}">
                <a16:creationId xmlns:a16="http://schemas.microsoft.com/office/drawing/2014/main" id="{F9FF977E-001A-4D12-94B3-50DE4E74027A}"/>
              </a:ext>
            </a:extLst>
          </p:cNvPr>
          <p:cNvSpPr>
            <a:spLocks noGrp="1" noChangeArrowheads="1"/>
          </p:cNvSpPr>
          <p:nvPr>
            <p:ph type="title"/>
          </p:nvPr>
        </p:nvSpPr>
        <p:spPr/>
        <p:txBody>
          <a:bodyPr/>
          <a:lstStyle/>
          <a:p>
            <a:r>
              <a:rPr lang="zh-CN" altLang="en-US"/>
              <a:t>例题（续）</a:t>
            </a:r>
          </a:p>
        </p:txBody>
      </p:sp>
      <p:sp>
        <p:nvSpPr>
          <p:cNvPr id="1005571" name="Rectangle 3">
            <a:extLst>
              <a:ext uri="{FF2B5EF4-FFF2-40B4-BE49-F238E27FC236}">
                <a16:creationId xmlns:a16="http://schemas.microsoft.com/office/drawing/2014/main" id="{4D87D302-9D98-410B-BE73-8BDF9453493B}"/>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800"/>
              <a:t> 	</a:t>
            </a:r>
            <a:r>
              <a:rPr lang="en-US" altLang="zh-CN" sz="2400"/>
              <a:t>	if (sqlca.sqlcode &lt;&gt; SUCCESS)   </a:t>
            </a:r>
          </a:p>
          <a:p>
            <a:pPr>
              <a:lnSpc>
                <a:spcPct val="90000"/>
              </a:lnSpc>
              <a:buFont typeface="Monotype Sorts" pitchFamily="2" charset="2"/>
              <a:buNone/>
            </a:pPr>
            <a:r>
              <a:rPr lang="en-US" altLang="zh-CN" sz="2400"/>
              <a:t>                    break;   </a:t>
            </a:r>
          </a:p>
          <a:p>
            <a:pPr>
              <a:lnSpc>
                <a:spcPct val="90000"/>
              </a:lnSpc>
              <a:buFont typeface="Monotype Sorts" pitchFamily="2" charset="2"/>
              <a:buNone/>
            </a:pPr>
            <a:r>
              <a:rPr lang="en-US" altLang="zh-CN" sz="2400"/>
              <a:t>                    /* </a:t>
            </a:r>
            <a:r>
              <a:rPr lang="zh-CN" altLang="en-US" sz="2400"/>
              <a:t>若所有查询结果均已处理完或出现</a:t>
            </a:r>
          </a:p>
          <a:p>
            <a:pPr>
              <a:lnSpc>
                <a:spcPct val="90000"/>
              </a:lnSpc>
              <a:buFont typeface="Monotype Sorts" pitchFamily="2" charset="2"/>
              <a:buNone/>
            </a:pPr>
            <a:r>
              <a:rPr lang="zh-CN" altLang="en-US" sz="2400"/>
              <a:t>                       </a:t>
            </a:r>
            <a:r>
              <a:rPr lang="en-US" altLang="zh-CN" sz="2400"/>
              <a:t>SQL</a:t>
            </a:r>
            <a:r>
              <a:rPr lang="zh-CN" altLang="en-US" sz="2400"/>
              <a:t>语句错误，则退出循环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 </a:t>
            </a:r>
            <a:r>
              <a:rPr lang="zh-CN" altLang="en-US" sz="2400"/>
              <a:t>由主语言语句进行进一步处理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    /* </a:t>
            </a:r>
            <a:r>
              <a:rPr lang="zh-CN" altLang="en-US" sz="2400"/>
              <a:t>内循环结束 *</a:t>
            </a:r>
            <a:r>
              <a:rPr lang="en-US" altLang="zh-CN" sz="2400"/>
              <a:t>/</a:t>
            </a:r>
            <a:endParaRPr lang="en-US" altLang="zh-CN" sz="2000"/>
          </a:p>
        </p:txBody>
      </p:sp>
      <p:sp>
        <p:nvSpPr>
          <p:cNvPr id="4" name="矩形 3">
            <a:extLst>
              <a:ext uri="{FF2B5EF4-FFF2-40B4-BE49-F238E27FC236}">
                <a16:creationId xmlns:a16="http://schemas.microsoft.com/office/drawing/2014/main" id="{C381C9CA-8F98-482D-B3CD-3765F927F3C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2A0DD7D1-9A33-4A73-8774-8291F902D8F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865741B-78BF-4E3B-BA6A-D03618D882A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239954595"/>
      </p:ext>
    </p:extLst>
  </p:cSld>
  <p:clrMapOvr>
    <a:masterClrMapping/>
  </p:clrMapOvr>
  <p:transition>
    <p:wip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a:extLst>
              <a:ext uri="{FF2B5EF4-FFF2-40B4-BE49-F238E27FC236}">
                <a16:creationId xmlns:a16="http://schemas.microsoft.com/office/drawing/2014/main" id="{E400D723-C865-4638-851D-A7DBBDDF4130}"/>
              </a:ext>
            </a:extLst>
          </p:cNvPr>
          <p:cNvSpPr>
            <a:spLocks noGrp="1" noChangeArrowheads="1"/>
          </p:cNvSpPr>
          <p:nvPr>
            <p:ph type="title"/>
          </p:nvPr>
        </p:nvSpPr>
        <p:spPr/>
        <p:txBody>
          <a:bodyPr/>
          <a:lstStyle/>
          <a:p>
            <a:r>
              <a:rPr lang="zh-CN" altLang="en-US"/>
              <a:t>例题（续）</a:t>
            </a:r>
          </a:p>
        </p:txBody>
      </p:sp>
      <p:sp>
        <p:nvSpPr>
          <p:cNvPr id="1006595" name="Rectangle 3">
            <a:extLst>
              <a:ext uri="{FF2B5EF4-FFF2-40B4-BE49-F238E27FC236}">
                <a16:creationId xmlns:a16="http://schemas.microsoft.com/office/drawing/2014/main" id="{8001B3CC-8CB3-4B47-83C2-443227C591C7}"/>
              </a:ext>
            </a:extLst>
          </p:cNvPr>
          <p:cNvSpPr>
            <a:spLocks noGrp="1" noChangeArrowheads="1"/>
          </p:cNvSpPr>
          <p:nvPr>
            <p:ph type="body" idx="1"/>
          </p:nvPr>
        </p:nvSpPr>
        <p:spPr/>
        <p:txBody>
          <a:bodyPr/>
          <a:lstStyle/>
          <a:p>
            <a:pPr>
              <a:buFont typeface="Monotype Sorts" pitchFamily="2" charset="2"/>
              <a:buNone/>
            </a:pPr>
            <a:r>
              <a:rPr lang="en-US" altLang="zh-CN"/>
              <a:t> 	</a:t>
            </a:r>
            <a:r>
              <a:rPr lang="en-US" altLang="zh-CN" sz="2400"/>
              <a:t>EXEC SQL CLOSE SX;             /* </a:t>
            </a:r>
            <a:r>
              <a:rPr lang="zh-CN" altLang="en-US" sz="2400"/>
              <a:t>关闭游标 *</a:t>
            </a:r>
            <a:r>
              <a:rPr lang="en-US" altLang="zh-CN" sz="2400"/>
              <a:t>/</a:t>
            </a:r>
          </a:p>
          <a:p>
            <a:pPr>
              <a:buFont typeface="Monotype Sorts" pitchFamily="2" charset="2"/>
              <a:buNone/>
            </a:pPr>
            <a:r>
              <a:rPr lang="en-US" altLang="zh-CN" sz="2400"/>
              <a:t>    };    /* </a:t>
            </a:r>
            <a:r>
              <a:rPr lang="zh-CN" altLang="en-US" sz="2400"/>
              <a:t>外循环结束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endParaRPr lang="en-US" altLang="zh-CN" sz="2400"/>
          </a:p>
          <a:p>
            <a:pPr>
              <a:buFont typeface="Monotype Sorts" pitchFamily="2" charset="2"/>
              <a:buNone/>
            </a:pPr>
            <a:endParaRPr lang="en-US" altLang="zh-CN" sz="2800"/>
          </a:p>
        </p:txBody>
      </p:sp>
      <p:sp>
        <p:nvSpPr>
          <p:cNvPr id="4" name="矩形 3">
            <a:extLst>
              <a:ext uri="{FF2B5EF4-FFF2-40B4-BE49-F238E27FC236}">
                <a16:creationId xmlns:a16="http://schemas.microsoft.com/office/drawing/2014/main" id="{37FD8E1A-22BF-48F1-8B67-D2D2DA80930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4038F5D-86DA-4358-929E-C3C3EC42501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1231173-CB19-41BE-8901-B64965A4FE9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09699389"/>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数据类型</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关系模型中</a:t>
            </a:r>
            <a:r>
              <a:rPr lang="zh-CN" altLang="en-US" dirty="0">
                <a:solidFill>
                  <a:srgbClr val="FF0000"/>
                </a:solidFill>
                <a:ea typeface="STHeiti Light" charset="-122"/>
              </a:rPr>
              <a:t>“域”</a:t>
            </a:r>
            <a:r>
              <a:rPr lang="zh-CN" altLang="en-US" dirty="0">
                <a:ea typeface="STHeiti Light" charset="-122"/>
              </a:rPr>
              <a:t>的概念用</a:t>
            </a:r>
            <a:r>
              <a:rPr lang="zh-CN" altLang="en-US" dirty="0">
                <a:solidFill>
                  <a:srgbClr val="FF0000"/>
                </a:solidFill>
                <a:ea typeface="STHeiti Light" charset="-122"/>
              </a:rPr>
              <a:t>数据类型</a:t>
            </a:r>
            <a:r>
              <a:rPr lang="zh-CN" altLang="en-US" dirty="0">
                <a:ea typeface="STHeiti Light" charset="-122"/>
              </a:rPr>
              <a:t>来实现</a:t>
            </a:r>
            <a:endParaRPr lang="en-US" altLang="zh-CN" dirty="0">
              <a:ea typeface="STHeiti Light" charset="-122"/>
            </a:endParaRPr>
          </a:p>
          <a:p>
            <a:pPr>
              <a:lnSpc>
                <a:spcPct val="150000"/>
              </a:lnSpc>
              <a:buFont typeface="Wingdings" panose="05000000000000000000" pitchFamily="2" charset="2"/>
              <a:buChar char="p"/>
            </a:pPr>
            <a:r>
              <a:rPr lang="en-US" altLang="zh-CN" dirty="0">
                <a:ea typeface="STHeiti Light" charset="-122"/>
              </a:rPr>
              <a:t> </a:t>
            </a:r>
            <a:r>
              <a:rPr lang="zh-CN" altLang="en-US" dirty="0">
                <a:ea typeface="STHeiti Light" charset="-122"/>
              </a:rPr>
              <a:t>定义表的属性时需要指明其</a:t>
            </a:r>
            <a:r>
              <a:rPr lang="zh-CN" altLang="en-US" dirty="0">
                <a:solidFill>
                  <a:srgbClr val="FF0000"/>
                </a:solidFill>
                <a:ea typeface="STHeiti Light" charset="-122"/>
              </a:rPr>
              <a:t>数据类型及长度</a:t>
            </a:r>
            <a:endParaRPr lang="en-US" altLang="zh-CN" dirty="0">
              <a:solidFill>
                <a:srgbClr val="FF0000"/>
              </a:solidFill>
              <a:ea typeface="STHeiti Light" charset="-122"/>
            </a:endParaRPr>
          </a:p>
          <a:p>
            <a:pPr>
              <a:lnSpc>
                <a:spcPct val="150000"/>
              </a:lnSpc>
              <a:buFont typeface="Wingdings" panose="05000000000000000000" pitchFamily="2" charset="2"/>
              <a:buChar char="p"/>
            </a:pPr>
            <a:r>
              <a:rPr lang="en-US" altLang="zh-CN" dirty="0">
                <a:ea typeface="STHeiti Light" charset="-122"/>
              </a:rPr>
              <a:t> </a:t>
            </a:r>
            <a:r>
              <a:rPr lang="zh-CN" altLang="en-US" dirty="0">
                <a:ea typeface="STHeiti Light" charset="-122"/>
              </a:rPr>
              <a:t>选用哪种数据类</a:t>
            </a:r>
            <a:endParaRPr lang="en-US" altLang="zh-CN" dirty="0">
              <a:ea typeface="STHeiti Light" charset="-122"/>
            </a:endParaRPr>
          </a:p>
          <a:p>
            <a:pPr lvl="1">
              <a:lnSpc>
                <a:spcPct val="150000"/>
              </a:lnSpc>
              <a:buFont typeface="Wingdings" panose="05000000000000000000" pitchFamily="2" charset="2"/>
              <a:buChar char="p"/>
            </a:pPr>
            <a:r>
              <a:rPr lang="en-US" altLang="zh-CN" dirty="0">
                <a:ea typeface="STHeiti Light" charset="-122"/>
              </a:rPr>
              <a:t> </a:t>
            </a:r>
            <a:r>
              <a:rPr lang="zh-CN" altLang="en-US" dirty="0">
                <a:ea typeface="STHeiti Light" charset="-122"/>
              </a:rPr>
              <a:t>取值范围</a:t>
            </a:r>
            <a:endParaRPr lang="en-US" altLang="zh-CN" dirty="0">
              <a:ea typeface="STHeiti Light" charset="-122"/>
            </a:endParaRPr>
          </a:p>
          <a:p>
            <a:pPr lvl="1">
              <a:lnSpc>
                <a:spcPct val="150000"/>
              </a:lnSpc>
              <a:buFont typeface="Wingdings" panose="05000000000000000000" pitchFamily="2" charset="2"/>
              <a:buChar char="p"/>
            </a:pPr>
            <a:r>
              <a:rPr lang="en-US" altLang="zh-CN" dirty="0">
                <a:ea typeface="STHeiti Light" charset="-122"/>
              </a:rPr>
              <a:t> </a:t>
            </a:r>
            <a:r>
              <a:rPr lang="zh-CN" altLang="en-US" dirty="0">
                <a:ea typeface="STHeiti Light" charset="-122"/>
              </a:rPr>
              <a:t>要做哪些运算 </a:t>
            </a:r>
            <a:br>
              <a:rPr lang="zh-CN" altLang="en-US" dirty="0">
                <a:ea typeface="STHeiti Light" charset="-122"/>
              </a:rPr>
            </a:br>
            <a:br>
              <a:rPr lang="en-US" altLang="zh-CN" dirty="0">
                <a:ea typeface="STHeiti Light" charset="-122"/>
              </a:rPr>
            </a:br>
            <a:br>
              <a:rPr lang="en-US" altLang="zh-CN" dirty="0"/>
            </a:br>
            <a:br>
              <a:rPr lang="en-US" altLang="zh-CN" b="1" dirty="0"/>
            </a:br>
            <a:br>
              <a:rPr lang="zh-CN" altLang="en-US" sz="1600" dirty="0"/>
            </a:b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4625997"/>
      </p:ext>
    </p:extLst>
  </p:cSld>
  <p:clrMapOvr>
    <a:masterClrMapping/>
  </p:clrMapOvr>
  <p:transition>
    <p:wip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a:extLst>
              <a:ext uri="{FF2B5EF4-FFF2-40B4-BE49-F238E27FC236}">
                <a16:creationId xmlns:a16="http://schemas.microsoft.com/office/drawing/2014/main" id="{5C7FFFB9-2684-43F1-8FA4-E0F4FE23041E}"/>
              </a:ext>
            </a:extLst>
          </p:cNvPr>
          <p:cNvSpPr>
            <a:spLocks noGrp="1" noChangeArrowheads="1"/>
          </p:cNvSpPr>
          <p:nvPr>
            <p:ph type="title"/>
          </p:nvPr>
        </p:nvSpPr>
        <p:spPr/>
        <p:txBody>
          <a:bodyPr/>
          <a:lstStyle/>
          <a:p>
            <a:r>
              <a:rPr lang="zh-CN" altLang="en-US" sz="2400"/>
              <a:t>二、</a:t>
            </a:r>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a:t>
            </a:r>
          </a:p>
        </p:txBody>
      </p:sp>
      <p:sp>
        <p:nvSpPr>
          <p:cNvPr id="1007619" name="Rectangle 3">
            <a:extLst>
              <a:ext uri="{FF2B5EF4-FFF2-40B4-BE49-F238E27FC236}">
                <a16:creationId xmlns:a16="http://schemas.microsoft.com/office/drawing/2014/main" id="{6BD359CF-AD84-42CB-A5CA-2C21438312C9}"/>
              </a:ext>
            </a:extLst>
          </p:cNvPr>
          <p:cNvSpPr>
            <a:spLocks noGrp="1" noChangeArrowheads="1"/>
          </p:cNvSpPr>
          <p:nvPr>
            <p:ph type="body" idx="1"/>
          </p:nvPr>
        </p:nvSpPr>
        <p:spPr/>
        <p:txBody>
          <a:bodyPr/>
          <a:lstStyle/>
          <a:p>
            <a:pPr>
              <a:lnSpc>
                <a:spcPct val="90000"/>
              </a:lnSpc>
            </a:pPr>
            <a:r>
              <a:rPr lang="en-US" altLang="zh-CN"/>
              <a:t>CURRENT</a:t>
            </a:r>
            <a:r>
              <a:rPr lang="zh-CN" altLang="en-US"/>
              <a:t>形式的</a:t>
            </a:r>
            <a:r>
              <a:rPr lang="en-US" altLang="zh-CN"/>
              <a:t>UPDATE</a:t>
            </a:r>
            <a:r>
              <a:rPr lang="zh-CN" altLang="en-US"/>
              <a:t>语句和</a:t>
            </a:r>
            <a:r>
              <a:rPr lang="en-US" altLang="zh-CN"/>
              <a:t>DELETE</a:t>
            </a:r>
            <a:r>
              <a:rPr lang="zh-CN" altLang="en-US"/>
              <a:t>语句的用途</a:t>
            </a:r>
          </a:p>
          <a:p>
            <a:pPr lvl="1"/>
            <a:r>
              <a:rPr lang="zh-CN" altLang="en-US"/>
              <a:t>非</a:t>
            </a:r>
            <a:r>
              <a:rPr lang="en-US" altLang="zh-CN"/>
              <a:t>CURRENT</a:t>
            </a:r>
            <a:r>
              <a:rPr lang="zh-CN" altLang="en-US"/>
              <a:t>形式的</a:t>
            </a:r>
            <a:r>
              <a:rPr lang="en-US" altLang="zh-CN"/>
              <a:t>UPDATE</a:t>
            </a:r>
            <a:r>
              <a:rPr lang="zh-CN" altLang="en-US"/>
              <a:t>语句和</a:t>
            </a:r>
            <a:r>
              <a:rPr lang="en-US" altLang="zh-CN"/>
              <a:t>DELETE</a:t>
            </a:r>
            <a:r>
              <a:rPr lang="zh-CN" altLang="en-US"/>
              <a:t>语句</a:t>
            </a:r>
          </a:p>
          <a:p>
            <a:pPr lvl="2"/>
            <a:r>
              <a:rPr lang="zh-CN" altLang="en-US"/>
              <a:t> </a:t>
            </a:r>
            <a:r>
              <a:rPr lang="zh-CN" altLang="en-US" sz="2800"/>
              <a:t>面向集合的操作</a:t>
            </a:r>
          </a:p>
          <a:p>
            <a:pPr lvl="2"/>
            <a:r>
              <a:rPr lang="zh-CN" altLang="en-US" sz="2800"/>
              <a:t> 一次修改或删除所有满足条件的记录</a:t>
            </a:r>
          </a:p>
        </p:txBody>
      </p:sp>
      <p:sp>
        <p:nvSpPr>
          <p:cNvPr id="4" name="矩形 3">
            <a:extLst>
              <a:ext uri="{FF2B5EF4-FFF2-40B4-BE49-F238E27FC236}">
                <a16:creationId xmlns:a16="http://schemas.microsoft.com/office/drawing/2014/main" id="{B065372F-2EA5-485E-8E3D-8815F4120F51}"/>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61B6DAD-166B-4A67-B9C3-E176D9AB87FA}"/>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D403FAF-E093-4B1A-B103-8FD8B65ED5C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5474048"/>
      </p:ext>
    </p:extLst>
  </p:cSld>
  <p:clrMapOvr>
    <a:masterClrMapping/>
  </p:clrMapOvr>
  <p:transition>
    <p:wip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a:extLst>
              <a:ext uri="{FF2B5EF4-FFF2-40B4-BE49-F238E27FC236}">
                <a16:creationId xmlns:a16="http://schemas.microsoft.com/office/drawing/2014/main" id="{3515FB51-8EB0-47F6-9104-4FC43A459C2A}"/>
              </a:ext>
            </a:extLst>
          </p:cNvPr>
          <p:cNvSpPr>
            <a:spLocks noGrp="1" noChangeArrowheads="1"/>
          </p:cNvSpPr>
          <p:nvPr>
            <p:ph type="title"/>
          </p:nvPr>
        </p:nvSpPr>
        <p:spPr/>
        <p:txBody>
          <a:bodyPr/>
          <a:lstStyle/>
          <a:p>
            <a:r>
              <a:rPr lang="zh-CN" altLang="en-US" sz="2400"/>
              <a:t>二、</a:t>
            </a:r>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a:t>
            </a:r>
          </a:p>
        </p:txBody>
      </p:sp>
      <p:sp>
        <p:nvSpPr>
          <p:cNvPr id="1008643" name="Rectangle 3">
            <a:extLst>
              <a:ext uri="{FF2B5EF4-FFF2-40B4-BE49-F238E27FC236}">
                <a16:creationId xmlns:a16="http://schemas.microsoft.com/office/drawing/2014/main" id="{127A498E-D287-4684-B1FE-D477A6F6B314}"/>
              </a:ext>
            </a:extLst>
          </p:cNvPr>
          <p:cNvSpPr>
            <a:spLocks noGrp="1" noChangeArrowheads="1"/>
          </p:cNvSpPr>
          <p:nvPr>
            <p:ph type="body" idx="1"/>
          </p:nvPr>
        </p:nvSpPr>
        <p:spPr/>
        <p:txBody>
          <a:bodyPr/>
          <a:lstStyle/>
          <a:p>
            <a:pPr>
              <a:lnSpc>
                <a:spcPct val="90000"/>
              </a:lnSpc>
            </a:pPr>
            <a:r>
              <a:rPr lang="en-US" altLang="zh-CN"/>
              <a:t>CURRENT</a:t>
            </a:r>
            <a:r>
              <a:rPr lang="zh-CN" altLang="en-US"/>
              <a:t>形式的</a:t>
            </a:r>
            <a:r>
              <a:rPr lang="en-US" altLang="zh-CN"/>
              <a:t>UPDATE</a:t>
            </a:r>
            <a:r>
              <a:rPr lang="zh-CN" altLang="en-US"/>
              <a:t>语句和</a:t>
            </a:r>
            <a:r>
              <a:rPr lang="en-US" altLang="zh-CN"/>
              <a:t>DELETE</a:t>
            </a:r>
            <a:r>
              <a:rPr lang="zh-CN" altLang="en-US"/>
              <a:t>语句的用途（续）</a:t>
            </a:r>
          </a:p>
          <a:p>
            <a:pPr lvl="1"/>
            <a:r>
              <a:rPr lang="zh-CN" altLang="en-US"/>
              <a:t>如果只想修改或删除其中某个记录</a:t>
            </a:r>
          </a:p>
          <a:p>
            <a:pPr lvl="2"/>
            <a:r>
              <a:rPr lang="zh-CN" altLang="en-US" sz="2800"/>
              <a:t>用带游标的</a:t>
            </a:r>
            <a:r>
              <a:rPr lang="en-US" altLang="zh-CN" sz="2800"/>
              <a:t>SELECT</a:t>
            </a:r>
            <a:r>
              <a:rPr lang="zh-CN" altLang="en-US" sz="2800"/>
              <a:t>语句查出所有满足条件的记录</a:t>
            </a:r>
          </a:p>
          <a:p>
            <a:pPr lvl="2"/>
            <a:r>
              <a:rPr lang="zh-CN" altLang="en-US" sz="2800"/>
              <a:t>从中进一步找出要修改或删除的记录</a:t>
            </a:r>
          </a:p>
          <a:p>
            <a:pPr lvl="2"/>
            <a:r>
              <a:rPr lang="zh-CN" altLang="en-US" sz="2800"/>
              <a:t>用</a:t>
            </a:r>
            <a:r>
              <a:rPr lang="en-US" altLang="zh-CN" sz="2800"/>
              <a:t>CURRENT</a:t>
            </a:r>
            <a:r>
              <a:rPr lang="zh-CN" altLang="en-US" sz="2800"/>
              <a:t>形式的</a:t>
            </a:r>
            <a:r>
              <a:rPr lang="en-US" altLang="zh-CN" sz="2800"/>
              <a:t>UPDATE</a:t>
            </a:r>
            <a:r>
              <a:rPr lang="zh-CN" altLang="en-US" sz="2800"/>
              <a:t>语句和</a:t>
            </a:r>
            <a:r>
              <a:rPr lang="en-US" altLang="zh-CN" sz="2800"/>
              <a:t>DELETE</a:t>
            </a:r>
            <a:r>
              <a:rPr lang="zh-CN" altLang="en-US" sz="2800"/>
              <a:t>语句修改或删除之</a:t>
            </a:r>
          </a:p>
        </p:txBody>
      </p:sp>
      <p:sp>
        <p:nvSpPr>
          <p:cNvPr id="4" name="矩形 3">
            <a:extLst>
              <a:ext uri="{FF2B5EF4-FFF2-40B4-BE49-F238E27FC236}">
                <a16:creationId xmlns:a16="http://schemas.microsoft.com/office/drawing/2014/main" id="{7844193E-EB7D-4608-BC40-DB59DE641C0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F05A79B8-F870-4C47-BA11-A4D5E077321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9350983-A981-49C1-9151-06B6402B520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3775428"/>
      </p:ext>
    </p:extLst>
  </p:cSld>
  <p:clrMapOvr>
    <a:masterClrMapping/>
  </p:clrMapOvr>
  <p:transition>
    <p:wip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a:extLst>
              <a:ext uri="{FF2B5EF4-FFF2-40B4-BE49-F238E27FC236}">
                <a16:creationId xmlns:a16="http://schemas.microsoft.com/office/drawing/2014/main" id="{9EBD3C86-04C9-40C0-B6D3-401D686EE652}"/>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09667" name="Rectangle 3">
            <a:extLst>
              <a:ext uri="{FF2B5EF4-FFF2-40B4-BE49-F238E27FC236}">
                <a16:creationId xmlns:a16="http://schemas.microsoft.com/office/drawing/2014/main" id="{4C9E44E6-9E9A-4ACB-B46E-CB20D5298936}"/>
              </a:ext>
            </a:extLst>
          </p:cNvPr>
          <p:cNvSpPr>
            <a:spLocks noGrp="1" noChangeArrowheads="1"/>
          </p:cNvSpPr>
          <p:nvPr>
            <p:ph type="body" idx="1"/>
          </p:nvPr>
        </p:nvSpPr>
        <p:spPr/>
        <p:txBody>
          <a:bodyPr/>
          <a:lstStyle/>
          <a:p>
            <a:pPr>
              <a:lnSpc>
                <a:spcPct val="90000"/>
              </a:lnSpc>
            </a:pPr>
            <a:r>
              <a:rPr lang="zh-CN" altLang="en-US" sz="3600"/>
              <a:t>步骤</a:t>
            </a:r>
          </a:p>
          <a:p>
            <a:pPr lvl="1">
              <a:lnSpc>
                <a:spcPct val="90000"/>
              </a:lnSpc>
            </a:pPr>
            <a:r>
              <a:rPr lang="en-US" altLang="zh-CN"/>
              <a:t>(1) DECLARE</a:t>
            </a:r>
          </a:p>
          <a:p>
            <a:pPr lvl="2">
              <a:lnSpc>
                <a:spcPct val="90000"/>
              </a:lnSpc>
            </a:pPr>
            <a:r>
              <a:rPr lang="en-US" altLang="zh-CN"/>
              <a:t> </a:t>
            </a:r>
            <a:r>
              <a:rPr lang="zh-CN" altLang="en-US" sz="2800"/>
              <a:t>说明游标</a:t>
            </a:r>
          </a:p>
          <a:p>
            <a:pPr lvl="1">
              <a:lnSpc>
                <a:spcPct val="90000"/>
              </a:lnSpc>
            </a:pPr>
            <a:r>
              <a:rPr lang="en-US" altLang="zh-CN"/>
              <a:t>(2) OPEN</a:t>
            </a:r>
          </a:p>
          <a:p>
            <a:pPr lvl="2">
              <a:lnSpc>
                <a:spcPct val="90000"/>
              </a:lnSpc>
            </a:pPr>
            <a:r>
              <a:rPr lang="en-US" altLang="zh-CN"/>
              <a:t> </a:t>
            </a:r>
            <a:r>
              <a:rPr lang="zh-CN" altLang="en-US" sz="2800"/>
              <a:t>打开游标，把所有满足查询条件的记录从指定表取至缓冲区</a:t>
            </a:r>
          </a:p>
          <a:p>
            <a:pPr lvl="1">
              <a:lnSpc>
                <a:spcPct val="90000"/>
              </a:lnSpc>
            </a:pPr>
            <a:r>
              <a:rPr lang="en-US" altLang="zh-CN"/>
              <a:t>(3) FETCH</a:t>
            </a:r>
          </a:p>
          <a:p>
            <a:pPr lvl="2">
              <a:lnSpc>
                <a:spcPct val="90000"/>
              </a:lnSpc>
            </a:pPr>
            <a:r>
              <a:rPr lang="zh-CN" altLang="en-US" sz="2800"/>
              <a:t>推进游标指针，并把当前记录从缓冲区中取出来送至主变量</a:t>
            </a:r>
          </a:p>
        </p:txBody>
      </p:sp>
      <p:sp>
        <p:nvSpPr>
          <p:cNvPr id="4" name="矩形 3">
            <a:extLst>
              <a:ext uri="{FF2B5EF4-FFF2-40B4-BE49-F238E27FC236}">
                <a16:creationId xmlns:a16="http://schemas.microsoft.com/office/drawing/2014/main" id="{1D72364D-536B-4165-A32A-E7105DF2C4A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2101BF29-623A-4C43-822C-5CD94DEF12D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447A378-E686-40DD-A077-F2998242799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467906326"/>
      </p:ext>
    </p:extLst>
  </p:cSld>
  <p:clrMapOvr>
    <a:masterClrMapping/>
  </p:clrMapOvr>
  <p:transition>
    <p:wip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a:extLst>
              <a:ext uri="{FF2B5EF4-FFF2-40B4-BE49-F238E27FC236}">
                <a16:creationId xmlns:a16="http://schemas.microsoft.com/office/drawing/2014/main" id="{CC0AAE74-4371-4885-A344-14F69BFF833C}"/>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10691" name="Rectangle 3">
            <a:extLst>
              <a:ext uri="{FF2B5EF4-FFF2-40B4-BE49-F238E27FC236}">
                <a16:creationId xmlns:a16="http://schemas.microsoft.com/office/drawing/2014/main" id="{463B8040-A7A5-4831-99A7-B00F35C6A04B}"/>
              </a:ext>
            </a:extLst>
          </p:cNvPr>
          <p:cNvSpPr>
            <a:spLocks noGrp="1" noChangeArrowheads="1"/>
          </p:cNvSpPr>
          <p:nvPr>
            <p:ph type="body" idx="1"/>
          </p:nvPr>
        </p:nvSpPr>
        <p:spPr/>
        <p:txBody>
          <a:bodyPr/>
          <a:lstStyle/>
          <a:p>
            <a:pPr>
              <a:lnSpc>
                <a:spcPct val="90000"/>
              </a:lnSpc>
            </a:pPr>
            <a:r>
              <a:rPr lang="zh-CN" altLang="en-US"/>
              <a:t>说明游标</a:t>
            </a:r>
            <a:endParaRPr lang="zh-CN" altLang="en-US" sz="3600"/>
          </a:p>
          <a:p>
            <a:pPr lvl="1">
              <a:lnSpc>
                <a:spcPct val="90000"/>
              </a:lnSpc>
            </a:pPr>
            <a:r>
              <a:rPr lang="zh-CN" altLang="en-US"/>
              <a:t>为</a:t>
            </a:r>
            <a:r>
              <a:rPr lang="en-US" altLang="zh-CN"/>
              <a:t>UPDATE</a:t>
            </a:r>
            <a:r>
              <a:rPr lang="zh-CN" altLang="en-US"/>
              <a:t>语句说明游标</a:t>
            </a:r>
          </a:p>
          <a:p>
            <a:pPr lvl="2">
              <a:lnSpc>
                <a:spcPct val="90000"/>
              </a:lnSpc>
            </a:pPr>
            <a:r>
              <a:rPr lang="zh-CN" altLang="en-US" sz="2800"/>
              <a:t>使用带</a:t>
            </a:r>
            <a:r>
              <a:rPr lang="en-US" altLang="zh-CN" sz="2800"/>
              <a:t>FOR UPDATE OF &lt;</a:t>
            </a:r>
            <a:r>
              <a:rPr lang="zh-CN" altLang="en-US" sz="2800"/>
              <a:t>列名</a:t>
            </a:r>
            <a:r>
              <a:rPr lang="en-US" altLang="zh-CN" sz="2800"/>
              <a:t>&gt;</a:t>
            </a:r>
            <a:r>
              <a:rPr lang="zh-CN" altLang="en-US" sz="2800"/>
              <a:t>短语的</a:t>
            </a:r>
            <a:r>
              <a:rPr lang="en-US" altLang="zh-CN" sz="2800"/>
              <a:t>DECLARE</a:t>
            </a:r>
            <a:r>
              <a:rPr lang="zh-CN" altLang="en-US" sz="2800"/>
              <a:t>语句</a:t>
            </a:r>
          </a:p>
          <a:p>
            <a:pPr lvl="2">
              <a:lnSpc>
                <a:spcPct val="90000"/>
              </a:lnSpc>
            </a:pPr>
            <a:r>
              <a:rPr lang="zh-CN" altLang="en-US" sz="2800"/>
              <a:t>语句格式</a:t>
            </a:r>
          </a:p>
          <a:p>
            <a:pPr lvl="2">
              <a:lnSpc>
                <a:spcPct val="90000"/>
              </a:lnSpc>
              <a:buFontTx/>
              <a:buNone/>
            </a:pPr>
            <a:r>
              <a:rPr lang="zh-CN" altLang="en-US"/>
              <a:t> 	        </a:t>
            </a:r>
            <a:r>
              <a:rPr lang="en-US" altLang="zh-CN"/>
              <a:t>EXEC SQL DECLARE &lt;</a:t>
            </a:r>
            <a:r>
              <a:rPr lang="zh-CN" altLang="en-US"/>
              <a:t>游标名</a:t>
            </a:r>
            <a:r>
              <a:rPr lang="en-US" altLang="zh-CN"/>
              <a:t>&gt; CURSOR </a:t>
            </a:r>
          </a:p>
          <a:p>
            <a:pPr lvl="2">
              <a:lnSpc>
                <a:spcPct val="90000"/>
              </a:lnSpc>
              <a:buFontTx/>
              <a:buNone/>
            </a:pPr>
            <a:r>
              <a:rPr lang="en-US" altLang="zh-CN"/>
              <a:t>                  FOR &lt;SELECT</a:t>
            </a:r>
            <a:r>
              <a:rPr lang="zh-CN" altLang="en-US"/>
              <a:t>语句</a:t>
            </a:r>
            <a:r>
              <a:rPr lang="en-US" altLang="zh-CN"/>
              <a:t>&gt; FOR UPDATE</a:t>
            </a:r>
          </a:p>
          <a:p>
            <a:pPr lvl="2">
              <a:lnSpc>
                <a:spcPct val="90000"/>
              </a:lnSpc>
              <a:buFontTx/>
              <a:buNone/>
            </a:pPr>
            <a:r>
              <a:rPr lang="en-US" altLang="zh-CN"/>
              <a:t>                  OF &lt;</a:t>
            </a:r>
            <a:r>
              <a:rPr lang="zh-CN" altLang="en-US"/>
              <a:t>列名</a:t>
            </a:r>
            <a:r>
              <a:rPr lang="en-US" altLang="zh-CN"/>
              <a:t>&gt;;</a:t>
            </a:r>
          </a:p>
          <a:p>
            <a:pPr lvl="2">
              <a:lnSpc>
                <a:spcPct val="90000"/>
              </a:lnSpc>
            </a:pPr>
            <a:r>
              <a:rPr lang="en-US" altLang="zh-CN" sz="2800"/>
              <a:t>FOR UPDATE OF &lt;</a:t>
            </a:r>
            <a:r>
              <a:rPr lang="zh-CN" altLang="en-US" sz="2800"/>
              <a:t>列名</a:t>
            </a:r>
            <a:r>
              <a:rPr lang="en-US" altLang="zh-CN" sz="2800"/>
              <a:t>&gt;</a:t>
            </a:r>
            <a:r>
              <a:rPr lang="zh-CN" altLang="en-US" sz="2800"/>
              <a:t>短语用于指明检索出的数据在指定列上是可修改的，以便</a:t>
            </a:r>
            <a:r>
              <a:rPr lang="en-US" altLang="zh-CN" sz="2800"/>
              <a:t>DBMS</a:t>
            </a:r>
            <a:r>
              <a:rPr lang="zh-CN" altLang="en-US" sz="2800"/>
              <a:t>进行并发控制</a:t>
            </a:r>
            <a:endParaRPr lang="zh-CN" altLang="en-US" sz="3600"/>
          </a:p>
        </p:txBody>
      </p:sp>
      <p:sp>
        <p:nvSpPr>
          <p:cNvPr id="4" name="矩形 3">
            <a:extLst>
              <a:ext uri="{FF2B5EF4-FFF2-40B4-BE49-F238E27FC236}">
                <a16:creationId xmlns:a16="http://schemas.microsoft.com/office/drawing/2014/main" id="{F49E7B8F-6203-47F3-8617-1DCA93CE31D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1247D541-A819-4DD2-9FC2-123609967C0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16375E7-3ED0-4AD6-A68C-B1739025732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258290613"/>
      </p:ext>
    </p:extLst>
  </p:cSld>
  <p:clrMapOvr>
    <a:masterClrMapping/>
  </p:clrMapOvr>
  <p:transition>
    <p:wip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a:extLst>
              <a:ext uri="{FF2B5EF4-FFF2-40B4-BE49-F238E27FC236}">
                <a16:creationId xmlns:a16="http://schemas.microsoft.com/office/drawing/2014/main" id="{2A532921-8CB8-4221-B01A-2AFB24A0FDF7}"/>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11715" name="Rectangle 3">
            <a:extLst>
              <a:ext uri="{FF2B5EF4-FFF2-40B4-BE49-F238E27FC236}">
                <a16:creationId xmlns:a16="http://schemas.microsoft.com/office/drawing/2014/main" id="{5BE0D08A-787D-44D7-B539-885862E99111}"/>
              </a:ext>
            </a:extLst>
          </p:cNvPr>
          <p:cNvSpPr>
            <a:spLocks noGrp="1" noChangeArrowheads="1"/>
          </p:cNvSpPr>
          <p:nvPr>
            <p:ph type="body" idx="1"/>
          </p:nvPr>
        </p:nvSpPr>
        <p:spPr/>
        <p:txBody>
          <a:bodyPr/>
          <a:lstStyle/>
          <a:p>
            <a:pPr lvl="1">
              <a:lnSpc>
                <a:spcPct val="90000"/>
              </a:lnSpc>
            </a:pPr>
            <a:r>
              <a:rPr lang="zh-CN" altLang="en-US" sz="3200">
                <a:solidFill>
                  <a:srgbClr val="6876FE"/>
                </a:solidFill>
              </a:rPr>
              <a:t>为</a:t>
            </a:r>
            <a:r>
              <a:rPr lang="en-US" altLang="zh-CN" sz="3200">
                <a:solidFill>
                  <a:srgbClr val="6876FE"/>
                </a:solidFill>
              </a:rPr>
              <a:t>DELETE</a:t>
            </a:r>
            <a:r>
              <a:rPr lang="zh-CN" altLang="en-US" sz="3200">
                <a:solidFill>
                  <a:srgbClr val="6876FE"/>
                </a:solidFill>
              </a:rPr>
              <a:t>语句说明游标</a:t>
            </a:r>
          </a:p>
          <a:p>
            <a:pPr lvl="2">
              <a:lnSpc>
                <a:spcPct val="110000"/>
              </a:lnSpc>
            </a:pPr>
            <a:r>
              <a:rPr lang="zh-CN" altLang="en-US" sz="2800"/>
              <a:t>使用带</a:t>
            </a:r>
            <a:r>
              <a:rPr lang="en-US" altLang="zh-CN" sz="2800"/>
              <a:t>FOR UPDATE</a:t>
            </a:r>
            <a:r>
              <a:rPr lang="zh-CN" altLang="en-US" sz="2800"/>
              <a:t>短语的</a:t>
            </a:r>
            <a:r>
              <a:rPr lang="en-US" altLang="zh-CN" sz="2800"/>
              <a:t>DECLARE</a:t>
            </a:r>
            <a:r>
              <a:rPr lang="zh-CN" altLang="en-US" sz="2800"/>
              <a:t>语句</a:t>
            </a:r>
          </a:p>
          <a:p>
            <a:pPr lvl="2">
              <a:lnSpc>
                <a:spcPct val="110000"/>
              </a:lnSpc>
            </a:pPr>
            <a:r>
              <a:rPr lang="zh-CN" altLang="en-US" sz="2800"/>
              <a:t>语句格式</a:t>
            </a:r>
          </a:p>
          <a:p>
            <a:pPr lvl="2">
              <a:lnSpc>
                <a:spcPct val="110000"/>
              </a:lnSpc>
              <a:buFontTx/>
              <a:buNone/>
            </a:pPr>
            <a:r>
              <a:rPr lang="zh-CN" altLang="en-US"/>
              <a:t>         </a:t>
            </a:r>
            <a:r>
              <a:rPr lang="en-US" altLang="zh-CN"/>
              <a:t>EXEC SQL DECLARE &lt;</a:t>
            </a:r>
            <a:r>
              <a:rPr lang="zh-CN" altLang="en-US"/>
              <a:t>游标名</a:t>
            </a:r>
            <a:r>
              <a:rPr lang="en-US" altLang="zh-CN"/>
              <a:t>&gt; CURSOR </a:t>
            </a:r>
          </a:p>
          <a:p>
            <a:pPr lvl="2">
              <a:lnSpc>
                <a:spcPct val="110000"/>
              </a:lnSpc>
              <a:buFontTx/>
              <a:buNone/>
            </a:pPr>
            <a:r>
              <a:rPr lang="en-US" altLang="zh-CN"/>
              <a:t>                  FOR &lt;SELECT</a:t>
            </a:r>
            <a:r>
              <a:rPr lang="zh-CN" altLang="en-US"/>
              <a:t>语句</a:t>
            </a:r>
            <a:r>
              <a:rPr lang="en-US" altLang="zh-CN"/>
              <a:t>&gt; FOR UPDATE;</a:t>
            </a:r>
          </a:p>
          <a:p>
            <a:pPr lvl="2">
              <a:lnSpc>
                <a:spcPct val="110000"/>
              </a:lnSpc>
            </a:pPr>
            <a:r>
              <a:rPr lang="en-US" altLang="zh-CN" sz="2800"/>
              <a:t>FOR UPDATE</a:t>
            </a:r>
            <a:r>
              <a:rPr lang="zh-CN" altLang="en-US" sz="2800"/>
              <a:t>短语提示</a:t>
            </a:r>
            <a:r>
              <a:rPr lang="en-US" altLang="zh-CN" sz="2800"/>
              <a:t>DBMS</a:t>
            </a:r>
            <a:r>
              <a:rPr lang="zh-CN" altLang="en-US" sz="2800"/>
              <a:t>进行并发控制</a:t>
            </a:r>
          </a:p>
          <a:p>
            <a:pPr>
              <a:lnSpc>
                <a:spcPct val="110000"/>
              </a:lnSpc>
              <a:buFont typeface="Monotype Sorts" pitchFamily="2" charset="2"/>
              <a:buNone/>
            </a:pPr>
            <a:endParaRPr lang="en-US" altLang="zh-CN"/>
          </a:p>
        </p:txBody>
      </p:sp>
      <p:sp>
        <p:nvSpPr>
          <p:cNvPr id="4" name="矩形 3">
            <a:extLst>
              <a:ext uri="{FF2B5EF4-FFF2-40B4-BE49-F238E27FC236}">
                <a16:creationId xmlns:a16="http://schemas.microsoft.com/office/drawing/2014/main" id="{CD02A40C-9BC5-4FBE-AA64-B716EB14FFF3}"/>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D5288BD-FD63-4714-87C9-393AE4EFDB2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947F23F-9146-4579-BA95-C51DCE8B9D0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99445507"/>
      </p:ext>
    </p:extLst>
  </p:cSld>
  <p:clrMapOvr>
    <a:masterClrMapping/>
  </p:clrMapOvr>
  <p:transition>
    <p:wip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a:extLst>
              <a:ext uri="{FF2B5EF4-FFF2-40B4-BE49-F238E27FC236}">
                <a16:creationId xmlns:a16="http://schemas.microsoft.com/office/drawing/2014/main" id="{5A1E343C-E13A-4155-880A-31C57EB03938}"/>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12739" name="Rectangle 3">
            <a:extLst>
              <a:ext uri="{FF2B5EF4-FFF2-40B4-BE49-F238E27FC236}">
                <a16:creationId xmlns:a16="http://schemas.microsoft.com/office/drawing/2014/main" id="{96968C90-1CC6-48FA-80FD-D90A865DB4FD}"/>
              </a:ext>
            </a:extLst>
          </p:cNvPr>
          <p:cNvSpPr>
            <a:spLocks noGrp="1" noChangeArrowheads="1"/>
          </p:cNvSpPr>
          <p:nvPr>
            <p:ph type="body" idx="1"/>
          </p:nvPr>
        </p:nvSpPr>
        <p:spPr/>
        <p:txBody>
          <a:bodyPr/>
          <a:lstStyle/>
          <a:p>
            <a:pPr lvl="1"/>
            <a:r>
              <a:rPr lang="en-US" altLang="zh-CN" sz="3200"/>
              <a:t>(4) </a:t>
            </a:r>
            <a:r>
              <a:rPr lang="zh-CN" altLang="en-US" sz="3200"/>
              <a:t>检查该记录是否是要修改或删除的记录，是则处理之</a:t>
            </a:r>
          </a:p>
          <a:p>
            <a:pPr lvl="1"/>
            <a:r>
              <a:rPr lang="en-US" altLang="zh-CN" sz="3200"/>
              <a:t>(5) </a:t>
            </a:r>
            <a:r>
              <a:rPr lang="zh-CN" altLang="en-US" sz="3200"/>
              <a:t>重复第</a:t>
            </a:r>
            <a:r>
              <a:rPr lang="en-US" altLang="zh-CN" sz="3200"/>
              <a:t>(3)</a:t>
            </a:r>
            <a:r>
              <a:rPr lang="zh-CN" altLang="en-US" sz="3200"/>
              <a:t>和</a:t>
            </a:r>
            <a:r>
              <a:rPr lang="en-US" altLang="zh-CN" sz="3200"/>
              <a:t>(4)</a:t>
            </a:r>
            <a:r>
              <a:rPr lang="zh-CN" altLang="en-US" sz="3200"/>
              <a:t>步，用逐条取出结果集中的行进行判断和处理</a:t>
            </a:r>
          </a:p>
          <a:p>
            <a:pPr lvl="1"/>
            <a:r>
              <a:rPr lang="en-US" altLang="zh-CN" sz="3200"/>
              <a:t>(6) CLOSE</a:t>
            </a:r>
          </a:p>
          <a:p>
            <a:pPr marL="1162050" lvl="2"/>
            <a:r>
              <a:rPr lang="en-US" altLang="zh-CN" sz="2800"/>
              <a:t> </a:t>
            </a:r>
            <a:r>
              <a:rPr lang="zh-CN" altLang="en-US" sz="2800"/>
              <a:t>关闭游标，释放结果集占用的缓冲区和其他资源</a:t>
            </a:r>
          </a:p>
        </p:txBody>
      </p:sp>
      <p:sp>
        <p:nvSpPr>
          <p:cNvPr id="4" name="矩形 3">
            <a:extLst>
              <a:ext uri="{FF2B5EF4-FFF2-40B4-BE49-F238E27FC236}">
                <a16:creationId xmlns:a16="http://schemas.microsoft.com/office/drawing/2014/main" id="{0C3A2578-6836-4D51-8400-8CE7FF64AB7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F7443C8-2CEA-4E73-84A6-E0A32F676D8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CE875078-0FC0-4FFA-A0D5-C1863AE4608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699193863"/>
      </p:ext>
    </p:extLst>
  </p:cSld>
  <p:clrMapOvr>
    <a:masterClrMapping/>
  </p:clrMapOvr>
  <p:transition>
    <p:wip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a:extLst>
              <a:ext uri="{FF2B5EF4-FFF2-40B4-BE49-F238E27FC236}">
                <a16:creationId xmlns:a16="http://schemas.microsoft.com/office/drawing/2014/main" id="{B2C71032-CDAE-44DB-BA4C-2B3C4C8C8279}"/>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13763" name="Rectangle 3">
            <a:extLst>
              <a:ext uri="{FF2B5EF4-FFF2-40B4-BE49-F238E27FC236}">
                <a16:creationId xmlns:a16="http://schemas.microsoft.com/office/drawing/2014/main" id="{5843E140-94B7-4E13-B2F6-26AA63FA6F51}"/>
              </a:ext>
            </a:extLst>
          </p:cNvPr>
          <p:cNvSpPr>
            <a:spLocks noGrp="1" noChangeArrowheads="1"/>
          </p:cNvSpPr>
          <p:nvPr>
            <p:ph type="body" idx="1"/>
          </p:nvPr>
        </p:nvSpPr>
        <p:spPr/>
        <p:txBody>
          <a:bodyPr/>
          <a:lstStyle/>
          <a:p>
            <a:r>
              <a:rPr lang="zh-CN" altLang="en-US" dirty="0"/>
              <a:t>修改或删除当前记录</a:t>
            </a:r>
            <a:endParaRPr lang="zh-CN" altLang="en-US" sz="3600" dirty="0"/>
          </a:p>
          <a:p>
            <a:pPr lvl="1"/>
            <a:r>
              <a:rPr lang="zh-CN" altLang="en-US" dirty="0"/>
              <a:t>经检查缓冲区中记录是要修改或删除的记录，则用</a:t>
            </a:r>
            <a:r>
              <a:rPr lang="en-US" altLang="zh-CN" dirty="0"/>
              <a:t>UPDATE</a:t>
            </a:r>
            <a:r>
              <a:rPr lang="zh-CN" altLang="en-US" dirty="0"/>
              <a:t>语句或</a:t>
            </a:r>
            <a:r>
              <a:rPr lang="en-US" altLang="zh-CN" dirty="0"/>
              <a:t>DELETE</a:t>
            </a:r>
            <a:r>
              <a:rPr lang="zh-CN" altLang="en-US" dirty="0"/>
              <a:t>语句修改或删除该记录</a:t>
            </a:r>
          </a:p>
          <a:p>
            <a:pPr lvl="1"/>
            <a:r>
              <a:rPr lang="zh-CN" altLang="en-US" dirty="0"/>
              <a:t>语句格式</a:t>
            </a:r>
          </a:p>
          <a:p>
            <a:pPr lvl="2"/>
            <a:r>
              <a:rPr lang="en-US" altLang="zh-CN" sz="2000" dirty="0"/>
              <a:t>&lt;UPDATE</a:t>
            </a:r>
            <a:r>
              <a:rPr lang="zh-CN" altLang="en-US" sz="2000" dirty="0"/>
              <a:t>语句</a:t>
            </a:r>
            <a:r>
              <a:rPr lang="en-US" altLang="zh-CN" sz="2000" dirty="0"/>
              <a:t>&gt;  WHERE CURRENT OF &lt;</a:t>
            </a:r>
            <a:r>
              <a:rPr lang="zh-CN" altLang="en-US" sz="2000" dirty="0"/>
              <a:t>游标名</a:t>
            </a:r>
            <a:r>
              <a:rPr lang="en-US" altLang="zh-CN" sz="2000" dirty="0"/>
              <a:t>&gt;</a:t>
            </a:r>
          </a:p>
          <a:p>
            <a:pPr lvl="2"/>
            <a:r>
              <a:rPr lang="en-US" altLang="zh-CN" sz="2000" dirty="0"/>
              <a:t>&lt;DELETE</a:t>
            </a:r>
            <a:r>
              <a:rPr lang="zh-CN" altLang="en-US" sz="2000" dirty="0"/>
              <a:t>语句</a:t>
            </a:r>
            <a:r>
              <a:rPr lang="en-US" altLang="zh-CN" sz="2000" dirty="0"/>
              <a:t>&gt;  WHERE CURRENT OF &lt;</a:t>
            </a:r>
            <a:r>
              <a:rPr lang="zh-CN" altLang="en-US" sz="2000" dirty="0"/>
              <a:t>游标名</a:t>
            </a:r>
            <a:r>
              <a:rPr lang="en-US" altLang="zh-CN" sz="2000" dirty="0"/>
              <a:t>&gt;</a:t>
            </a:r>
          </a:p>
          <a:p>
            <a:pPr lvl="1"/>
            <a:r>
              <a:rPr lang="en-US" altLang="zh-CN" sz="2400" dirty="0"/>
              <a:t>WHERE CURRENT OF &lt;</a:t>
            </a:r>
            <a:r>
              <a:rPr lang="zh-CN" altLang="en-US" sz="2400" dirty="0"/>
              <a:t>游标名</a:t>
            </a:r>
            <a:r>
              <a:rPr lang="en-US" altLang="zh-CN" sz="2400" dirty="0"/>
              <a:t>&gt;</a:t>
            </a:r>
            <a:r>
              <a:rPr lang="zh-CN" altLang="en-US" dirty="0"/>
              <a:t>子句表示修改或删除的是该游标中最近一次取出的记录</a:t>
            </a:r>
            <a:endParaRPr lang="zh-CN" altLang="en-US" sz="2400" dirty="0"/>
          </a:p>
        </p:txBody>
      </p:sp>
      <p:sp>
        <p:nvSpPr>
          <p:cNvPr id="4" name="矩形 3">
            <a:extLst>
              <a:ext uri="{FF2B5EF4-FFF2-40B4-BE49-F238E27FC236}">
                <a16:creationId xmlns:a16="http://schemas.microsoft.com/office/drawing/2014/main" id="{594F5C62-C921-4545-BC3D-B5DB1C6222E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C3C0ED2-68A1-4A89-BF88-385E16D65BF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95E8C5BA-78A1-4E31-BD23-33179042A6D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887563341"/>
      </p:ext>
    </p:extLst>
  </p:cSld>
  <p:clrMapOvr>
    <a:masterClrMapping/>
  </p:clrMapOvr>
  <p:transition>
    <p:wip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a:extLst>
              <a:ext uri="{FF2B5EF4-FFF2-40B4-BE49-F238E27FC236}">
                <a16:creationId xmlns:a16="http://schemas.microsoft.com/office/drawing/2014/main" id="{2628D649-1B07-4DE2-B45D-8A72EE79FFE0}"/>
              </a:ext>
            </a:extLst>
          </p:cNvPr>
          <p:cNvSpPr>
            <a:spLocks noGrp="1" noChangeArrowheads="1"/>
          </p:cNvSpPr>
          <p:nvPr>
            <p:ph type="title"/>
          </p:nvPr>
        </p:nvSpPr>
        <p:spPr/>
        <p:txBody>
          <a:bodyPr/>
          <a:lstStyle/>
          <a:p>
            <a:r>
              <a:rPr lang="en-US" altLang="zh-CN" sz="2400"/>
              <a:t>CURRENT</a:t>
            </a:r>
            <a:r>
              <a:rPr lang="zh-CN" altLang="en-US" sz="2400"/>
              <a:t>形式的</a:t>
            </a:r>
            <a:r>
              <a:rPr lang="en-US" altLang="zh-CN" sz="2400"/>
              <a:t>UPDATE</a:t>
            </a:r>
            <a:r>
              <a:rPr lang="zh-CN" altLang="en-US" sz="2400"/>
              <a:t>语句和</a:t>
            </a:r>
            <a:r>
              <a:rPr lang="en-US" altLang="zh-CN" sz="2400"/>
              <a:t>DELETE</a:t>
            </a:r>
            <a:r>
              <a:rPr lang="zh-CN" altLang="en-US" sz="2400"/>
              <a:t>语句（续）</a:t>
            </a:r>
          </a:p>
        </p:txBody>
      </p:sp>
      <p:sp>
        <p:nvSpPr>
          <p:cNvPr id="1014787" name="Rectangle 3">
            <a:extLst>
              <a:ext uri="{FF2B5EF4-FFF2-40B4-BE49-F238E27FC236}">
                <a16:creationId xmlns:a16="http://schemas.microsoft.com/office/drawing/2014/main" id="{95D8F1B7-5331-4904-8380-62CA54946329}"/>
              </a:ext>
            </a:extLst>
          </p:cNvPr>
          <p:cNvSpPr>
            <a:spLocks noGrp="1" noChangeArrowheads="1"/>
          </p:cNvSpPr>
          <p:nvPr>
            <p:ph type="body" idx="1"/>
          </p:nvPr>
        </p:nvSpPr>
        <p:spPr/>
        <p:txBody>
          <a:bodyPr/>
          <a:lstStyle/>
          <a:p>
            <a:r>
              <a:rPr lang="zh-CN" altLang="en-US"/>
              <a:t>当游标定义中的</a:t>
            </a:r>
            <a:r>
              <a:rPr lang="en-US" altLang="zh-CN"/>
              <a:t>SELECT</a:t>
            </a:r>
            <a:r>
              <a:rPr lang="zh-CN" altLang="en-US"/>
              <a:t>语句带有</a:t>
            </a:r>
            <a:r>
              <a:rPr lang="en-US" altLang="zh-CN"/>
              <a:t>UNION</a:t>
            </a:r>
            <a:r>
              <a:rPr lang="zh-CN" altLang="en-US"/>
              <a:t>或</a:t>
            </a:r>
            <a:r>
              <a:rPr lang="en-US" altLang="zh-CN"/>
              <a:t>ORDER BY</a:t>
            </a:r>
            <a:r>
              <a:rPr lang="zh-CN" altLang="en-US"/>
              <a:t>子句时，或者该</a:t>
            </a:r>
            <a:r>
              <a:rPr lang="en-US" altLang="zh-CN"/>
              <a:t>SELECT</a:t>
            </a:r>
            <a:r>
              <a:rPr lang="zh-CN" altLang="en-US"/>
              <a:t>语句相当于定义了一个不可更新的视图时，不能使用</a:t>
            </a:r>
            <a:r>
              <a:rPr lang="en-US" altLang="zh-CN"/>
              <a:t>CURRENT</a:t>
            </a:r>
            <a:r>
              <a:rPr lang="zh-CN" altLang="en-US"/>
              <a:t>形式的</a:t>
            </a:r>
            <a:r>
              <a:rPr lang="en-US" altLang="zh-CN"/>
              <a:t>UPDATE</a:t>
            </a:r>
            <a:r>
              <a:rPr lang="zh-CN" altLang="en-US"/>
              <a:t>语句和</a:t>
            </a:r>
            <a:r>
              <a:rPr lang="en-US" altLang="zh-CN"/>
              <a:t>DELETE</a:t>
            </a:r>
            <a:r>
              <a:rPr lang="zh-CN" altLang="en-US"/>
              <a:t>语句</a:t>
            </a:r>
          </a:p>
        </p:txBody>
      </p:sp>
      <p:sp>
        <p:nvSpPr>
          <p:cNvPr id="4" name="矩形 3">
            <a:extLst>
              <a:ext uri="{FF2B5EF4-FFF2-40B4-BE49-F238E27FC236}">
                <a16:creationId xmlns:a16="http://schemas.microsoft.com/office/drawing/2014/main" id="{05B1F215-B688-48DB-8DCD-2721201A2C9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0AE2958-447D-43ED-996A-5A0DE39E2A5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478EBB2-5C3B-437E-87AF-C5B049D58E73}"/>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770113202"/>
      </p:ext>
    </p:extLst>
  </p:cSld>
  <p:clrMapOvr>
    <a:masterClrMapping/>
  </p:clrMapOvr>
  <p:transition>
    <p:wip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Rectangle 2">
            <a:extLst>
              <a:ext uri="{FF2B5EF4-FFF2-40B4-BE49-F238E27FC236}">
                <a16:creationId xmlns:a16="http://schemas.microsoft.com/office/drawing/2014/main" id="{325DB8C7-086B-4704-B392-D3739F41287F}"/>
              </a:ext>
            </a:extLst>
          </p:cNvPr>
          <p:cNvSpPr>
            <a:spLocks noGrp="1" noChangeArrowheads="1"/>
          </p:cNvSpPr>
          <p:nvPr>
            <p:ph type="title"/>
          </p:nvPr>
        </p:nvSpPr>
        <p:spPr/>
        <p:txBody>
          <a:bodyPr/>
          <a:lstStyle/>
          <a:p>
            <a:r>
              <a:rPr lang="zh-CN" altLang="en-US"/>
              <a:t>例题</a:t>
            </a:r>
          </a:p>
        </p:txBody>
      </p:sp>
      <p:sp>
        <p:nvSpPr>
          <p:cNvPr id="1015811" name="Rectangle 3">
            <a:extLst>
              <a:ext uri="{FF2B5EF4-FFF2-40B4-BE49-F238E27FC236}">
                <a16:creationId xmlns:a16="http://schemas.microsoft.com/office/drawing/2014/main" id="{22D06899-B847-4144-BF66-3A40F46E9909}"/>
              </a:ext>
            </a:extLst>
          </p:cNvPr>
          <p:cNvSpPr>
            <a:spLocks noGrp="1" noChangeArrowheads="1"/>
          </p:cNvSpPr>
          <p:nvPr>
            <p:ph type="body" idx="1"/>
          </p:nvPr>
        </p:nvSpPr>
        <p:spPr/>
        <p:txBody>
          <a:bodyPr/>
          <a:lstStyle/>
          <a:p>
            <a:pPr>
              <a:buFont typeface="Monotype Sorts" pitchFamily="2" charset="2"/>
              <a:buNone/>
            </a:pPr>
            <a:r>
              <a:rPr lang="zh-CN" altLang="en-US"/>
              <a:t>例</a:t>
            </a:r>
            <a:r>
              <a:rPr lang="en-US" altLang="zh-CN"/>
              <a:t>3 </a:t>
            </a:r>
            <a:r>
              <a:rPr lang="zh-CN" altLang="en-US"/>
              <a:t>对某个系的学生信息，根据用户的要求修改其中某些人的年龄字段。</a:t>
            </a:r>
          </a:p>
          <a:p>
            <a:pPr lvl="1"/>
            <a:r>
              <a:rPr lang="zh-CN" altLang="en-US"/>
              <a:t>思路</a:t>
            </a:r>
          </a:p>
          <a:p>
            <a:pPr lvl="2"/>
            <a:r>
              <a:rPr lang="zh-CN" altLang="en-US" sz="2800"/>
              <a:t> 查询某个系全体学生的信息</a:t>
            </a:r>
            <a:r>
              <a:rPr lang="en-US" altLang="zh-CN" sz="2800"/>
              <a:t>(</a:t>
            </a:r>
            <a:r>
              <a:rPr lang="zh-CN" altLang="en-US" sz="2800"/>
              <a:t>要查询的系名由主变量</a:t>
            </a:r>
            <a:r>
              <a:rPr lang="en-US" altLang="zh-CN" sz="2800"/>
              <a:t>deptname</a:t>
            </a:r>
            <a:r>
              <a:rPr lang="zh-CN" altLang="en-US" sz="2800"/>
              <a:t>指定）</a:t>
            </a:r>
          </a:p>
          <a:p>
            <a:pPr lvl="2"/>
            <a:r>
              <a:rPr lang="zh-CN" altLang="en-US" sz="2800"/>
              <a:t> 然后根据用户的要求修改其中某些记录的年龄字段</a:t>
            </a:r>
          </a:p>
          <a:p>
            <a:pPr>
              <a:buFont typeface="Monotype Sorts" pitchFamily="2" charset="2"/>
              <a:buNone/>
            </a:pPr>
            <a:endParaRPr lang="en-US" altLang="zh-CN" sz="3600"/>
          </a:p>
        </p:txBody>
      </p:sp>
      <p:sp>
        <p:nvSpPr>
          <p:cNvPr id="4" name="矩形 3">
            <a:extLst>
              <a:ext uri="{FF2B5EF4-FFF2-40B4-BE49-F238E27FC236}">
                <a16:creationId xmlns:a16="http://schemas.microsoft.com/office/drawing/2014/main" id="{69527D49-BC20-4126-B009-C8E6348E93A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F56BE913-ADBD-4454-90CD-2BF0A61FA276}"/>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6A760D4-5911-4B07-8AB6-C8F38A51B7E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6843604"/>
      </p:ext>
    </p:extLst>
  </p:cSld>
  <p:clrMapOvr>
    <a:masterClrMapping/>
  </p:clrMapOvr>
  <p:transition>
    <p:wip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a:extLst>
              <a:ext uri="{FF2B5EF4-FFF2-40B4-BE49-F238E27FC236}">
                <a16:creationId xmlns:a16="http://schemas.microsoft.com/office/drawing/2014/main" id="{0D9CFFF3-22C4-4EA4-83FA-61FC752FFB23}"/>
              </a:ext>
            </a:extLst>
          </p:cNvPr>
          <p:cNvSpPr>
            <a:spLocks noGrp="1" noChangeArrowheads="1"/>
          </p:cNvSpPr>
          <p:nvPr>
            <p:ph type="title"/>
          </p:nvPr>
        </p:nvSpPr>
        <p:spPr/>
        <p:txBody>
          <a:bodyPr/>
          <a:lstStyle/>
          <a:p>
            <a:r>
              <a:rPr lang="zh-CN" altLang="en-US"/>
              <a:t>例题（续）</a:t>
            </a:r>
          </a:p>
        </p:txBody>
      </p:sp>
      <p:sp>
        <p:nvSpPr>
          <p:cNvPr id="1016835" name="Rectangle 3">
            <a:extLst>
              <a:ext uri="{FF2B5EF4-FFF2-40B4-BE49-F238E27FC236}">
                <a16:creationId xmlns:a16="http://schemas.microsoft.com/office/drawing/2014/main" id="{79891C7A-9092-4A2F-956E-E3634825EE75}"/>
              </a:ext>
            </a:extLst>
          </p:cNvPr>
          <p:cNvSpPr>
            <a:spLocks noGrp="1" noChangeArrowheads="1"/>
          </p:cNvSpPr>
          <p:nvPr>
            <p:ph type="body" idx="1"/>
          </p:nvPr>
        </p:nvSpPr>
        <p:spPr/>
        <p:txBody>
          <a:bodyPr/>
          <a:lstStyle/>
          <a:p>
            <a:pPr>
              <a:buFont typeface="Monotype Sorts" pitchFamily="2" charset="2"/>
              <a:buNone/>
            </a:pPr>
            <a:r>
              <a:rPr lang="en-US" altLang="zh-CN"/>
              <a:t>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EXEC SQL INCLUDE SQLCA;</a:t>
            </a:r>
          </a:p>
          <a:p>
            <a:pPr>
              <a:buFont typeface="Monotype Sorts" pitchFamily="2" charset="2"/>
              <a:buNone/>
            </a:pPr>
            <a:r>
              <a:rPr lang="en-US" altLang="zh-CN" sz="2400"/>
              <a:t>    EXEC SQL BEGIN DECLARE SECTION; </a:t>
            </a:r>
          </a:p>
          <a:p>
            <a:pPr>
              <a:buFont typeface="Monotype Sorts" pitchFamily="2" charset="2"/>
              <a:buNone/>
            </a:pPr>
            <a:r>
              <a:rPr lang="en-US" altLang="zh-CN" sz="2400"/>
              <a:t>          ......</a:t>
            </a:r>
          </a:p>
          <a:p>
            <a:pPr>
              <a:buFont typeface="Monotype Sorts" pitchFamily="2" charset="2"/>
              <a:buNone/>
            </a:pPr>
            <a:r>
              <a:rPr lang="en-US" altLang="zh-CN" sz="2400"/>
              <a:t>      /* </a:t>
            </a:r>
            <a:r>
              <a:rPr lang="zh-CN" altLang="en-US" sz="2400"/>
              <a:t>说明主变量 </a:t>
            </a:r>
            <a:r>
              <a:rPr lang="en-US" altLang="zh-CN" sz="2400"/>
              <a:t>deptname,HSno,HSname,HSsex,HSage,NEWAge</a:t>
            </a:r>
            <a:r>
              <a:rPr lang="zh-CN" altLang="en-US" sz="2400"/>
              <a:t>等*</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3F10E20B-7AD5-4CFF-B3B4-8B330592B90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988A2AD-1B8F-4576-AE3C-A8A0DDC8D81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8C03135-9AC0-4E99-884E-6D8D34B8D27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22480042"/>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数据类型</a:t>
            </a:r>
            <a:endParaRPr lang="en-US" altLang="zh-CN" sz="3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graphicFrame>
        <p:nvGraphicFramePr>
          <p:cNvPr id="2" name="表格 1">
            <a:extLst>
              <a:ext uri="{FF2B5EF4-FFF2-40B4-BE49-F238E27FC236}">
                <a16:creationId xmlns:a16="http://schemas.microsoft.com/office/drawing/2014/main" id="{249F6216-5225-4F15-B1D8-B64DFC067616}"/>
              </a:ext>
            </a:extLst>
          </p:cNvPr>
          <p:cNvGraphicFramePr>
            <a:graphicFrameLocks noGrp="1"/>
          </p:cNvGraphicFramePr>
          <p:nvPr>
            <p:extLst>
              <p:ext uri="{D42A27DB-BD31-4B8C-83A1-F6EECF244321}">
                <p14:modId xmlns:p14="http://schemas.microsoft.com/office/powerpoint/2010/main" val="3601466434"/>
              </p:ext>
            </p:extLst>
          </p:nvPr>
        </p:nvGraphicFramePr>
        <p:xfrm>
          <a:off x="997825" y="1553569"/>
          <a:ext cx="6599382" cy="4952965"/>
        </p:xfrm>
        <a:graphic>
          <a:graphicData uri="http://schemas.openxmlformats.org/drawingml/2006/table">
            <a:tbl>
              <a:tblPr/>
              <a:tblGrid>
                <a:gridCol w="3299691">
                  <a:extLst>
                    <a:ext uri="{9D8B030D-6E8A-4147-A177-3AD203B41FA5}">
                      <a16:colId xmlns:a16="http://schemas.microsoft.com/office/drawing/2014/main" val="2958430509"/>
                    </a:ext>
                  </a:extLst>
                </a:gridCol>
                <a:gridCol w="3299691">
                  <a:extLst>
                    <a:ext uri="{9D8B030D-6E8A-4147-A177-3AD203B41FA5}">
                      <a16:colId xmlns:a16="http://schemas.microsoft.com/office/drawing/2014/main" val="3333888098"/>
                    </a:ext>
                  </a:extLst>
                </a:gridCol>
              </a:tblGrid>
              <a:tr h="241454">
                <a:tc>
                  <a:txBody>
                    <a:bodyPr/>
                    <a:lstStyle/>
                    <a:p>
                      <a:pPr algn="l"/>
                      <a:r>
                        <a:rPr lang="zh-CN" altLang="en-US" sz="1200" b="1" i="0">
                          <a:solidFill>
                            <a:srgbClr val="000000"/>
                          </a:solidFill>
                          <a:effectLst/>
                          <a:latin typeface="SimSun" panose="02010600030101010101" pitchFamily="2" charset="-122"/>
                          <a:ea typeface="SimSun" panose="02010600030101010101" pitchFamily="2" charset="-122"/>
                        </a:rPr>
                        <a:t>数据类型 </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200" b="1" i="0">
                          <a:solidFill>
                            <a:srgbClr val="000000"/>
                          </a:solidFill>
                          <a:effectLst/>
                          <a:latin typeface="SimSun" panose="02010600030101010101" pitchFamily="2" charset="-122"/>
                          <a:ea typeface="SimSun" panose="02010600030101010101" pitchFamily="2" charset="-122"/>
                        </a:rPr>
                        <a:t>含义</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342709"/>
                  </a:ext>
                </a:extLst>
              </a:tr>
              <a:tr h="209798">
                <a:tc>
                  <a:txBody>
                    <a:bodyPr/>
                    <a:lstStyle/>
                    <a:p>
                      <a:pPr algn="l"/>
                      <a:r>
                        <a:rPr lang="en-US" sz="1050" b="1" i="0">
                          <a:solidFill>
                            <a:srgbClr val="000000"/>
                          </a:solidFill>
                          <a:effectLst/>
                          <a:latin typeface="Arial-BoldMT"/>
                        </a:rPr>
                        <a:t>CHAR(</a:t>
                      </a:r>
                      <a:r>
                        <a:rPr lang="en-US" sz="1050" b="1" i="1">
                          <a:solidFill>
                            <a:srgbClr val="000000"/>
                          </a:solidFill>
                          <a:effectLst/>
                          <a:latin typeface="Arial-BoldItalicMT"/>
                        </a:rPr>
                        <a:t>n</a:t>
                      </a:r>
                      <a:r>
                        <a:rPr lang="en-US" sz="1050" b="1" i="0">
                          <a:solidFill>
                            <a:srgbClr val="000000"/>
                          </a:solidFill>
                          <a:effectLst/>
                          <a:latin typeface="Arial-BoldMT"/>
                        </a:rPr>
                        <a:t>),CHARACTER(</a:t>
                      </a:r>
                      <a:r>
                        <a:rPr lang="en-US" sz="1050" b="1" i="1">
                          <a:solidFill>
                            <a:srgbClr val="000000"/>
                          </a:solidFill>
                          <a:effectLst/>
                          <a:latin typeface="Arial-BoldItalicMT"/>
                        </a:rPr>
                        <a:t>n</a:t>
                      </a:r>
                      <a:r>
                        <a:rPr lang="en-US" sz="1050" b="1" i="0">
                          <a:solidFill>
                            <a:srgbClr val="000000"/>
                          </a:solidFill>
                          <a:effectLst/>
                          <a:latin typeface="Arial-BoldMT"/>
                        </a:rPr>
                        <a:t>) </a:t>
                      </a:r>
                      <a:endParaRPr 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长度为</a:t>
                      </a:r>
                      <a:r>
                        <a:rPr lang="en-US" altLang="zh-CN" sz="1050" b="1" i="0">
                          <a:solidFill>
                            <a:srgbClr val="000000"/>
                          </a:solidFill>
                          <a:effectLst/>
                          <a:latin typeface="Arial-BoldMT"/>
                        </a:rPr>
                        <a:t>n</a:t>
                      </a:r>
                      <a:r>
                        <a:rPr lang="zh-CN" altLang="en-US" sz="1050" b="1" i="0">
                          <a:solidFill>
                            <a:srgbClr val="000000"/>
                          </a:solidFill>
                          <a:effectLst/>
                          <a:latin typeface="SimSun" panose="02010600030101010101" pitchFamily="2" charset="-122"/>
                          <a:ea typeface="SimSun" panose="02010600030101010101" pitchFamily="2" charset="-122"/>
                        </a:rPr>
                        <a:t>的定长字符串</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6418680"/>
                  </a:ext>
                </a:extLst>
              </a:tr>
              <a:tr h="336421">
                <a:tc>
                  <a:txBody>
                    <a:bodyPr/>
                    <a:lstStyle/>
                    <a:p>
                      <a:pPr algn="l"/>
                      <a:r>
                        <a:rPr lang="en-US" sz="1050" b="1" i="0" dirty="0">
                          <a:solidFill>
                            <a:srgbClr val="000000"/>
                          </a:solidFill>
                          <a:effectLst/>
                          <a:latin typeface="Arial-BoldMT"/>
                        </a:rPr>
                        <a:t>VARCHAR(</a:t>
                      </a:r>
                      <a:r>
                        <a:rPr lang="en-US" sz="1050" b="1" i="1" dirty="0">
                          <a:solidFill>
                            <a:srgbClr val="000000"/>
                          </a:solidFill>
                          <a:effectLst/>
                          <a:latin typeface="Arial-BoldItalicMT"/>
                        </a:rPr>
                        <a:t>n</a:t>
                      </a:r>
                      <a:r>
                        <a:rPr lang="en-US" sz="1050" b="1" i="0" dirty="0">
                          <a:solidFill>
                            <a:srgbClr val="000000"/>
                          </a:solidFill>
                          <a:effectLst/>
                          <a:latin typeface="Arial-BoldMT"/>
                        </a:rPr>
                        <a:t>), CHARACTERVARYING(</a:t>
                      </a:r>
                      <a:r>
                        <a:rPr lang="en-US" sz="1050" b="1" i="1" dirty="0">
                          <a:solidFill>
                            <a:srgbClr val="000000"/>
                          </a:solidFill>
                          <a:effectLst/>
                          <a:latin typeface="Arial-BoldItalicMT"/>
                        </a:rPr>
                        <a:t>n</a:t>
                      </a:r>
                      <a:r>
                        <a:rPr lang="en-US" sz="1050" b="1" i="0" dirty="0">
                          <a:solidFill>
                            <a:srgbClr val="000000"/>
                          </a:solidFill>
                          <a:effectLst/>
                          <a:latin typeface="Arial-BoldMT"/>
                        </a:rPr>
                        <a: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最大长度为</a:t>
                      </a:r>
                      <a:r>
                        <a:rPr lang="en-US" altLang="zh-CN" sz="1050" b="1" i="0">
                          <a:solidFill>
                            <a:srgbClr val="000000"/>
                          </a:solidFill>
                          <a:effectLst/>
                          <a:latin typeface="Arial-BoldMT"/>
                        </a:rPr>
                        <a:t>n</a:t>
                      </a:r>
                      <a:r>
                        <a:rPr lang="zh-CN" altLang="en-US" sz="1050" b="1" i="0">
                          <a:solidFill>
                            <a:srgbClr val="000000"/>
                          </a:solidFill>
                          <a:effectLst/>
                          <a:latin typeface="SimSun" panose="02010600030101010101" pitchFamily="2" charset="-122"/>
                          <a:ea typeface="SimSun" panose="02010600030101010101" pitchFamily="2" charset="-122"/>
                        </a:rPr>
                        <a:t>的变长字符串</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908974"/>
                  </a:ext>
                </a:extLst>
              </a:tr>
              <a:tr h="209798">
                <a:tc>
                  <a:txBody>
                    <a:bodyPr/>
                    <a:lstStyle/>
                    <a:p>
                      <a:pPr algn="l"/>
                      <a:r>
                        <a:rPr lang="en-US" sz="1050" b="1" i="0" dirty="0">
                          <a:solidFill>
                            <a:srgbClr val="000000"/>
                          </a:solidFill>
                          <a:effectLst/>
                          <a:latin typeface="Arial-BoldMT"/>
                        </a:rPr>
                        <a:t>CLOB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字符串大对象</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3734328"/>
                  </a:ext>
                </a:extLst>
              </a:tr>
              <a:tr h="209798">
                <a:tc>
                  <a:txBody>
                    <a:bodyPr/>
                    <a:lstStyle/>
                    <a:p>
                      <a:pPr algn="l"/>
                      <a:r>
                        <a:rPr lang="en-US" sz="1050" b="1" i="0" dirty="0">
                          <a:solidFill>
                            <a:srgbClr val="000000"/>
                          </a:solidFill>
                          <a:effectLst/>
                          <a:latin typeface="Arial-BoldMT"/>
                        </a:rPr>
                        <a:t>BLOB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二进制大对象</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230270"/>
                  </a:ext>
                </a:extLst>
              </a:tr>
              <a:tr h="209798">
                <a:tc>
                  <a:txBody>
                    <a:bodyPr/>
                    <a:lstStyle/>
                    <a:p>
                      <a:pPr algn="l"/>
                      <a:r>
                        <a:rPr lang="en-US" sz="1050" b="1" i="0" dirty="0">
                          <a:solidFill>
                            <a:srgbClr val="000000"/>
                          </a:solidFill>
                          <a:effectLst/>
                          <a:latin typeface="Arial-BoldMT"/>
                        </a:rPr>
                        <a:t>INT</a:t>
                      </a:r>
                      <a:r>
                        <a:rPr lang="en-US" sz="1050" b="1" i="0" dirty="0">
                          <a:solidFill>
                            <a:srgbClr val="000000"/>
                          </a:solidFill>
                          <a:effectLst/>
                          <a:latin typeface="SimSun" panose="02010600030101010101" pitchFamily="2" charset="-122"/>
                          <a:ea typeface="SimSun" panose="02010600030101010101" pitchFamily="2" charset="-122"/>
                        </a:rPr>
                        <a:t>， </a:t>
                      </a:r>
                      <a:r>
                        <a:rPr lang="en-US" sz="1050" b="1" i="0" dirty="0">
                          <a:solidFill>
                            <a:srgbClr val="000000"/>
                          </a:solidFill>
                          <a:effectLst/>
                          <a:latin typeface="Arial-BoldMT"/>
                        </a:rPr>
                        <a:t>INTEGER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长整数（</a:t>
                      </a:r>
                      <a:r>
                        <a:rPr lang="en-US" altLang="zh-CN" sz="1050" b="1" i="0">
                          <a:solidFill>
                            <a:srgbClr val="000000"/>
                          </a:solidFill>
                          <a:effectLst/>
                          <a:latin typeface="Arial-BoldMT"/>
                        </a:rPr>
                        <a:t>4</a:t>
                      </a:r>
                      <a:r>
                        <a:rPr lang="zh-CN" altLang="en-US" sz="1050" b="1" i="0">
                          <a:solidFill>
                            <a:srgbClr val="000000"/>
                          </a:solidFill>
                          <a:effectLst/>
                          <a:latin typeface="SimSun" panose="02010600030101010101" pitchFamily="2" charset="-122"/>
                          <a:ea typeface="SimSun" panose="02010600030101010101" pitchFamily="2" charset="-122"/>
                        </a:rPr>
                        <a:t>字节）</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0320732"/>
                  </a:ext>
                </a:extLst>
              </a:tr>
              <a:tr h="209798">
                <a:tc>
                  <a:txBody>
                    <a:bodyPr/>
                    <a:lstStyle/>
                    <a:p>
                      <a:pPr algn="l"/>
                      <a:r>
                        <a:rPr lang="en-US" sz="1050" b="1" i="0" dirty="0">
                          <a:solidFill>
                            <a:srgbClr val="000000"/>
                          </a:solidFill>
                          <a:effectLst/>
                          <a:latin typeface="Arial-BoldMT"/>
                        </a:rPr>
                        <a:t>SMALLINT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短整数（</a:t>
                      </a:r>
                      <a:r>
                        <a:rPr lang="en-US" altLang="zh-CN" sz="1050" b="1" i="0">
                          <a:solidFill>
                            <a:srgbClr val="000000"/>
                          </a:solidFill>
                          <a:effectLst/>
                          <a:latin typeface="Arial-BoldMT"/>
                        </a:rPr>
                        <a:t>2</a:t>
                      </a:r>
                      <a:r>
                        <a:rPr lang="zh-CN" altLang="en-US" sz="1050" b="1" i="0">
                          <a:solidFill>
                            <a:srgbClr val="000000"/>
                          </a:solidFill>
                          <a:effectLst/>
                          <a:latin typeface="SimSun" panose="02010600030101010101" pitchFamily="2" charset="-122"/>
                          <a:ea typeface="SimSun" panose="02010600030101010101" pitchFamily="2" charset="-122"/>
                        </a:rPr>
                        <a:t>字节）</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3644"/>
                  </a:ext>
                </a:extLst>
              </a:tr>
              <a:tr h="209798">
                <a:tc>
                  <a:txBody>
                    <a:bodyPr/>
                    <a:lstStyle/>
                    <a:p>
                      <a:pPr algn="l"/>
                      <a:r>
                        <a:rPr lang="en-US" sz="1050" b="1" i="0" dirty="0">
                          <a:solidFill>
                            <a:srgbClr val="000000"/>
                          </a:solidFill>
                          <a:effectLst/>
                          <a:latin typeface="Arial-BoldMT"/>
                        </a:rPr>
                        <a:t>BIGINT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大整数（</a:t>
                      </a:r>
                      <a:r>
                        <a:rPr lang="en-US" altLang="zh-CN" sz="1050" b="1" i="0">
                          <a:solidFill>
                            <a:srgbClr val="000000"/>
                          </a:solidFill>
                          <a:effectLst/>
                          <a:latin typeface="Arial-BoldMT"/>
                        </a:rPr>
                        <a:t>8</a:t>
                      </a:r>
                      <a:r>
                        <a:rPr lang="zh-CN" altLang="en-US" sz="1050" b="1" i="0">
                          <a:solidFill>
                            <a:srgbClr val="000000"/>
                          </a:solidFill>
                          <a:effectLst/>
                          <a:latin typeface="SimSun" panose="02010600030101010101" pitchFamily="2" charset="-122"/>
                          <a:ea typeface="SimSun" panose="02010600030101010101" pitchFamily="2" charset="-122"/>
                        </a:rPr>
                        <a:t>字节）</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202466"/>
                  </a:ext>
                </a:extLst>
              </a:tr>
              <a:tr h="463043">
                <a:tc>
                  <a:txBody>
                    <a:bodyPr/>
                    <a:lstStyle/>
                    <a:p>
                      <a:pPr algn="l"/>
                      <a:r>
                        <a:rPr lang="en-US" sz="1050" b="1" i="0" dirty="0">
                          <a:solidFill>
                            <a:srgbClr val="000000"/>
                          </a:solidFill>
                          <a:effectLst/>
                          <a:latin typeface="Arial-BoldMT"/>
                        </a:rPr>
                        <a:t>NUMERIC(</a:t>
                      </a:r>
                      <a:r>
                        <a:rPr lang="en-US" sz="1050" b="1" i="1" dirty="0">
                          <a:solidFill>
                            <a:srgbClr val="000000"/>
                          </a:solidFill>
                          <a:effectLst/>
                          <a:latin typeface="Arial-BoldItalicMT"/>
                        </a:rPr>
                        <a:t>p</a:t>
                      </a:r>
                      <a:r>
                        <a:rPr lang="en-US" sz="1050" b="1" i="0" dirty="0">
                          <a:solidFill>
                            <a:srgbClr val="000000"/>
                          </a:solidFill>
                          <a:effectLst/>
                          <a:latin typeface="SimSun" panose="02010600030101010101" pitchFamily="2" charset="-122"/>
                          <a:ea typeface="SimSun" panose="02010600030101010101" pitchFamily="2" charset="-122"/>
                        </a:rPr>
                        <a:t>， </a:t>
                      </a:r>
                      <a:r>
                        <a:rPr lang="en-US" sz="1050" b="1" i="1" dirty="0">
                          <a:solidFill>
                            <a:srgbClr val="000000"/>
                          </a:solidFill>
                          <a:effectLst/>
                          <a:latin typeface="Arial-BoldItalicMT"/>
                        </a:rPr>
                        <a:t>d</a:t>
                      </a:r>
                      <a:r>
                        <a:rPr lang="en-US" sz="1050" b="1" i="0" dirty="0">
                          <a:solidFill>
                            <a:srgbClr val="000000"/>
                          </a:solidFill>
                          <a:effectLst/>
                          <a:latin typeface="Arial-BoldMT"/>
                        </a:rPr>
                        <a: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定点数，由</a:t>
                      </a:r>
                      <a:r>
                        <a:rPr lang="en-US" altLang="zh-CN" sz="1050" b="1" i="1">
                          <a:solidFill>
                            <a:srgbClr val="000000"/>
                          </a:solidFill>
                          <a:effectLst/>
                          <a:latin typeface="Arial-BoldItalicMT"/>
                        </a:rPr>
                        <a:t>p</a:t>
                      </a:r>
                      <a:r>
                        <a:rPr lang="zh-CN" altLang="en-US" sz="1050" b="1" i="0">
                          <a:solidFill>
                            <a:srgbClr val="000000"/>
                          </a:solidFill>
                          <a:effectLst/>
                          <a:latin typeface="SimSun" panose="02010600030101010101" pitchFamily="2" charset="-122"/>
                          <a:ea typeface="SimSun" panose="02010600030101010101" pitchFamily="2" charset="-122"/>
                        </a:rPr>
                        <a:t>位数字（不包括符号、小数点）组成，小数后面有</a:t>
                      </a:r>
                      <a:r>
                        <a:rPr lang="en-US" altLang="zh-CN" sz="1050" b="1" i="1">
                          <a:solidFill>
                            <a:srgbClr val="000000"/>
                          </a:solidFill>
                          <a:effectLst/>
                          <a:latin typeface="Arial-BoldItalicMT"/>
                        </a:rPr>
                        <a:t>d</a:t>
                      </a:r>
                      <a:r>
                        <a:rPr lang="zh-CN" altLang="en-US" sz="1050" b="1" i="0">
                          <a:solidFill>
                            <a:srgbClr val="000000"/>
                          </a:solidFill>
                          <a:effectLst/>
                          <a:latin typeface="SimSun" panose="02010600030101010101" pitchFamily="2" charset="-122"/>
                          <a:ea typeface="SimSun" panose="02010600030101010101" pitchFamily="2" charset="-122"/>
                        </a:rPr>
                        <a:t>位数字</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022260"/>
                  </a:ext>
                </a:extLst>
              </a:tr>
              <a:tr h="209798">
                <a:tc>
                  <a:txBody>
                    <a:bodyPr/>
                    <a:lstStyle/>
                    <a:p>
                      <a:pPr algn="l"/>
                      <a:r>
                        <a:rPr lang="en-US" sz="1050" b="1" i="0" dirty="0">
                          <a:solidFill>
                            <a:srgbClr val="000000"/>
                          </a:solidFill>
                          <a:effectLst/>
                          <a:latin typeface="Arial-BoldMT"/>
                        </a:rPr>
                        <a:t>DECIMAL(</a:t>
                      </a:r>
                      <a:r>
                        <a:rPr lang="en-US" sz="1050" b="1" i="1" dirty="0">
                          <a:solidFill>
                            <a:srgbClr val="000000"/>
                          </a:solidFill>
                          <a:effectLst/>
                          <a:latin typeface="Arial-BoldItalicMT"/>
                        </a:rPr>
                        <a:t>p</a:t>
                      </a:r>
                      <a:r>
                        <a:rPr lang="en-US" sz="1050" b="1" i="0" dirty="0">
                          <a:solidFill>
                            <a:srgbClr val="000000"/>
                          </a:solidFill>
                          <a:effectLst/>
                          <a:latin typeface="Arial-BoldMT"/>
                        </a:rPr>
                        <a:t>, </a:t>
                      </a:r>
                      <a:r>
                        <a:rPr lang="en-US" sz="1050" b="1" i="1" dirty="0">
                          <a:solidFill>
                            <a:srgbClr val="000000"/>
                          </a:solidFill>
                          <a:effectLst/>
                          <a:latin typeface="Arial-BoldItalicMT"/>
                        </a:rPr>
                        <a:t>d</a:t>
                      </a:r>
                      <a:r>
                        <a:rPr lang="en-US" sz="1050" b="1" i="0" dirty="0">
                          <a:solidFill>
                            <a:srgbClr val="000000"/>
                          </a:solidFill>
                          <a:effectLst/>
                          <a:latin typeface="Arial-BoldMT"/>
                        </a:rPr>
                        <a:t>), DEC(</a:t>
                      </a:r>
                      <a:r>
                        <a:rPr lang="en-US" sz="1050" b="1" i="1" dirty="0">
                          <a:solidFill>
                            <a:srgbClr val="000000"/>
                          </a:solidFill>
                          <a:effectLst/>
                          <a:latin typeface="Arial-BoldItalicMT"/>
                        </a:rPr>
                        <a:t>p</a:t>
                      </a:r>
                      <a:r>
                        <a:rPr lang="en-US" sz="1050" b="1" i="0" dirty="0">
                          <a:solidFill>
                            <a:srgbClr val="000000"/>
                          </a:solidFill>
                          <a:effectLst/>
                          <a:latin typeface="Arial-BoldMT"/>
                        </a:rPr>
                        <a:t>, </a:t>
                      </a:r>
                      <a:r>
                        <a:rPr lang="en-US" sz="1050" b="1" i="1" dirty="0">
                          <a:solidFill>
                            <a:srgbClr val="000000"/>
                          </a:solidFill>
                          <a:effectLst/>
                          <a:latin typeface="Arial-BoldItalicMT"/>
                        </a:rPr>
                        <a:t>d</a:t>
                      </a:r>
                      <a:r>
                        <a:rPr lang="en-US" sz="1050" b="1" i="0" dirty="0">
                          <a:solidFill>
                            <a:srgbClr val="000000"/>
                          </a:solidFill>
                          <a:effectLst/>
                          <a:latin typeface="Arial-BoldMT"/>
                        </a:rPr>
                        <a: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同</a:t>
                      </a:r>
                      <a:r>
                        <a:rPr lang="en-US" sz="1050" b="1" i="0">
                          <a:solidFill>
                            <a:srgbClr val="000000"/>
                          </a:solidFill>
                          <a:effectLst/>
                          <a:latin typeface="Arial-BoldMT"/>
                        </a:rPr>
                        <a:t>NUMERIC</a:t>
                      </a:r>
                      <a:endParaRPr 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5529455"/>
                  </a:ext>
                </a:extLst>
              </a:tr>
              <a:tr h="209798">
                <a:tc>
                  <a:txBody>
                    <a:bodyPr/>
                    <a:lstStyle/>
                    <a:p>
                      <a:pPr algn="l"/>
                      <a:r>
                        <a:rPr lang="en-US" sz="1050" b="1" i="0" dirty="0">
                          <a:solidFill>
                            <a:srgbClr val="000000"/>
                          </a:solidFill>
                          <a:effectLst/>
                          <a:latin typeface="Arial-BoldMT"/>
                        </a:rPr>
                        <a:t>REAL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取决于机器精度的单精度浮点数</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37023"/>
                  </a:ext>
                </a:extLst>
              </a:tr>
              <a:tr h="209798">
                <a:tc>
                  <a:txBody>
                    <a:bodyPr/>
                    <a:lstStyle/>
                    <a:p>
                      <a:pPr algn="l"/>
                      <a:r>
                        <a:rPr lang="en-US" sz="1050" b="1" i="0" dirty="0">
                          <a:solidFill>
                            <a:srgbClr val="000000"/>
                          </a:solidFill>
                          <a:effectLst/>
                          <a:latin typeface="Arial-BoldMT"/>
                        </a:rPr>
                        <a:t>DOUBLE PRECISION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取决于机器精度的双精度浮点数</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015367"/>
                  </a:ext>
                </a:extLst>
              </a:tr>
              <a:tr h="336421">
                <a:tc>
                  <a:txBody>
                    <a:bodyPr/>
                    <a:lstStyle/>
                    <a:p>
                      <a:pPr algn="l"/>
                      <a:r>
                        <a:rPr lang="en-US" sz="1050" b="1" i="0" dirty="0">
                          <a:solidFill>
                            <a:srgbClr val="000000"/>
                          </a:solidFill>
                          <a:effectLst/>
                          <a:latin typeface="Arial-BoldMT"/>
                        </a:rPr>
                        <a:t>FLOAT(</a:t>
                      </a:r>
                      <a:r>
                        <a:rPr lang="en-US" sz="1050" b="1" i="1" dirty="0">
                          <a:solidFill>
                            <a:srgbClr val="000000"/>
                          </a:solidFill>
                          <a:effectLst/>
                          <a:latin typeface="Arial-BoldItalicMT"/>
                        </a:rPr>
                        <a:t>n</a:t>
                      </a:r>
                      <a:r>
                        <a:rPr lang="en-US" sz="1050" b="1" i="0" dirty="0">
                          <a:solidFill>
                            <a:srgbClr val="000000"/>
                          </a:solidFill>
                          <a:effectLst/>
                          <a:latin typeface="Arial-BoldMT"/>
                        </a:rPr>
                        <a:t>)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可选精度的浮点数，精度至少为</a:t>
                      </a:r>
                      <a:r>
                        <a:rPr lang="en-US" altLang="zh-CN" sz="1050" b="1" i="1">
                          <a:solidFill>
                            <a:srgbClr val="000000"/>
                          </a:solidFill>
                          <a:effectLst/>
                          <a:latin typeface="Arial-BoldItalicMT"/>
                        </a:rPr>
                        <a:t>n</a:t>
                      </a:r>
                      <a:r>
                        <a:rPr lang="zh-CN" altLang="en-US" sz="1050" b="1" i="0">
                          <a:solidFill>
                            <a:srgbClr val="000000"/>
                          </a:solidFill>
                          <a:effectLst/>
                          <a:latin typeface="SimSun" panose="02010600030101010101" pitchFamily="2" charset="-122"/>
                          <a:ea typeface="SimSun" panose="02010600030101010101" pitchFamily="2" charset="-122"/>
                        </a:rPr>
                        <a:t>位数字</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3470403"/>
                  </a:ext>
                </a:extLst>
              </a:tr>
              <a:tr h="209798">
                <a:tc>
                  <a:txBody>
                    <a:bodyPr/>
                    <a:lstStyle/>
                    <a:p>
                      <a:pPr algn="l"/>
                      <a:r>
                        <a:rPr lang="en-US" sz="1050" b="1" i="0" dirty="0">
                          <a:solidFill>
                            <a:srgbClr val="000000"/>
                          </a:solidFill>
                          <a:effectLst/>
                          <a:latin typeface="Arial-BoldMT"/>
                        </a:rPr>
                        <a:t>BOOLEAN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逻辑布尔量</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341873"/>
                  </a:ext>
                </a:extLst>
              </a:tr>
              <a:tr h="336421">
                <a:tc>
                  <a:txBody>
                    <a:bodyPr/>
                    <a:lstStyle/>
                    <a:p>
                      <a:pPr algn="l"/>
                      <a:r>
                        <a:rPr lang="en-US" sz="1050" b="1" i="0" dirty="0">
                          <a:solidFill>
                            <a:srgbClr val="000000"/>
                          </a:solidFill>
                          <a:effectLst/>
                          <a:latin typeface="Arial-BoldMT"/>
                        </a:rPr>
                        <a:t>DATE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日期，包含年、月、日，格式为</a:t>
                      </a:r>
                      <a:r>
                        <a:rPr lang="en-US" sz="1050" b="1" i="0">
                          <a:solidFill>
                            <a:srgbClr val="000000"/>
                          </a:solidFill>
                          <a:effectLst/>
                          <a:latin typeface="Arial-BoldMT"/>
                        </a:rPr>
                        <a:t>YYYY-MM-DD</a:t>
                      </a:r>
                      <a:endParaRPr 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1605568"/>
                  </a:ext>
                </a:extLst>
              </a:tr>
              <a:tr h="336421">
                <a:tc>
                  <a:txBody>
                    <a:bodyPr/>
                    <a:lstStyle/>
                    <a:p>
                      <a:pPr algn="l"/>
                      <a:r>
                        <a:rPr lang="en-US" sz="1050" b="1" i="0" dirty="0">
                          <a:solidFill>
                            <a:srgbClr val="000000"/>
                          </a:solidFill>
                          <a:effectLst/>
                          <a:latin typeface="Arial-BoldMT"/>
                        </a:rPr>
                        <a:t>TIME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时间，包含一日的时、分、秒，格式为</a:t>
                      </a:r>
                      <a:r>
                        <a:rPr lang="en-US" altLang="zh-CN" sz="1050" b="1" i="0">
                          <a:solidFill>
                            <a:srgbClr val="000000"/>
                          </a:solidFill>
                          <a:effectLst/>
                          <a:latin typeface="Arial-BoldMT"/>
                        </a:rPr>
                        <a:t>HH:MM:SS</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8236199"/>
                  </a:ext>
                </a:extLst>
              </a:tr>
              <a:tr h="209798">
                <a:tc>
                  <a:txBody>
                    <a:bodyPr/>
                    <a:lstStyle/>
                    <a:p>
                      <a:pPr algn="l"/>
                      <a:r>
                        <a:rPr lang="en-US" sz="1050" b="1" i="0" dirty="0">
                          <a:solidFill>
                            <a:srgbClr val="000000"/>
                          </a:solidFill>
                          <a:effectLst/>
                          <a:latin typeface="Arial-BoldMT"/>
                        </a:rPr>
                        <a:t>TIMESTAMP </a:t>
                      </a:r>
                      <a:endParaRPr 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a:solidFill>
                            <a:srgbClr val="000000"/>
                          </a:solidFill>
                          <a:effectLst/>
                          <a:latin typeface="SimSun" panose="02010600030101010101" pitchFamily="2" charset="-122"/>
                          <a:ea typeface="SimSun" panose="02010600030101010101" pitchFamily="2" charset="-122"/>
                        </a:rPr>
                        <a:t>时间戳类型</a:t>
                      </a:r>
                      <a:endParaRPr lang="zh-CN" alt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78787"/>
                  </a:ext>
                </a:extLst>
              </a:tr>
              <a:tr h="209798">
                <a:tc>
                  <a:txBody>
                    <a:bodyPr/>
                    <a:lstStyle/>
                    <a:p>
                      <a:pPr algn="l"/>
                      <a:r>
                        <a:rPr lang="en-US" sz="1050" b="1" i="0">
                          <a:solidFill>
                            <a:srgbClr val="000000"/>
                          </a:solidFill>
                          <a:effectLst/>
                          <a:latin typeface="Arial-BoldMT"/>
                        </a:rPr>
                        <a:t>INTERVAL </a:t>
                      </a:r>
                      <a:endParaRPr lang="en-US" sz="2400" b="1">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zh-CN" altLang="en-US" sz="1050" b="1" i="0" dirty="0">
                          <a:solidFill>
                            <a:srgbClr val="000000"/>
                          </a:solidFill>
                          <a:effectLst/>
                          <a:latin typeface="SimSun" panose="02010600030101010101" pitchFamily="2" charset="-122"/>
                          <a:ea typeface="SimSun" panose="02010600030101010101" pitchFamily="2" charset="-122"/>
                        </a:rPr>
                        <a:t>时间间隔类型</a:t>
                      </a:r>
                      <a:endParaRPr lang="zh-CN" altLang="en-US" sz="2400" b="1" dirty="0">
                        <a:effectLst/>
                      </a:endParaRPr>
                    </a:p>
                  </a:txBody>
                  <a:tcPr marL="80086" marR="80086" marT="40043" marB="4004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640644"/>
                  </a:ext>
                </a:extLst>
              </a:tr>
            </a:tbl>
          </a:graphicData>
        </a:graphic>
      </p:graphicFrame>
      <p:sp>
        <p:nvSpPr>
          <p:cNvPr id="6" name="Rectangle 1">
            <a:extLst>
              <a:ext uri="{FF2B5EF4-FFF2-40B4-BE49-F238E27FC236}">
                <a16:creationId xmlns:a16="http://schemas.microsoft.com/office/drawing/2014/main" id="{5B57E2D9-F7A4-45E1-9770-F311AF9F3BE9}"/>
              </a:ext>
            </a:extLst>
          </p:cNvPr>
          <p:cNvSpPr>
            <a:spLocks noChangeArrowheads="1"/>
          </p:cNvSpPr>
          <p:nvPr/>
        </p:nvSpPr>
        <p:spPr bwMode="auto">
          <a:xfrm>
            <a:off x="997825" y="1169453"/>
            <a:ext cx="18083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400" b="0" i="0" u="none" strike="noStrike" cap="none" normalizeH="0" baseline="0">
                <a:ln>
                  <a:noFill/>
                </a:ln>
                <a:solidFill>
                  <a:schemeClr val="tx1"/>
                </a:solidFill>
                <a:effectLst/>
                <a:latin typeface="Arial" panose="020B0604020202020204" pitchFamily="34" charset="0"/>
              </a:rPr>
            </a:br>
            <a:br>
              <a:rPr kumimoji="0" lang="zh-CN" altLang="zh-CN" sz="2400" b="0" i="0" u="none" strike="noStrike" cap="none" normalizeH="0" baseline="0">
                <a:ln>
                  <a:noFill/>
                </a:ln>
                <a:solidFill>
                  <a:schemeClr val="tx1"/>
                </a:solidFill>
                <a:effectLst/>
                <a:latin typeface="Arial" panose="020B0604020202020204" pitchFamily="34" charset="0"/>
              </a:rPr>
            </a:br>
            <a:endParaRPr kumimoji="0" lang="zh-CN" altLang="zh-CN"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5407232"/>
      </p:ext>
    </p:extLst>
  </p:cSld>
  <p:clrMapOvr>
    <a:masterClrMapping/>
  </p:clrMapOvr>
  <p:transition>
    <p:wip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a:extLst>
              <a:ext uri="{FF2B5EF4-FFF2-40B4-BE49-F238E27FC236}">
                <a16:creationId xmlns:a16="http://schemas.microsoft.com/office/drawing/2014/main" id="{87F0D6DC-0855-4B2B-BD12-5033875046C3}"/>
              </a:ext>
            </a:extLst>
          </p:cNvPr>
          <p:cNvSpPr>
            <a:spLocks noGrp="1" noChangeArrowheads="1"/>
          </p:cNvSpPr>
          <p:nvPr>
            <p:ph type="title"/>
          </p:nvPr>
        </p:nvSpPr>
        <p:spPr/>
        <p:txBody>
          <a:bodyPr/>
          <a:lstStyle/>
          <a:p>
            <a:r>
              <a:rPr lang="zh-CN" altLang="en-US"/>
              <a:t>例题（续）</a:t>
            </a:r>
          </a:p>
        </p:txBody>
      </p:sp>
      <p:sp>
        <p:nvSpPr>
          <p:cNvPr id="1017859" name="Rectangle 3">
            <a:extLst>
              <a:ext uri="{FF2B5EF4-FFF2-40B4-BE49-F238E27FC236}">
                <a16:creationId xmlns:a16="http://schemas.microsoft.com/office/drawing/2014/main" id="{72D7DEA1-D340-4931-AF52-3AB7ED1EA461}"/>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3600"/>
              <a:t> </a:t>
            </a:r>
            <a:r>
              <a:rPr lang="en-US" altLang="zh-CN" sz="2400"/>
              <a:t>	......</a:t>
            </a:r>
          </a:p>
          <a:p>
            <a:pPr>
              <a:lnSpc>
                <a:spcPct val="90000"/>
              </a:lnSpc>
              <a:buFont typeface="Monotype Sorts" pitchFamily="2" charset="2"/>
              <a:buNone/>
            </a:pPr>
            <a:r>
              <a:rPr lang="en-US" altLang="zh-CN" sz="2400"/>
              <a:t>    EXEC SQL END DECLARE SECTION;</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a:t>    </a:t>
            </a:r>
            <a:r>
              <a:rPr lang="en-US" altLang="zh-CN" sz="2400"/>
              <a:t>gets(deptname);           /* </a:t>
            </a:r>
            <a:r>
              <a:rPr lang="zh-CN" altLang="en-US" sz="2400"/>
              <a:t>为主变量</a:t>
            </a:r>
            <a:r>
              <a:rPr lang="en-US" altLang="zh-CN" sz="2400"/>
              <a:t>deptname</a:t>
            </a:r>
            <a:r>
              <a:rPr lang="zh-CN" altLang="en-US" sz="2400"/>
              <a:t>赋值 *</a:t>
            </a:r>
            <a:r>
              <a:rPr lang="en-US" altLang="zh-CN" sz="2400"/>
              <a:t>/</a:t>
            </a:r>
          </a:p>
          <a:p>
            <a:pPr>
              <a:lnSpc>
                <a:spcPct val="90000"/>
              </a:lnSpc>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9DE63563-3750-470A-85B9-599EDCF92F7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6FBE53E-DA6D-4748-A22B-8E491F6BA0BE}"/>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0D863B6-A053-4EB1-B200-CADB217B17F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985660560"/>
      </p:ext>
    </p:extLst>
  </p:cSld>
  <p:clrMapOvr>
    <a:masterClrMapping/>
  </p:clrMapOvr>
  <p:transition>
    <p:wip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a:extLst>
              <a:ext uri="{FF2B5EF4-FFF2-40B4-BE49-F238E27FC236}">
                <a16:creationId xmlns:a16="http://schemas.microsoft.com/office/drawing/2014/main" id="{EECE0F5D-1C3D-41D2-9A47-FDE4777500CF}"/>
              </a:ext>
            </a:extLst>
          </p:cNvPr>
          <p:cNvSpPr>
            <a:spLocks noGrp="1" noChangeArrowheads="1"/>
          </p:cNvSpPr>
          <p:nvPr>
            <p:ph type="title"/>
          </p:nvPr>
        </p:nvSpPr>
        <p:spPr/>
        <p:txBody>
          <a:bodyPr/>
          <a:lstStyle/>
          <a:p>
            <a:r>
              <a:rPr lang="zh-CN" altLang="en-US"/>
              <a:t>例题（续）</a:t>
            </a:r>
          </a:p>
        </p:txBody>
      </p:sp>
      <p:sp>
        <p:nvSpPr>
          <p:cNvPr id="1018883" name="Rectangle 3">
            <a:extLst>
              <a:ext uri="{FF2B5EF4-FFF2-40B4-BE49-F238E27FC236}">
                <a16:creationId xmlns:a16="http://schemas.microsoft.com/office/drawing/2014/main" id="{B9B248D2-CBB8-4C9B-9A15-06B12E583601}"/>
              </a:ext>
            </a:extLst>
          </p:cNvPr>
          <p:cNvSpPr>
            <a:spLocks noGrp="1" noChangeArrowheads="1"/>
          </p:cNvSpPr>
          <p:nvPr>
            <p:ph type="body" idx="1"/>
          </p:nvPr>
        </p:nvSpPr>
        <p:spPr/>
        <p:txBody>
          <a:bodyPr/>
          <a:lstStyle/>
          <a:p>
            <a:pPr>
              <a:buFont typeface="Monotype Sorts" pitchFamily="2" charset="2"/>
              <a:buNone/>
            </a:pPr>
            <a:r>
              <a:rPr lang="en-US" altLang="zh-CN"/>
              <a:t> </a:t>
            </a:r>
            <a:r>
              <a:rPr lang="en-US" altLang="zh-CN" sz="2400"/>
              <a:t>EXEC SQL DECLARE SX CURSOR FOR</a:t>
            </a:r>
          </a:p>
          <a:p>
            <a:pPr>
              <a:buFont typeface="Monotype Sorts" pitchFamily="2" charset="2"/>
              <a:buNone/>
            </a:pPr>
            <a:r>
              <a:rPr lang="en-US" altLang="zh-CN" sz="2400"/>
              <a:t>             SELECT Sno, Sname, Ssex, Sage</a:t>
            </a:r>
          </a:p>
          <a:p>
            <a:pPr>
              <a:buFont typeface="Monotype Sorts" pitchFamily="2" charset="2"/>
              <a:buNone/>
            </a:pPr>
            <a:r>
              <a:rPr lang="en-US" altLang="zh-CN" sz="2400"/>
              <a:t>             FROM Student</a:t>
            </a:r>
          </a:p>
          <a:p>
            <a:pPr>
              <a:buFont typeface="Monotype Sorts" pitchFamily="2" charset="2"/>
              <a:buNone/>
            </a:pPr>
            <a:r>
              <a:rPr lang="en-US" altLang="zh-CN" sz="2400"/>
              <a:t>             WHERE SDept=:deptname</a:t>
            </a:r>
          </a:p>
          <a:p>
            <a:pPr>
              <a:buFont typeface="Monotype Sorts" pitchFamily="2" charset="2"/>
              <a:buNone/>
            </a:pPr>
            <a:r>
              <a:rPr lang="en-US" altLang="zh-CN" sz="2400"/>
              <a:t>          </a:t>
            </a:r>
            <a:r>
              <a:rPr lang="zh-CN" altLang="en-US" sz="2400"/>
              <a:t>　 </a:t>
            </a:r>
            <a:r>
              <a:rPr lang="en-US" altLang="zh-CN" sz="2400"/>
              <a:t>FOR UPDATE OF Sage;   /* </a:t>
            </a:r>
            <a:r>
              <a:rPr lang="zh-CN" altLang="en-US" sz="2400"/>
              <a:t>说明游标 *</a:t>
            </a:r>
            <a:r>
              <a:rPr lang="en-US" altLang="zh-CN" sz="2400"/>
              <a:t>/</a:t>
            </a:r>
          </a:p>
          <a:p>
            <a:pPr>
              <a:buFont typeface="Monotype Sorts" pitchFamily="2" charset="2"/>
              <a:buNone/>
            </a:pPr>
            <a:endParaRPr lang="en-US" altLang="zh-CN" sz="2400"/>
          </a:p>
          <a:p>
            <a:pPr>
              <a:buFont typeface="Monotype Sorts" pitchFamily="2" charset="2"/>
              <a:buNone/>
            </a:pPr>
            <a:r>
              <a:rPr lang="en-US" altLang="zh-CN" sz="2400"/>
              <a:t>    EXEC SQL OPEN SX                  /* </a:t>
            </a:r>
            <a:r>
              <a:rPr lang="zh-CN" altLang="en-US" sz="2400"/>
              <a:t>打开游标 *</a:t>
            </a:r>
            <a:r>
              <a:rPr lang="en-US" altLang="zh-CN" sz="2400"/>
              <a:t>/</a:t>
            </a:r>
            <a:endParaRPr lang="en-US" altLang="zh-CN" sz="2800"/>
          </a:p>
        </p:txBody>
      </p:sp>
      <p:sp>
        <p:nvSpPr>
          <p:cNvPr id="4" name="矩形 3">
            <a:extLst>
              <a:ext uri="{FF2B5EF4-FFF2-40B4-BE49-F238E27FC236}">
                <a16:creationId xmlns:a16="http://schemas.microsoft.com/office/drawing/2014/main" id="{F20F0061-ACDD-48E6-8118-3D77C1FB250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4314480-4123-4651-A983-4889E8348FF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72E0C70-F7F1-4627-A851-7D635707AB7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856632974"/>
      </p:ext>
    </p:extLst>
  </p:cSld>
  <p:clrMapOvr>
    <a:masterClrMapping/>
  </p:clrMapOvr>
  <p:transition>
    <p:wip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a:extLst>
              <a:ext uri="{FF2B5EF4-FFF2-40B4-BE49-F238E27FC236}">
                <a16:creationId xmlns:a16="http://schemas.microsoft.com/office/drawing/2014/main" id="{A524BEC3-EC6D-4F20-BA27-E972385C2559}"/>
              </a:ext>
            </a:extLst>
          </p:cNvPr>
          <p:cNvSpPr>
            <a:spLocks noGrp="1" noChangeArrowheads="1"/>
          </p:cNvSpPr>
          <p:nvPr>
            <p:ph type="title"/>
          </p:nvPr>
        </p:nvSpPr>
        <p:spPr/>
        <p:txBody>
          <a:bodyPr/>
          <a:lstStyle/>
          <a:p>
            <a:r>
              <a:rPr lang="zh-CN" altLang="en-US"/>
              <a:t>例题（续）</a:t>
            </a:r>
          </a:p>
        </p:txBody>
      </p:sp>
      <p:sp>
        <p:nvSpPr>
          <p:cNvPr id="1019907" name="Rectangle 3">
            <a:extLst>
              <a:ext uri="{FF2B5EF4-FFF2-40B4-BE49-F238E27FC236}">
                <a16:creationId xmlns:a16="http://schemas.microsoft.com/office/drawing/2014/main" id="{A64F943D-B974-4992-AB89-3897DDB77283}"/>
              </a:ext>
            </a:extLst>
          </p:cNvPr>
          <p:cNvSpPr>
            <a:spLocks noGrp="1" noChangeArrowheads="1"/>
          </p:cNvSpPr>
          <p:nvPr>
            <p:ph type="body" idx="1"/>
          </p:nvPr>
        </p:nvSpPr>
        <p:spPr/>
        <p:txBody>
          <a:bodyPr/>
          <a:lstStyle/>
          <a:p>
            <a:pPr>
              <a:buFont typeface="Monotype Sorts" pitchFamily="2" charset="2"/>
              <a:buNone/>
            </a:pPr>
            <a:r>
              <a:rPr lang="en-US" altLang="zh-CN" sz="2400"/>
              <a:t>WHILE(1)  {/* </a:t>
            </a:r>
            <a:r>
              <a:rPr lang="zh-CN" altLang="en-US" sz="2400"/>
              <a:t>用循环结构逐条处理结果集中的记录 *</a:t>
            </a:r>
            <a:r>
              <a:rPr lang="en-US" altLang="zh-CN" sz="2400"/>
              <a:t>/</a:t>
            </a:r>
          </a:p>
          <a:p>
            <a:pPr>
              <a:buFont typeface="Monotype Sorts" pitchFamily="2" charset="2"/>
              <a:buNone/>
            </a:pPr>
            <a:r>
              <a:rPr lang="en-US" altLang="zh-CN" sz="2400"/>
              <a:t>         EXEC SQL FETCH SX INTO :HSno, :HSname,</a:t>
            </a:r>
          </a:p>
          <a:p>
            <a:pPr>
              <a:buFont typeface="Monotype Sorts" pitchFamily="2" charset="2"/>
              <a:buNone/>
            </a:pPr>
            <a:r>
              <a:rPr lang="en-US" altLang="zh-CN" sz="2400"/>
              <a:t>                        :HSsex, :HSage;</a:t>
            </a:r>
          </a:p>
          <a:p>
            <a:pPr>
              <a:buFont typeface="Monotype Sorts" pitchFamily="2" charset="2"/>
              <a:buNone/>
            </a:pPr>
            <a:r>
              <a:rPr lang="en-US" altLang="zh-CN" sz="2400"/>
              <a:t>              /* </a:t>
            </a:r>
            <a:r>
              <a:rPr lang="zh-CN" altLang="en-US" sz="2400"/>
              <a:t>将游标指针向前推进一行，然后从结果集</a:t>
            </a:r>
          </a:p>
          <a:p>
            <a:pPr>
              <a:buFont typeface="Monotype Sorts" pitchFamily="2" charset="2"/>
              <a:buNone/>
            </a:pPr>
            <a:r>
              <a:rPr lang="zh-CN" altLang="en-US" sz="2400"/>
              <a:t>                   中取当前行，送相应主变量*</a:t>
            </a:r>
            <a:r>
              <a:rPr lang="en-US" altLang="zh-CN" sz="2400"/>
              <a:t>/</a:t>
            </a:r>
            <a:endParaRPr lang="en-US" altLang="zh-CN"/>
          </a:p>
          <a:p>
            <a:pPr>
              <a:buFont typeface="Monotype Sorts" pitchFamily="2" charset="2"/>
              <a:buNone/>
            </a:pPr>
            <a:endParaRPr lang="en-US" altLang="zh-CN"/>
          </a:p>
        </p:txBody>
      </p:sp>
      <p:sp>
        <p:nvSpPr>
          <p:cNvPr id="4" name="矩形 3">
            <a:extLst>
              <a:ext uri="{FF2B5EF4-FFF2-40B4-BE49-F238E27FC236}">
                <a16:creationId xmlns:a16="http://schemas.microsoft.com/office/drawing/2014/main" id="{F6A99E7A-A2D1-4981-AE5F-D4C491BF3A9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6FE76A4-90AC-4623-B332-0CEEF2FF402A}"/>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97D3920-11AC-436A-A82E-124ACE75C82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461641735"/>
      </p:ext>
    </p:extLst>
  </p:cSld>
  <p:clrMapOvr>
    <a:masterClrMapping/>
  </p:clrMapOvr>
  <p:transition>
    <p:wip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a:extLst>
              <a:ext uri="{FF2B5EF4-FFF2-40B4-BE49-F238E27FC236}">
                <a16:creationId xmlns:a16="http://schemas.microsoft.com/office/drawing/2014/main" id="{E35364C3-03E6-481B-9B48-ABB4B5A22DEB}"/>
              </a:ext>
            </a:extLst>
          </p:cNvPr>
          <p:cNvSpPr>
            <a:spLocks noGrp="1" noChangeArrowheads="1"/>
          </p:cNvSpPr>
          <p:nvPr>
            <p:ph type="title"/>
          </p:nvPr>
        </p:nvSpPr>
        <p:spPr/>
        <p:txBody>
          <a:bodyPr/>
          <a:lstStyle/>
          <a:p>
            <a:r>
              <a:rPr lang="zh-CN" altLang="en-US"/>
              <a:t>例题（续）</a:t>
            </a:r>
          </a:p>
        </p:txBody>
      </p:sp>
      <p:sp>
        <p:nvSpPr>
          <p:cNvPr id="1020931" name="Rectangle 3">
            <a:extLst>
              <a:ext uri="{FF2B5EF4-FFF2-40B4-BE49-F238E27FC236}">
                <a16:creationId xmlns:a16="http://schemas.microsoft.com/office/drawing/2014/main" id="{BDE8BF73-0B76-4414-8881-CB4521577D79}"/>
              </a:ext>
            </a:extLst>
          </p:cNvPr>
          <p:cNvSpPr>
            <a:spLocks noGrp="1" noChangeArrowheads="1"/>
          </p:cNvSpPr>
          <p:nvPr>
            <p:ph type="body" idx="1"/>
          </p:nvPr>
        </p:nvSpPr>
        <p:spPr>
          <a:xfrm>
            <a:off x="990600" y="1828800"/>
            <a:ext cx="7772400" cy="4572000"/>
          </a:xfrm>
        </p:spPr>
        <p:txBody>
          <a:bodyPr/>
          <a:lstStyle/>
          <a:p>
            <a:pPr>
              <a:lnSpc>
                <a:spcPct val="90000"/>
              </a:lnSpc>
              <a:buFont typeface="Monotype Sorts" pitchFamily="2" charset="2"/>
              <a:buNone/>
            </a:pPr>
            <a:r>
              <a:rPr lang="en-US" altLang="zh-CN" sz="2400"/>
              <a:t>if (sqlca.sqlcode &lt;&gt; SUCCESS)   </a:t>
            </a:r>
          </a:p>
          <a:p>
            <a:pPr>
              <a:lnSpc>
                <a:spcPct val="90000"/>
              </a:lnSpc>
              <a:buFont typeface="Monotype Sorts" pitchFamily="2" charset="2"/>
              <a:buNone/>
            </a:pPr>
            <a:r>
              <a:rPr lang="en-US" altLang="zh-CN" sz="2400"/>
              <a:t>              break;   </a:t>
            </a:r>
          </a:p>
          <a:p>
            <a:pPr>
              <a:lnSpc>
                <a:spcPct val="90000"/>
              </a:lnSpc>
              <a:buFont typeface="Monotype Sorts" pitchFamily="2" charset="2"/>
              <a:buNone/>
            </a:pPr>
            <a:r>
              <a:rPr lang="en-US" altLang="zh-CN" sz="2400"/>
              <a:t>     </a:t>
            </a:r>
            <a:r>
              <a:rPr lang="zh-CN" altLang="en-US" sz="2400"/>
              <a:t>　       </a:t>
            </a:r>
            <a:r>
              <a:rPr lang="en-US" altLang="zh-CN" sz="2400"/>
              <a:t>/* </a:t>
            </a:r>
            <a:r>
              <a:rPr lang="zh-CN" altLang="en-US" sz="2400"/>
              <a:t>若所有查询结果均已处理完或</a:t>
            </a:r>
          </a:p>
          <a:p>
            <a:pPr>
              <a:lnSpc>
                <a:spcPct val="90000"/>
              </a:lnSpc>
              <a:buFont typeface="Monotype Sorts" pitchFamily="2" charset="2"/>
              <a:buNone/>
            </a:pPr>
            <a:r>
              <a:rPr lang="zh-CN" altLang="en-US" sz="2400"/>
              <a:t>                 出现</a:t>
            </a:r>
            <a:r>
              <a:rPr lang="en-US" altLang="zh-CN" sz="2400"/>
              <a:t>SQL</a:t>
            </a:r>
            <a:r>
              <a:rPr lang="zh-CN" altLang="en-US" sz="2400"/>
              <a:t>语句错误，则退出循环 *</a:t>
            </a:r>
            <a:r>
              <a:rPr lang="en-US" altLang="zh-CN" sz="2400"/>
              <a:t>/    </a:t>
            </a:r>
          </a:p>
          <a:p>
            <a:pPr>
              <a:lnSpc>
                <a:spcPct val="90000"/>
              </a:lnSpc>
              <a:buFont typeface="Monotype Sorts" pitchFamily="2" charset="2"/>
              <a:buNone/>
            </a:pPr>
            <a:r>
              <a:rPr lang="en-US" altLang="zh-CN" sz="2400"/>
              <a:t>         </a:t>
            </a:r>
            <a:r>
              <a:rPr lang="en-US" altLang="zh-CN" sz="2400">
                <a:solidFill>
                  <a:srgbClr val="6876FE"/>
                </a:solidFill>
              </a:rPr>
              <a:t>printf("%s, %s, %s, %d", HSno, HSname, HSsex, HSage);</a:t>
            </a:r>
          </a:p>
          <a:p>
            <a:pPr>
              <a:lnSpc>
                <a:spcPct val="90000"/>
              </a:lnSpc>
              <a:buFont typeface="Monotype Sorts" pitchFamily="2" charset="2"/>
              <a:buNone/>
            </a:pPr>
            <a:r>
              <a:rPr lang="en-US" altLang="zh-CN" sz="2400"/>
              <a:t>              /* </a:t>
            </a:r>
            <a:r>
              <a:rPr lang="zh-CN" altLang="en-US" sz="2400"/>
              <a:t>显示该记录 *</a:t>
            </a:r>
            <a:r>
              <a:rPr lang="en-US" altLang="zh-CN" sz="2400"/>
              <a:t>/   </a:t>
            </a:r>
          </a:p>
          <a:p>
            <a:pPr>
              <a:lnSpc>
                <a:spcPct val="90000"/>
              </a:lnSpc>
              <a:buFont typeface="Monotype Sorts" pitchFamily="2" charset="2"/>
              <a:buNone/>
            </a:pPr>
            <a:r>
              <a:rPr lang="en-US" altLang="zh-CN" sz="2400"/>
              <a:t>         printf("UPDATE AGE ? "); /* </a:t>
            </a:r>
            <a:r>
              <a:rPr lang="zh-CN" altLang="en-US" sz="2400"/>
              <a:t>问用户是否要修改 *</a:t>
            </a:r>
            <a:r>
              <a:rPr lang="en-US" altLang="zh-CN" sz="2400"/>
              <a:t>/</a:t>
            </a:r>
          </a:p>
          <a:p>
            <a:pPr>
              <a:lnSpc>
                <a:spcPct val="90000"/>
              </a:lnSpc>
              <a:buFont typeface="Monotype Sorts" pitchFamily="2" charset="2"/>
              <a:buNone/>
            </a:pPr>
            <a:r>
              <a:rPr lang="en-US" altLang="zh-CN" sz="2400"/>
              <a:t>         scanf("%c",&amp;yn);</a:t>
            </a:r>
            <a:endParaRPr lang="en-US" altLang="zh-CN" sz="2800"/>
          </a:p>
        </p:txBody>
      </p:sp>
      <p:sp>
        <p:nvSpPr>
          <p:cNvPr id="4" name="矩形 3">
            <a:extLst>
              <a:ext uri="{FF2B5EF4-FFF2-40B4-BE49-F238E27FC236}">
                <a16:creationId xmlns:a16="http://schemas.microsoft.com/office/drawing/2014/main" id="{D52AB9AF-AC17-426D-AABC-BF8958E7DC6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C0B11DA-39E6-4E21-95EC-F6A0A70CE60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8A76D40-57F5-49DE-AF77-4DD6E63EB7D6}"/>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47506738"/>
      </p:ext>
    </p:extLst>
  </p:cSld>
  <p:clrMapOvr>
    <a:masterClrMapping/>
  </p:clrMapOvr>
  <p:transition>
    <p:wip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a:extLst>
              <a:ext uri="{FF2B5EF4-FFF2-40B4-BE49-F238E27FC236}">
                <a16:creationId xmlns:a16="http://schemas.microsoft.com/office/drawing/2014/main" id="{86B98220-4B4C-4CB4-94EB-5D68ACD08659}"/>
              </a:ext>
            </a:extLst>
          </p:cNvPr>
          <p:cNvSpPr>
            <a:spLocks noGrp="1" noChangeArrowheads="1"/>
          </p:cNvSpPr>
          <p:nvPr>
            <p:ph type="title"/>
          </p:nvPr>
        </p:nvSpPr>
        <p:spPr/>
        <p:txBody>
          <a:bodyPr/>
          <a:lstStyle/>
          <a:p>
            <a:r>
              <a:rPr lang="zh-CN" altLang="en-US"/>
              <a:t>例题（续）</a:t>
            </a:r>
          </a:p>
        </p:txBody>
      </p:sp>
      <p:sp>
        <p:nvSpPr>
          <p:cNvPr id="1021955" name="Rectangle 3">
            <a:extLst>
              <a:ext uri="{FF2B5EF4-FFF2-40B4-BE49-F238E27FC236}">
                <a16:creationId xmlns:a16="http://schemas.microsoft.com/office/drawing/2014/main" id="{A24AB7AA-C83B-42D9-8D3E-66D09CD275ED}"/>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400"/>
              <a:t>if (yn='y' or yn='Y')        /* </a:t>
            </a:r>
            <a:r>
              <a:rPr lang="zh-CN" altLang="en-US" sz="2400"/>
              <a:t>需要修改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printf("INPUT NEW AGE: ");</a:t>
            </a:r>
          </a:p>
          <a:p>
            <a:pPr>
              <a:lnSpc>
                <a:spcPct val="90000"/>
              </a:lnSpc>
              <a:buFont typeface="Monotype Sorts" pitchFamily="2" charset="2"/>
              <a:buNone/>
            </a:pPr>
            <a:r>
              <a:rPr lang="en-US" altLang="zh-CN" sz="2400"/>
              <a:t>               scanf("%d",&amp;NEWAge);   /* </a:t>
            </a:r>
            <a:r>
              <a:rPr lang="zh-CN" altLang="en-US" sz="2400"/>
              <a:t>输入新的年龄值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EXEC SQL UPDATE Student</a:t>
            </a:r>
          </a:p>
          <a:p>
            <a:pPr>
              <a:lnSpc>
                <a:spcPct val="90000"/>
              </a:lnSpc>
              <a:buFont typeface="Monotype Sorts" pitchFamily="2" charset="2"/>
              <a:buNone/>
            </a:pPr>
            <a:r>
              <a:rPr lang="en-US" altLang="zh-CN" sz="2400"/>
              <a:t>                    SET Sage=:NEWAge</a:t>
            </a:r>
          </a:p>
          <a:p>
            <a:pPr>
              <a:lnSpc>
                <a:spcPct val="90000"/>
              </a:lnSpc>
              <a:buFont typeface="Monotype Sorts" pitchFamily="2" charset="2"/>
              <a:buNone/>
            </a:pPr>
            <a:r>
              <a:rPr lang="en-US" altLang="zh-CN" sz="2400"/>
              <a:t>                    WHERE CURRENT OF SX; </a:t>
            </a:r>
          </a:p>
          <a:p>
            <a:pPr>
              <a:lnSpc>
                <a:spcPct val="90000"/>
              </a:lnSpc>
              <a:buFont typeface="Monotype Sorts" pitchFamily="2" charset="2"/>
              <a:buNone/>
            </a:pPr>
            <a:r>
              <a:rPr lang="en-US" altLang="zh-CN" sz="2400"/>
              <a:t>                            /* </a:t>
            </a:r>
            <a:r>
              <a:rPr lang="zh-CN" altLang="en-US" sz="2400"/>
              <a:t>修改当前记录的年龄字段 *</a:t>
            </a:r>
            <a:r>
              <a:rPr lang="en-US" altLang="zh-CN" sz="2400"/>
              <a:t>/</a:t>
            </a:r>
          </a:p>
          <a:p>
            <a:pPr>
              <a:lnSpc>
                <a:spcPct val="90000"/>
              </a:lnSpc>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5D1582CB-0B76-49EB-814B-5B688927B6E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50772D0-8335-4999-B088-21628A328B3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F27E828-4223-40EA-8DC8-FBE7DD35896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50974478"/>
      </p:ext>
    </p:extLst>
  </p:cSld>
  <p:clrMapOvr>
    <a:masterClrMapping/>
  </p:clrMapOvr>
  <p:transition>
    <p:wip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a:extLst>
              <a:ext uri="{FF2B5EF4-FFF2-40B4-BE49-F238E27FC236}">
                <a16:creationId xmlns:a16="http://schemas.microsoft.com/office/drawing/2014/main" id="{4CBE385D-F5A6-4B39-BA40-DBD59E2068E6}"/>
              </a:ext>
            </a:extLst>
          </p:cNvPr>
          <p:cNvSpPr>
            <a:spLocks noGrp="1" noChangeArrowheads="1"/>
          </p:cNvSpPr>
          <p:nvPr>
            <p:ph type="title"/>
          </p:nvPr>
        </p:nvSpPr>
        <p:spPr/>
        <p:txBody>
          <a:bodyPr/>
          <a:lstStyle/>
          <a:p>
            <a:r>
              <a:rPr lang="zh-CN" altLang="en-US"/>
              <a:t>例题（续）</a:t>
            </a:r>
          </a:p>
        </p:txBody>
      </p:sp>
      <p:sp>
        <p:nvSpPr>
          <p:cNvPr id="1022979" name="Rectangle 3">
            <a:extLst>
              <a:ext uri="{FF2B5EF4-FFF2-40B4-BE49-F238E27FC236}">
                <a16:creationId xmlns:a16="http://schemas.microsoft.com/office/drawing/2014/main" id="{786566EA-17F4-4373-A777-165A274CDC6B}"/>
              </a:ext>
            </a:extLst>
          </p:cNvPr>
          <p:cNvSpPr>
            <a:spLocks noGrp="1" noChangeArrowheads="1"/>
          </p:cNvSpPr>
          <p:nvPr>
            <p:ph type="body" idx="1"/>
          </p:nvPr>
        </p:nvSpPr>
        <p:spPr/>
        <p:txBody>
          <a:bodyPr/>
          <a:lstStyle/>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r>
              <a:rPr lang="en-US" altLang="zh-CN" sz="2400"/>
              <a:t>    EXEC SQL CLOSE SX;             /* </a:t>
            </a:r>
            <a:r>
              <a:rPr lang="zh-CN" altLang="en-US" sz="2400"/>
              <a:t>关闭游标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endParaRPr lang="en-US" altLang="zh-CN" sz="2400"/>
          </a:p>
        </p:txBody>
      </p:sp>
      <p:sp>
        <p:nvSpPr>
          <p:cNvPr id="4" name="矩形 3">
            <a:extLst>
              <a:ext uri="{FF2B5EF4-FFF2-40B4-BE49-F238E27FC236}">
                <a16:creationId xmlns:a16="http://schemas.microsoft.com/office/drawing/2014/main" id="{F043DA7A-999A-4F07-9A50-A2D40659CF7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10CF2424-12FD-4FE0-9DA2-5072815CEE2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0FBAEB01-165E-4598-9A99-DF860BB4789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16476630"/>
      </p:ext>
    </p:extLst>
  </p:cSld>
  <p:clrMapOvr>
    <a:masterClrMapping/>
  </p:clrMapOvr>
  <p:transition>
    <p:wip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a:extLst>
              <a:ext uri="{FF2B5EF4-FFF2-40B4-BE49-F238E27FC236}">
                <a16:creationId xmlns:a16="http://schemas.microsoft.com/office/drawing/2014/main" id="{BCD404A2-A7F7-4A15-AC24-36F1A335DB3D}"/>
              </a:ext>
            </a:extLst>
          </p:cNvPr>
          <p:cNvSpPr>
            <a:spLocks noGrp="1" noChangeArrowheads="1"/>
          </p:cNvSpPr>
          <p:nvPr>
            <p:ph type="title"/>
          </p:nvPr>
        </p:nvSpPr>
        <p:spPr/>
        <p:txBody>
          <a:bodyPr/>
          <a:lstStyle/>
          <a:p>
            <a:r>
              <a:rPr lang="zh-CN" altLang="en-US"/>
              <a:t>例题（续）</a:t>
            </a:r>
          </a:p>
        </p:txBody>
      </p:sp>
      <p:sp>
        <p:nvSpPr>
          <p:cNvPr id="1024003" name="Rectangle 3">
            <a:extLst>
              <a:ext uri="{FF2B5EF4-FFF2-40B4-BE49-F238E27FC236}">
                <a16:creationId xmlns:a16="http://schemas.microsoft.com/office/drawing/2014/main" id="{B5572A2B-E841-4A0D-8A59-9A98422E3BD9}"/>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800"/>
              <a:t>	</a:t>
            </a:r>
            <a:r>
              <a:rPr lang="zh-CN" altLang="en-US" sz="2800"/>
              <a:t>例</a:t>
            </a:r>
            <a:r>
              <a:rPr lang="en-US" altLang="zh-CN" sz="2800"/>
              <a:t>4  </a:t>
            </a:r>
            <a:r>
              <a:rPr lang="zh-CN" altLang="en-US" sz="2800"/>
              <a:t>对某个系的学生信息，根据用户的要求删除其中某些人的记录。</a:t>
            </a:r>
            <a:endParaRPr lang="zh-CN" altLang="en-US" sz="2400"/>
          </a:p>
          <a:p>
            <a:pPr>
              <a:lnSpc>
                <a:spcPct val="90000"/>
              </a:lnSpc>
              <a:buFont typeface="Monotype Sorts" pitchFamily="2" charset="2"/>
              <a:buNone/>
            </a:pPr>
            <a:r>
              <a:rPr lang="zh-CN" altLang="en-US" sz="2800"/>
              <a:t>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EXEC SQL INCLUDE SQLCA;</a:t>
            </a:r>
          </a:p>
          <a:p>
            <a:pPr>
              <a:lnSpc>
                <a:spcPct val="90000"/>
              </a:lnSpc>
              <a:buFont typeface="Monotype Sorts" pitchFamily="2" charset="2"/>
              <a:buNone/>
            </a:pPr>
            <a:r>
              <a:rPr lang="en-US" altLang="zh-CN" sz="2400"/>
              <a:t>    EXEC SQL BEGIN DECLARE SECTION; </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 </a:t>
            </a:r>
            <a:r>
              <a:rPr lang="zh-CN" altLang="en-US" sz="2400"/>
              <a:t>说明主变量 </a:t>
            </a:r>
            <a:r>
              <a:rPr lang="en-US" altLang="zh-CN" sz="2400"/>
              <a:t>deptname,HSno,HSname,HSsex,HSage</a:t>
            </a:r>
            <a:r>
              <a:rPr lang="zh-CN" altLang="en-US" sz="2400"/>
              <a:t>等*</a:t>
            </a:r>
            <a:r>
              <a:rPr lang="en-US" altLang="zh-CN" sz="2400"/>
              <a:t>/</a:t>
            </a:r>
          </a:p>
        </p:txBody>
      </p:sp>
      <p:sp>
        <p:nvSpPr>
          <p:cNvPr id="4" name="矩形 3">
            <a:extLst>
              <a:ext uri="{FF2B5EF4-FFF2-40B4-BE49-F238E27FC236}">
                <a16:creationId xmlns:a16="http://schemas.microsoft.com/office/drawing/2014/main" id="{F0F62D75-EB19-47EF-88CA-DB0B09F384AF}"/>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DA978F7-439C-4B29-AF03-ADA6EEA44B5F}"/>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89EC1E22-18B4-41A7-B22E-E6E7720232FC}"/>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20534439"/>
      </p:ext>
    </p:extLst>
  </p:cSld>
  <p:clrMapOvr>
    <a:masterClrMapping/>
  </p:clrMapOvr>
  <p:transition>
    <p:wip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2">
            <a:extLst>
              <a:ext uri="{FF2B5EF4-FFF2-40B4-BE49-F238E27FC236}">
                <a16:creationId xmlns:a16="http://schemas.microsoft.com/office/drawing/2014/main" id="{CB2A034C-732B-483D-883A-BFDC98B3061F}"/>
              </a:ext>
            </a:extLst>
          </p:cNvPr>
          <p:cNvSpPr>
            <a:spLocks noGrp="1" noChangeArrowheads="1"/>
          </p:cNvSpPr>
          <p:nvPr>
            <p:ph type="title"/>
          </p:nvPr>
        </p:nvSpPr>
        <p:spPr/>
        <p:txBody>
          <a:bodyPr/>
          <a:lstStyle/>
          <a:p>
            <a:r>
              <a:rPr lang="zh-CN" altLang="en-US"/>
              <a:t>例题（续）</a:t>
            </a:r>
          </a:p>
        </p:txBody>
      </p:sp>
      <p:sp>
        <p:nvSpPr>
          <p:cNvPr id="1025027" name="Rectangle 3">
            <a:extLst>
              <a:ext uri="{FF2B5EF4-FFF2-40B4-BE49-F238E27FC236}">
                <a16:creationId xmlns:a16="http://schemas.microsoft.com/office/drawing/2014/main" id="{237CFAF5-A0BA-4180-93E8-9EA4F4F1D754}"/>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EXEC SQL END DECLARE SECTION;</a:t>
            </a:r>
          </a:p>
          <a:p>
            <a:pPr>
              <a:buFont typeface="Monotype Sorts" pitchFamily="2" charset="2"/>
              <a:buNone/>
            </a:pPr>
            <a:endParaRPr lang="en-US" altLang="zh-CN" sz="2400"/>
          </a:p>
          <a:p>
            <a:pPr>
              <a:buFont typeface="Monotype Sorts" pitchFamily="2" charset="2"/>
              <a:buNone/>
            </a:pPr>
            <a:r>
              <a:rPr lang="en-US" altLang="zh-CN" sz="2400"/>
              <a:t>    ......</a:t>
            </a:r>
          </a:p>
          <a:p>
            <a:pPr>
              <a:buFont typeface="Monotype Sorts" pitchFamily="2" charset="2"/>
              <a:buNone/>
            </a:pPr>
            <a:r>
              <a:rPr lang="en-US" altLang="zh-CN" sz="2400"/>
              <a:t>    ......</a:t>
            </a:r>
          </a:p>
          <a:p>
            <a:pPr>
              <a:buFont typeface="Monotype Sorts" pitchFamily="2" charset="2"/>
              <a:buNone/>
            </a:pPr>
            <a:r>
              <a:rPr lang="en-US" altLang="zh-CN" sz="2400"/>
              <a:t>    gets(deptname);            /* </a:t>
            </a:r>
            <a:r>
              <a:rPr lang="zh-CN" altLang="en-US" sz="2400"/>
              <a:t>为主变量</a:t>
            </a:r>
            <a:r>
              <a:rPr lang="en-US" altLang="zh-CN" sz="2400"/>
              <a:t>deptname</a:t>
            </a:r>
            <a:r>
              <a:rPr lang="zh-CN" altLang="en-US" sz="2400"/>
              <a:t>赋值 *</a:t>
            </a:r>
            <a:r>
              <a:rPr lang="en-US" altLang="zh-CN" sz="2400"/>
              <a:t>/</a:t>
            </a:r>
          </a:p>
          <a:p>
            <a:pPr>
              <a:buFont typeface="Monotype Sorts" pitchFamily="2" charset="2"/>
              <a:buNone/>
            </a:pPr>
            <a:r>
              <a:rPr lang="en-US" altLang="zh-CN" sz="2400"/>
              <a:t>    ......</a:t>
            </a:r>
            <a:r>
              <a:rPr lang="en-US" altLang="zh-CN" sz="2800"/>
              <a:t>	</a:t>
            </a:r>
          </a:p>
        </p:txBody>
      </p:sp>
      <p:sp>
        <p:nvSpPr>
          <p:cNvPr id="4" name="矩形 3">
            <a:extLst>
              <a:ext uri="{FF2B5EF4-FFF2-40B4-BE49-F238E27FC236}">
                <a16:creationId xmlns:a16="http://schemas.microsoft.com/office/drawing/2014/main" id="{74BC923E-6E7A-4C79-81A8-D5A23A4CFDA0}"/>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C20C36F-A17E-4B08-9816-CF4A1954BA8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EC76FDBD-FA4E-4DE5-B4E9-DDD8F64C734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224799550"/>
      </p:ext>
    </p:extLst>
  </p:cSld>
  <p:clrMapOvr>
    <a:masterClrMapping/>
  </p:clrMapOvr>
  <p:transition>
    <p:wip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a:extLst>
              <a:ext uri="{FF2B5EF4-FFF2-40B4-BE49-F238E27FC236}">
                <a16:creationId xmlns:a16="http://schemas.microsoft.com/office/drawing/2014/main" id="{AF40A4CA-11A9-419F-9E01-44CE18098DE1}"/>
              </a:ext>
            </a:extLst>
          </p:cNvPr>
          <p:cNvSpPr>
            <a:spLocks noGrp="1" noChangeArrowheads="1"/>
          </p:cNvSpPr>
          <p:nvPr>
            <p:ph type="title"/>
          </p:nvPr>
        </p:nvSpPr>
        <p:spPr/>
        <p:txBody>
          <a:bodyPr/>
          <a:lstStyle/>
          <a:p>
            <a:r>
              <a:rPr lang="zh-CN" altLang="en-US"/>
              <a:t>例题（续）</a:t>
            </a:r>
          </a:p>
        </p:txBody>
      </p:sp>
      <p:sp>
        <p:nvSpPr>
          <p:cNvPr id="1026051" name="Rectangle 3">
            <a:extLst>
              <a:ext uri="{FF2B5EF4-FFF2-40B4-BE49-F238E27FC236}">
                <a16:creationId xmlns:a16="http://schemas.microsoft.com/office/drawing/2014/main" id="{37F29210-DAEA-4D19-9075-00FADFD1F9F2}"/>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EXEC SQL DECLARE SX CURSOR FOR</a:t>
            </a:r>
          </a:p>
          <a:p>
            <a:pPr>
              <a:buFont typeface="Monotype Sorts" pitchFamily="2" charset="2"/>
              <a:buNone/>
            </a:pPr>
            <a:r>
              <a:rPr lang="en-US" altLang="zh-CN" sz="2400"/>
              <a:t>             SELECT Sno, Sname, Ssex, Sage</a:t>
            </a:r>
          </a:p>
          <a:p>
            <a:pPr>
              <a:buFont typeface="Monotype Sorts" pitchFamily="2" charset="2"/>
              <a:buNone/>
            </a:pPr>
            <a:r>
              <a:rPr lang="en-US" altLang="zh-CN" sz="2400"/>
              <a:t>             FROM Student</a:t>
            </a:r>
          </a:p>
          <a:p>
            <a:pPr>
              <a:buFont typeface="Monotype Sorts" pitchFamily="2" charset="2"/>
              <a:buNone/>
            </a:pPr>
            <a:r>
              <a:rPr lang="en-US" altLang="zh-CN" sz="2400"/>
              <a:t>             WHERE SDept=:deptname</a:t>
            </a:r>
          </a:p>
          <a:p>
            <a:pPr>
              <a:buFont typeface="Monotype Sorts" pitchFamily="2" charset="2"/>
              <a:buNone/>
            </a:pPr>
            <a:r>
              <a:rPr lang="en-US" altLang="zh-CN" sz="2400"/>
              <a:t>             FOR UPDATE;        /* </a:t>
            </a:r>
            <a:r>
              <a:rPr lang="zh-CN" altLang="en-US" sz="2400"/>
              <a:t>说明游标 *</a:t>
            </a:r>
            <a:r>
              <a:rPr lang="en-US" altLang="zh-CN" sz="2400"/>
              <a:t>/</a:t>
            </a:r>
          </a:p>
          <a:p>
            <a:pPr>
              <a:buFont typeface="Monotype Sorts" pitchFamily="2" charset="2"/>
              <a:buNone/>
            </a:pPr>
            <a:endParaRPr lang="en-US" altLang="zh-CN" sz="2400"/>
          </a:p>
          <a:p>
            <a:pPr>
              <a:buFont typeface="Monotype Sorts" pitchFamily="2" charset="2"/>
              <a:buNone/>
            </a:pPr>
            <a:r>
              <a:rPr lang="en-US" altLang="zh-CN" sz="2400"/>
              <a:t>    EXEC SQL OPEN SX                /* </a:t>
            </a:r>
            <a:r>
              <a:rPr lang="zh-CN" altLang="en-US" sz="2400"/>
              <a:t>打开游标 *</a:t>
            </a:r>
            <a:r>
              <a:rPr lang="en-US" altLang="zh-CN" sz="2400"/>
              <a:t>/</a:t>
            </a:r>
            <a:r>
              <a:rPr lang="en-US" altLang="zh-CN" sz="2800"/>
              <a:t>	</a:t>
            </a:r>
          </a:p>
        </p:txBody>
      </p:sp>
      <p:sp>
        <p:nvSpPr>
          <p:cNvPr id="4" name="矩形 3">
            <a:extLst>
              <a:ext uri="{FF2B5EF4-FFF2-40B4-BE49-F238E27FC236}">
                <a16:creationId xmlns:a16="http://schemas.microsoft.com/office/drawing/2014/main" id="{AA0F4514-8AA4-47AD-BCA8-561CC4AB030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F47CD51-2988-48F3-AF05-61DA9D60784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A4BA9571-042C-408E-B9A5-5DEC4D8660A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824697327"/>
      </p:ext>
    </p:extLst>
  </p:cSld>
  <p:clrMapOvr>
    <a:masterClrMapping/>
  </p:clrMapOvr>
  <p:transition>
    <p:wip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a:extLst>
              <a:ext uri="{FF2B5EF4-FFF2-40B4-BE49-F238E27FC236}">
                <a16:creationId xmlns:a16="http://schemas.microsoft.com/office/drawing/2014/main" id="{78120FA8-D5B7-45ED-BC4F-D282D04A6C7B}"/>
              </a:ext>
            </a:extLst>
          </p:cNvPr>
          <p:cNvSpPr>
            <a:spLocks noGrp="1" noChangeArrowheads="1"/>
          </p:cNvSpPr>
          <p:nvPr>
            <p:ph type="title"/>
          </p:nvPr>
        </p:nvSpPr>
        <p:spPr/>
        <p:txBody>
          <a:bodyPr/>
          <a:lstStyle/>
          <a:p>
            <a:r>
              <a:rPr lang="zh-CN" altLang="en-US"/>
              <a:t>例题（续）</a:t>
            </a:r>
          </a:p>
        </p:txBody>
      </p:sp>
      <p:sp>
        <p:nvSpPr>
          <p:cNvPr id="1027075" name="Rectangle 3">
            <a:extLst>
              <a:ext uri="{FF2B5EF4-FFF2-40B4-BE49-F238E27FC236}">
                <a16:creationId xmlns:a16="http://schemas.microsoft.com/office/drawing/2014/main" id="{8ABA04FB-144E-4E8E-B7E9-D2BE2A0EA09C}"/>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WHILE(1){        /* </a:t>
            </a:r>
            <a:r>
              <a:rPr lang="zh-CN" altLang="en-US" sz="2400"/>
              <a:t>用循环结构逐条处理结果集中的记录 *</a:t>
            </a:r>
            <a:r>
              <a:rPr lang="en-US" altLang="zh-CN" sz="2400"/>
              <a:t>/</a:t>
            </a:r>
          </a:p>
          <a:p>
            <a:pPr>
              <a:buFont typeface="Monotype Sorts" pitchFamily="2" charset="2"/>
              <a:buNone/>
            </a:pPr>
            <a:r>
              <a:rPr lang="en-US" altLang="zh-CN" sz="2400"/>
              <a:t>         EXEC SQL FETCH SX INTO :HSno, :HSname, </a:t>
            </a:r>
          </a:p>
          <a:p>
            <a:pPr>
              <a:buFont typeface="Monotype Sorts" pitchFamily="2" charset="2"/>
              <a:buNone/>
            </a:pPr>
            <a:r>
              <a:rPr lang="en-US" altLang="zh-CN" sz="2400"/>
              <a:t>                                                                :HSsex, :HSage;</a:t>
            </a:r>
          </a:p>
          <a:p>
            <a:pPr>
              <a:buFont typeface="Monotype Sorts" pitchFamily="2" charset="2"/>
              <a:buNone/>
            </a:pPr>
            <a:r>
              <a:rPr lang="en-US" altLang="zh-CN" sz="2400"/>
              <a:t>              /* </a:t>
            </a:r>
            <a:r>
              <a:rPr lang="zh-CN" altLang="en-US" sz="2400"/>
              <a:t>将游标指针向前推进一行，然后从结</a:t>
            </a:r>
          </a:p>
          <a:p>
            <a:pPr>
              <a:buFont typeface="Monotype Sorts" pitchFamily="2" charset="2"/>
              <a:buNone/>
            </a:pPr>
            <a:r>
              <a:rPr lang="zh-CN" altLang="en-US" sz="2400"/>
              <a:t>                 果集中取当前行，送相应主变量*</a:t>
            </a:r>
            <a:r>
              <a:rPr lang="en-US" altLang="zh-CN" sz="2400"/>
              <a:t>/</a:t>
            </a:r>
          </a:p>
          <a:p>
            <a:pPr>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0B8477FF-3FFF-4251-9816-2C2AFCB6604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3C6E508-9071-490E-9855-170DCADDA117}"/>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0F0E09A3-6592-4B86-9A58-1B3A81A3512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718325700"/>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模式与表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每一个基本表需属于某个模式</a:t>
            </a:r>
          </a:p>
          <a:p>
            <a:pPr>
              <a:lnSpc>
                <a:spcPct val="100000"/>
              </a:lnSpc>
              <a:buFont typeface="Wingdings" panose="05000000000000000000" pitchFamily="2" charset="2"/>
              <a:buChar char="p"/>
            </a:pPr>
            <a:r>
              <a:rPr lang="zh-CN" altLang="en-US" dirty="0">
                <a:ea typeface="STHeiti Light" charset="-122"/>
              </a:rPr>
              <a:t> 定义基本表所属模式的方式：</a:t>
            </a:r>
          </a:p>
          <a:p>
            <a:pPr marL="0" indent="0">
              <a:lnSpc>
                <a:spcPct val="100000"/>
              </a:lnSpc>
              <a:buNone/>
            </a:pPr>
            <a:r>
              <a:rPr lang="zh-CN" altLang="en-US" dirty="0">
                <a:ea typeface="STHeiti Light" charset="-122"/>
              </a:rPr>
              <a:t>    方法一：在表名中明显地给出模式名</a:t>
            </a:r>
          </a:p>
          <a:p>
            <a:pPr marL="0" indent="0">
              <a:lnSpc>
                <a:spcPct val="100000"/>
              </a:lnSpc>
              <a:buNone/>
            </a:pPr>
            <a:r>
              <a:rPr lang="en-US" altLang="zh-CN" dirty="0">
                <a:ea typeface="STHeiti Light" charset="-122"/>
              </a:rPr>
              <a:t>      </a:t>
            </a:r>
            <a:r>
              <a:rPr lang="en-US" altLang="zh-CN" sz="2400" dirty="0">
                <a:ea typeface="STHeiti Light" charset="-122"/>
              </a:rPr>
              <a:t>Create </a:t>
            </a:r>
            <a:r>
              <a:rPr lang="en-US" altLang="zh-CN" sz="2400" dirty="0" err="1">
                <a:ea typeface="STHeiti Light" charset="-122"/>
              </a:rPr>
              <a:t>table"S-T".Student</a:t>
            </a:r>
            <a:r>
              <a:rPr lang="en-US" altLang="zh-CN" sz="2400" dirty="0">
                <a:ea typeface="STHeiti Light" charset="-122"/>
              </a:rPr>
              <a:t>(......); /*</a:t>
            </a:r>
            <a:r>
              <a:rPr lang="zh-CN" altLang="en-US" sz="2400" dirty="0">
                <a:ea typeface="STHeiti Light" charset="-122"/>
              </a:rPr>
              <a:t>模式名为 </a:t>
            </a:r>
            <a:r>
              <a:rPr lang="en-US" altLang="zh-CN" sz="2400" dirty="0">
                <a:ea typeface="STHeiti Light" charset="-122"/>
              </a:rPr>
              <a:t>S-T*/</a:t>
            </a:r>
          </a:p>
          <a:p>
            <a:pPr marL="0" indent="0">
              <a:lnSpc>
                <a:spcPct val="100000"/>
              </a:lnSpc>
              <a:buNone/>
            </a:pPr>
            <a:r>
              <a:rPr lang="en-US" altLang="zh-CN" sz="2400" dirty="0">
                <a:ea typeface="STHeiti Light" charset="-122"/>
              </a:rPr>
              <a:t>       Create table "S-T".</a:t>
            </a:r>
            <a:r>
              <a:rPr lang="en-US" altLang="zh-CN" sz="2400" dirty="0" err="1">
                <a:ea typeface="STHeiti Light" charset="-122"/>
              </a:rPr>
              <a:t>Cource</a:t>
            </a:r>
            <a:r>
              <a:rPr lang="en-US" altLang="zh-CN" sz="2400" dirty="0">
                <a:ea typeface="STHeiti Light" charset="-122"/>
              </a:rPr>
              <a:t>(......);</a:t>
            </a:r>
          </a:p>
          <a:p>
            <a:pPr marL="0" indent="0">
              <a:lnSpc>
                <a:spcPct val="100000"/>
              </a:lnSpc>
              <a:buNone/>
            </a:pPr>
            <a:r>
              <a:rPr lang="en-US" altLang="zh-CN" sz="2400" dirty="0">
                <a:ea typeface="STHeiti Light" charset="-122"/>
              </a:rPr>
              <a:t>       Create table "S-T".SC(......);</a:t>
            </a:r>
          </a:p>
          <a:p>
            <a:pPr marL="0" indent="0">
              <a:lnSpc>
                <a:spcPct val="100000"/>
              </a:lnSpc>
              <a:buNone/>
            </a:pPr>
            <a:r>
              <a:rPr lang="en-US" altLang="zh-CN" dirty="0">
                <a:ea typeface="STHeiti Light" charset="-122"/>
              </a:rPr>
              <a:t>    </a:t>
            </a:r>
            <a:r>
              <a:rPr lang="zh-CN" altLang="en-US" dirty="0">
                <a:ea typeface="STHeiti Light" charset="-122"/>
              </a:rPr>
              <a:t>方法二：在创建模式的同时创建表</a:t>
            </a:r>
          </a:p>
          <a:p>
            <a:pPr marL="0" indent="0">
              <a:lnSpc>
                <a:spcPct val="100000"/>
              </a:lnSpc>
              <a:buNone/>
            </a:pPr>
            <a:r>
              <a:rPr lang="zh-CN" altLang="en-US" dirty="0">
                <a:ea typeface="STHeiti Light" charset="-122"/>
              </a:rPr>
              <a:t>    方法三：设置所属的模式</a:t>
            </a: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8858209"/>
      </p:ext>
    </p:extLst>
  </p:cSld>
  <p:clrMapOvr>
    <a:masterClrMapping/>
  </p:clrMapOvr>
  <p:transition>
    <p:wip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a:extLst>
              <a:ext uri="{FF2B5EF4-FFF2-40B4-BE49-F238E27FC236}">
                <a16:creationId xmlns:a16="http://schemas.microsoft.com/office/drawing/2014/main" id="{A6CE8500-2DED-47BF-829A-ABBFD411C44B}"/>
              </a:ext>
            </a:extLst>
          </p:cNvPr>
          <p:cNvSpPr>
            <a:spLocks noGrp="1" noChangeArrowheads="1"/>
          </p:cNvSpPr>
          <p:nvPr>
            <p:ph type="title"/>
          </p:nvPr>
        </p:nvSpPr>
        <p:spPr/>
        <p:txBody>
          <a:bodyPr/>
          <a:lstStyle/>
          <a:p>
            <a:r>
              <a:rPr lang="zh-CN" altLang="en-US"/>
              <a:t>例题（续）</a:t>
            </a:r>
          </a:p>
        </p:txBody>
      </p:sp>
      <p:sp>
        <p:nvSpPr>
          <p:cNvPr id="1028099" name="Rectangle 3">
            <a:extLst>
              <a:ext uri="{FF2B5EF4-FFF2-40B4-BE49-F238E27FC236}">
                <a16:creationId xmlns:a16="http://schemas.microsoft.com/office/drawing/2014/main" id="{915EF871-2D94-46B7-9480-426813659F06}"/>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400"/>
              <a:t>if (sqlca.sqlcode &lt;&gt; SUCCESS)   </a:t>
            </a:r>
          </a:p>
          <a:p>
            <a:pPr>
              <a:lnSpc>
                <a:spcPct val="90000"/>
              </a:lnSpc>
              <a:buFont typeface="Monotype Sorts" pitchFamily="2" charset="2"/>
              <a:buNone/>
            </a:pPr>
            <a:r>
              <a:rPr lang="en-US" altLang="zh-CN" sz="2400"/>
              <a:t>              break;   </a:t>
            </a:r>
          </a:p>
          <a:p>
            <a:pPr>
              <a:lnSpc>
                <a:spcPct val="90000"/>
              </a:lnSpc>
              <a:buFont typeface="Monotype Sorts" pitchFamily="2" charset="2"/>
              <a:buNone/>
            </a:pPr>
            <a:r>
              <a:rPr lang="en-US" altLang="zh-CN" sz="2400"/>
              <a:t>     </a:t>
            </a:r>
            <a:r>
              <a:rPr lang="zh-CN" altLang="en-US" sz="2400"/>
              <a:t>　       </a:t>
            </a:r>
            <a:r>
              <a:rPr lang="en-US" altLang="zh-CN" sz="2400"/>
              <a:t>/* </a:t>
            </a:r>
            <a:r>
              <a:rPr lang="zh-CN" altLang="en-US" sz="2400"/>
              <a:t>若所有查询结果均已处理完或</a:t>
            </a:r>
          </a:p>
          <a:p>
            <a:pPr>
              <a:lnSpc>
                <a:spcPct val="90000"/>
              </a:lnSpc>
              <a:buFont typeface="Monotype Sorts" pitchFamily="2" charset="2"/>
              <a:buNone/>
            </a:pPr>
            <a:r>
              <a:rPr lang="zh-CN" altLang="en-US" sz="2400"/>
              <a:t>                 出现</a:t>
            </a:r>
            <a:r>
              <a:rPr lang="en-US" altLang="zh-CN" sz="2400"/>
              <a:t>SQL</a:t>
            </a:r>
            <a:r>
              <a:rPr lang="zh-CN" altLang="en-US" sz="2400"/>
              <a:t>语句错误，则退出循环 *</a:t>
            </a:r>
            <a:r>
              <a:rPr lang="en-US" altLang="zh-CN" sz="2400"/>
              <a:t>/</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solidFill>
                  <a:srgbClr val="6876FE"/>
                </a:solidFill>
              </a:rPr>
              <a:t>         printf("%s, %s, %s, %d", HSno, HSname, HSsex, HSage); </a:t>
            </a:r>
          </a:p>
          <a:p>
            <a:pPr>
              <a:lnSpc>
                <a:spcPct val="90000"/>
              </a:lnSpc>
              <a:buFont typeface="Monotype Sorts" pitchFamily="2" charset="2"/>
              <a:buNone/>
            </a:pPr>
            <a:r>
              <a:rPr lang="en-US" altLang="zh-CN" sz="2400"/>
              <a:t>               /* </a:t>
            </a:r>
            <a:r>
              <a:rPr lang="zh-CN" altLang="en-US" sz="2400"/>
              <a:t>显示该记录 *</a:t>
            </a:r>
            <a:r>
              <a:rPr lang="en-US" altLang="zh-CN" sz="2400"/>
              <a:t>/</a:t>
            </a:r>
          </a:p>
          <a:p>
            <a:pPr>
              <a:lnSpc>
                <a:spcPct val="90000"/>
              </a:lnSpc>
              <a:buFont typeface="Monotype Sorts" pitchFamily="2" charset="2"/>
              <a:buNone/>
            </a:pPr>
            <a:r>
              <a:rPr lang="en-US" altLang="zh-CN" sz="2400"/>
              <a:t>		</a:t>
            </a:r>
          </a:p>
        </p:txBody>
      </p:sp>
      <p:sp>
        <p:nvSpPr>
          <p:cNvPr id="4" name="矩形 3">
            <a:extLst>
              <a:ext uri="{FF2B5EF4-FFF2-40B4-BE49-F238E27FC236}">
                <a16:creationId xmlns:a16="http://schemas.microsoft.com/office/drawing/2014/main" id="{BC874C29-A1A6-49E8-9AC6-81EE2CFD9344}"/>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E6A7DC2-EF7D-4CD5-A250-D1241C21370D}"/>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052BA50-681A-4350-AC00-B2F27A32612B}"/>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750500660"/>
      </p:ext>
    </p:extLst>
  </p:cSld>
  <p:clrMapOvr>
    <a:masterClrMapping/>
  </p:clrMapOvr>
  <p:transition>
    <p:wip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a:extLst>
              <a:ext uri="{FF2B5EF4-FFF2-40B4-BE49-F238E27FC236}">
                <a16:creationId xmlns:a16="http://schemas.microsoft.com/office/drawing/2014/main" id="{5AADE4DC-EFBF-44FC-8803-70995C647703}"/>
              </a:ext>
            </a:extLst>
          </p:cNvPr>
          <p:cNvSpPr>
            <a:spLocks noGrp="1" noChangeArrowheads="1"/>
          </p:cNvSpPr>
          <p:nvPr>
            <p:ph type="title"/>
          </p:nvPr>
        </p:nvSpPr>
        <p:spPr/>
        <p:txBody>
          <a:bodyPr/>
          <a:lstStyle/>
          <a:p>
            <a:r>
              <a:rPr lang="zh-CN" altLang="en-US"/>
              <a:t>例题（续）</a:t>
            </a:r>
          </a:p>
        </p:txBody>
      </p:sp>
      <p:sp>
        <p:nvSpPr>
          <p:cNvPr id="1029123" name="Rectangle 3">
            <a:extLst>
              <a:ext uri="{FF2B5EF4-FFF2-40B4-BE49-F238E27FC236}">
                <a16:creationId xmlns:a16="http://schemas.microsoft.com/office/drawing/2014/main" id="{69A77707-7D1F-41AA-B89B-FCEF98679A8F}"/>
              </a:ext>
            </a:extLst>
          </p:cNvPr>
          <p:cNvSpPr>
            <a:spLocks noGrp="1" noChangeArrowheads="1"/>
          </p:cNvSpPr>
          <p:nvPr>
            <p:ph type="body" idx="1"/>
          </p:nvPr>
        </p:nvSpPr>
        <p:spPr/>
        <p:txBody>
          <a:bodyPr/>
          <a:lstStyle/>
          <a:p>
            <a:pPr>
              <a:lnSpc>
                <a:spcPct val="90000"/>
              </a:lnSpc>
              <a:buFont typeface="Monotype Sorts" pitchFamily="2" charset="2"/>
              <a:buNone/>
            </a:pPr>
            <a:r>
              <a:rPr lang="en-US" altLang="zh-CN" sz="2400"/>
              <a:t>	printf("DELETE ? ");   /* </a:t>
            </a:r>
            <a:r>
              <a:rPr lang="zh-CN" altLang="en-US" sz="2400"/>
              <a:t>问用户是否要删除 *</a:t>
            </a:r>
            <a:r>
              <a:rPr lang="en-US" altLang="zh-CN" sz="2400"/>
              <a:t>/</a:t>
            </a:r>
          </a:p>
          <a:p>
            <a:pPr>
              <a:lnSpc>
                <a:spcPct val="90000"/>
              </a:lnSpc>
              <a:buFont typeface="Monotype Sorts" pitchFamily="2" charset="2"/>
              <a:buNone/>
            </a:pPr>
            <a:r>
              <a:rPr lang="en-US" altLang="zh-CN" sz="2400"/>
              <a:t>         scanf("%c",&amp;yn);</a:t>
            </a:r>
          </a:p>
          <a:p>
            <a:pPr>
              <a:lnSpc>
                <a:spcPct val="90000"/>
              </a:lnSpc>
              <a:buFont typeface="Monotype Sorts" pitchFamily="2" charset="2"/>
              <a:buNone/>
            </a:pPr>
            <a:r>
              <a:rPr lang="en-US" altLang="zh-CN" sz="2400"/>
              <a:t>   </a:t>
            </a:r>
          </a:p>
          <a:p>
            <a:pPr>
              <a:lnSpc>
                <a:spcPct val="90000"/>
              </a:lnSpc>
              <a:buFont typeface="Monotype Sorts" pitchFamily="2" charset="2"/>
              <a:buNone/>
            </a:pPr>
            <a:r>
              <a:rPr lang="en-US" altLang="zh-CN" sz="2400"/>
              <a:t>         if (yn='y' or yn='Y')        /* </a:t>
            </a:r>
            <a:r>
              <a:rPr lang="zh-CN" altLang="en-US" sz="2400"/>
              <a:t>需要删除 *</a:t>
            </a:r>
            <a:r>
              <a:rPr lang="en-US" altLang="zh-CN" sz="2400"/>
              <a:t>/</a:t>
            </a:r>
          </a:p>
          <a:p>
            <a:pPr>
              <a:lnSpc>
                <a:spcPct val="90000"/>
              </a:lnSpc>
              <a:buFont typeface="Monotype Sorts" pitchFamily="2" charset="2"/>
              <a:buNone/>
            </a:pPr>
            <a:r>
              <a:rPr lang="en-US" altLang="zh-CN" sz="2400"/>
              <a:t>               EXEC SQL DELETE</a:t>
            </a:r>
          </a:p>
          <a:p>
            <a:pPr>
              <a:lnSpc>
                <a:spcPct val="90000"/>
              </a:lnSpc>
              <a:buFont typeface="Monotype Sorts" pitchFamily="2" charset="2"/>
              <a:buNone/>
            </a:pPr>
            <a:r>
              <a:rPr lang="en-US" altLang="zh-CN" sz="2400"/>
              <a:t>                FROM Student</a:t>
            </a:r>
          </a:p>
          <a:p>
            <a:pPr>
              <a:lnSpc>
                <a:spcPct val="90000"/>
              </a:lnSpc>
              <a:buFont typeface="Monotype Sorts" pitchFamily="2" charset="2"/>
              <a:buNone/>
            </a:pPr>
            <a:r>
              <a:rPr lang="en-US" altLang="zh-CN" sz="2400"/>
              <a:t>                WHERE CURRENT OF SX; /* </a:t>
            </a:r>
            <a:r>
              <a:rPr lang="zh-CN" altLang="en-US" sz="2400"/>
              <a:t>删除当前记录 *</a:t>
            </a:r>
            <a:r>
              <a:rPr lang="en-US" altLang="zh-CN" sz="2400"/>
              <a:t>/        </a:t>
            </a:r>
          </a:p>
          <a:p>
            <a:pPr>
              <a:lnSpc>
                <a:spcPct val="90000"/>
              </a:lnSpc>
              <a:buFont typeface="Monotype Sorts" pitchFamily="2" charset="2"/>
              <a:buNone/>
            </a:pPr>
            <a:r>
              <a:rPr lang="en-US" altLang="zh-CN" sz="2800"/>
              <a:t>	</a:t>
            </a:r>
          </a:p>
        </p:txBody>
      </p:sp>
      <p:sp>
        <p:nvSpPr>
          <p:cNvPr id="4" name="矩形 3">
            <a:extLst>
              <a:ext uri="{FF2B5EF4-FFF2-40B4-BE49-F238E27FC236}">
                <a16:creationId xmlns:a16="http://schemas.microsoft.com/office/drawing/2014/main" id="{053F9A4A-1BD1-490C-8E01-EE57B56F4C82}"/>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552E991-1975-4244-A847-CD60132314AA}"/>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5B0D233-F63A-43BA-952E-F1A2390F45A1}"/>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53855978"/>
      </p:ext>
    </p:extLst>
  </p:cSld>
  <p:clrMapOvr>
    <a:masterClrMapping/>
  </p:clrMapOvr>
  <p:transition>
    <p:wip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a:extLst>
              <a:ext uri="{FF2B5EF4-FFF2-40B4-BE49-F238E27FC236}">
                <a16:creationId xmlns:a16="http://schemas.microsoft.com/office/drawing/2014/main" id="{862EE018-37A0-45AF-AFDB-4BC2011A5B22}"/>
              </a:ext>
            </a:extLst>
          </p:cNvPr>
          <p:cNvSpPr>
            <a:spLocks noGrp="1" noChangeArrowheads="1"/>
          </p:cNvSpPr>
          <p:nvPr>
            <p:ph type="title"/>
          </p:nvPr>
        </p:nvSpPr>
        <p:spPr/>
        <p:txBody>
          <a:bodyPr/>
          <a:lstStyle/>
          <a:p>
            <a:r>
              <a:rPr lang="zh-CN" altLang="en-US"/>
              <a:t>例题（续）</a:t>
            </a:r>
          </a:p>
        </p:txBody>
      </p:sp>
      <p:sp>
        <p:nvSpPr>
          <p:cNvPr id="1030147" name="Rectangle 3">
            <a:extLst>
              <a:ext uri="{FF2B5EF4-FFF2-40B4-BE49-F238E27FC236}">
                <a16:creationId xmlns:a16="http://schemas.microsoft.com/office/drawing/2014/main" id="{9223DBC6-EAE1-4D8D-9236-1C275E661872}"/>
              </a:ext>
            </a:extLst>
          </p:cNvPr>
          <p:cNvSpPr>
            <a:spLocks noGrp="1" noChangeArrowheads="1"/>
          </p:cNvSpPr>
          <p:nvPr>
            <p:ph type="body" idx="1"/>
          </p:nvPr>
        </p:nvSpPr>
        <p:spPr/>
        <p:txBody>
          <a:bodyPr/>
          <a:lstStyle/>
          <a:p>
            <a:pPr>
              <a:buFont typeface="Monotype Sorts" pitchFamily="2" charset="2"/>
              <a:buNone/>
            </a:pPr>
            <a:r>
              <a:rPr lang="en-US" altLang="zh-CN" sz="2800"/>
              <a:t>	</a:t>
            </a:r>
            <a:r>
              <a:rPr lang="en-US" altLang="zh-CN" sz="2400"/>
              <a:t>......</a:t>
            </a:r>
          </a:p>
          <a:p>
            <a:pPr>
              <a:buFont typeface="Monotype Sorts" pitchFamily="2" charset="2"/>
              <a:buNone/>
            </a:pPr>
            <a:r>
              <a:rPr lang="en-US" altLang="zh-CN" sz="2400"/>
              <a:t>         ......</a:t>
            </a:r>
          </a:p>
          <a:p>
            <a:pPr>
              <a:buFont typeface="Monotype Sorts" pitchFamily="2" charset="2"/>
              <a:buNone/>
            </a:pPr>
            <a:endParaRPr lang="en-US" altLang="zh-CN" sz="2400"/>
          </a:p>
          <a:p>
            <a:pPr>
              <a:buFont typeface="Monotype Sorts" pitchFamily="2" charset="2"/>
              <a:buNone/>
            </a:pPr>
            <a:r>
              <a:rPr lang="en-US" altLang="zh-CN" sz="2400"/>
              <a:t>};</a:t>
            </a:r>
          </a:p>
          <a:p>
            <a:pPr>
              <a:buFont typeface="Monotype Sorts" pitchFamily="2" charset="2"/>
              <a:buNone/>
            </a:pPr>
            <a:endParaRPr lang="en-US" altLang="zh-CN" sz="2400"/>
          </a:p>
          <a:p>
            <a:pPr>
              <a:buFont typeface="Monotype Sorts" pitchFamily="2" charset="2"/>
              <a:buNone/>
            </a:pPr>
            <a:r>
              <a:rPr lang="en-US" altLang="zh-CN" sz="2400"/>
              <a:t>    EXEC SQL CLOSE SX;             /* </a:t>
            </a:r>
            <a:r>
              <a:rPr lang="zh-CN" altLang="en-US" sz="2400"/>
              <a:t>关闭游标 *</a:t>
            </a:r>
            <a:r>
              <a:rPr lang="en-US" altLang="zh-CN" sz="2400"/>
              <a:t>/</a:t>
            </a:r>
          </a:p>
          <a:p>
            <a:pPr>
              <a:buFont typeface="Monotype Sorts" pitchFamily="2" charset="2"/>
              <a:buNone/>
            </a:pPr>
            <a:r>
              <a:rPr lang="en-US" altLang="zh-CN" sz="2400"/>
              <a:t>    ......</a:t>
            </a:r>
          </a:p>
          <a:p>
            <a:pPr>
              <a:buFont typeface="Monotype Sorts" pitchFamily="2" charset="2"/>
              <a:buNone/>
            </a:pPr>
            <a:r>
              <a:rPr lang="en-US" altLang="zh-CN" sz="2400"/>
              <a:t>    ......	</a:t>
            </a:r>
          </a:p>
        </p:txBody>
      </p:sp>
      <p:sp>
        <p:nvSpPr>
          <p:cNvPr id="4" name="矩形 3">
            <a:extLst>
              <a:ext uri="{FF2B5EF4-FFF2-40B4-BE49-F238E27FC236}">
                <a16:creationId xmlns:a16="http://schemas.microsoft.com/office/drawing/2014/main" id="{732D97CC-A876-4664-AC1C-7D20C5FBCA18}"/>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AC6E864D-4272-4399-B7E3-89E3620206A5}"/>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0A078A2-5F67-4B75-9FA9-7BD5215DEDC4}"/>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081596832"/>
      </p:ext>
    </p:extLst>
  </p:cSld>
  <p:clrMapOvr>
    <a:masterClrMapping/>
  </p:clrMapOvr>
  <p:transition>
    <p:wip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a:extLst>
              <a:ext uri="{FF2B5EF4-FFF2-40B4-BE49-F238E27FC236}">
                <a16:creationId xmlns:a16="http://schemas.microsoft.com/office/drawing/2014/main" id="{8C67EEAC-FFFC-4C6F-965D-1439C087FD83}"/>
              </a:ext>
            </a:extLst>
          </p:cNvPr>
          <p:cNvSpPr>
            <a:spLocks noGrp="1" noChangeArrowheads="1"/>
          </p:cNvSpPr>
          <p:nvPr>
            <p:ph type="title"/>
          </p:nvPr>
        </p:nvSpPr>
        <p:spPr/>
        <p:txBody>
          <a:bodyPr/>
          <a:lstStyle/>
          <a:p>
            <a:r>
              <a:rPr lang="en-US" altLang="zh-CN"/>
              <a:t>3.7  </a:t>
            </a:r>
            <a:r>
              <a:rPr lang="zh-CN" altLang="en-US"/>
              <a:t>嵌 入 式 </a:t>
            </a:r>
            <a:r>
              <a:rPr lang="en-US" altLang="zh-CN"/>
              <a:t>SQL</a:t>
            </a:r>
          </a:p>
        </p:txBody>
      </p:sp>
      <p:sp>
        <p:nvSpPr>
          <p:cNvPr id="1031171" name="Rectangle 3">
            <a:extLst>
              <a:ext uri="{FF2B5EF4-FFF2-40B4-BE49-F238E27FC236}">
                <a16:creationId xmlns:a16="http://schemas.microsoft.com/office/drawing/2014/main" id="{D22D5106-C234-424F-863E-32CD8CA7CB5D}"/>
              </a:ext>
            </a:extLst>
          </p:cNvPr>
          <p:cNvSpPr>
            <a:spLocks noGrp="1" noChangeArrowheads="1"/>
          </p:cNvSpPr>
          <p:nvPr>
            <p:ph type="body" idx="1"/>
          </p:nvPr>
        </p:nvSpPr>
        <p:spPr/>
        <p:txBody>
          <a:bodyPr/>
          <a:lstStyle/>
          <a:p>
            <a:pPr>
              <a:buFont typeface="Monotype Sorts" pitchFamily="2" charset="2"/>
              <a:buNone/>
            </a:pPr>
            <a:r>
              <a:rPr lang="en-US" altLang="zh-CN"/>
              <a:t>3.7.1  </a:t>
            </a:r>
            <a:r>
              <a:rPr lang="zh-CN" altLang="en-US"/>
              <a:t>嵌入式</a:t>
            </a:r>
            <a:r>
              <a:rPr lang="en-US" altLang="zh-CN"/>
              <a:t>SQL</a:t>
            </a:r>
            <a:r>
              <a:rPr lang="zh-CN" altLang="en-US"/>
              <a:t>的一般形式</a:t>
            </a:r>
          </a:p>
          <a:p>
            <a:pPr>
              <a:buFont typeface="Monotype Sorts" pitchFamily="2" charset="2"/>
              <a:buNone/>
            </a:pPr>
            <a:r>
              <a:rPr lang="en-US" altLang="zh-CN"/>
              <a:t>3.7.2  </a:t>
            </a:r>
            <a:r>
              <a:rPr lang="zh-CN" altLang="en-US"/>
              <a:t>嵌入式</a:t>
            </a:r>
            <a:r>
              <a:rPr lang="en-US" altLang="zh-CN"/>
              <a:t>SQL</a:t>
            </a:r>
            <a:r>
              <a:rPr lang="zh-CN" altLang="en-US"/>
              <a:t>语句与主语言之间的通信</a:t>
            </a:r>
          </a:p>
          <a:p>
            <a:pPr>
              <a:buFont typeface="Monotype Sorts" pitchFamily="2" charset="2"/>
              <a:buNone/>
            </a:pPr>
            <a:r>
              <a:rPr lang="en-US" altLang="zh-CN"/>
              <a:t>3.7.3  </a:t>
            </a:r>
            <a:r>
              <a:rPr lang="zh-CN" altLang="en-US"/>
              <a:t>不用游标的</a:t>
            </a:r>
            <a:r>
              <a:rPr lang="en-US" altLang="zh-CN"/>
              <a:t>SQL</a:t>
            </a:r>
            <a:r>
              <a:rPr lang="zh-CN" altLang="en-US"/>
              <a:t>语句</a:t>
            </a:r>
          </a:p>
          <a:p>
            <a:pPr>
              <a:buFont typeface="Monotype Sorts" pitchFamily="2" charset="2"/>
              <a:buNone/>
            </a:pPr>
            <a:r>
              <a:rPr lang="en-US" altLang="zh-CN"/>
              <a:t>3.7.4  </a:t>
            </a:r>
            <a:r>
              <a:rPr lang="zh-CN" altLang="en-US"/>
              <a:t>使用游标的</a:t>
            </a:r>
            <a:r>
              <a:rPr lang="en-US" altLang="zh-CN"/>
              <a:t>SQL</a:t>
            </a:r>
            <a:r>
              <a:rPr lang="zh-CN" altLang="en-US"/>
              <a:t>语句</a:t>
            </a:r>
          </a:p>
          <a:p>
            <a:pPr>
              <a:buFont typeface="Monotype Sorts" pitchFamily="2" charset="2"/>
              <a:buNone/>
            </a:pPr>
            <a:r>
              <a:rPr lang="en-US" altLang="zh-CN">
                <a:solidFill>
                  <a:schemeClr val="accent2"/>
                </a:solidFill>
              </a:rPr>
              <a:t>3.7.5  </a:t>
            </a:r>
            <a:r>
              <a:rPr lang="zh-CN" altLang="en-US">
                <a:solidFill>
                  <a:schemeClr val="accent2"/>
                </a:solidFill>
              </a:rPr>
              <a:t>动态</a:t>
            </a:r>
            <a:r>
              <a:rPr lang="en-US" altLang="zh-CN">
                <a:solidFill>
                  <a:schemeClr val="accent2"/>
                </a:solidFill>
              </a:rPr>
              <a:t>SQL</a:t>
            </a:r>
            <a:r>
              <a:rPr lang="zh-CN" altLang="en-US">
                <a:solidFill>
                  <a:schemeClr val="accent2"/>
                </a:solidFill>
              </a:rPr>
              <a:t>简介</a:t>
            </a:r>
          </a:p>
        </p:txBody>
      </p:sp>
      <p:sp>
        <p:nvSpPr>
          <p:cNvPr id="4" name="矩形 3">
            <a:extLst>
              <a:ext uri="{FF2B5EF4-FFF2-40B4-BE49-F238E27FC236}">
                <a16:creationId xmlns:a16="http://schemas.microsoft.com/office/drawing/2014/main" id="{155C3746-3EDF-4155-83DA-D96AAF100CC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1D8227D7-3CE3-4DF8-9E5F-C8FFA4494DDB}"/>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2A1E87FA-789F-4840-9964-50371D27341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867563180"/>
      </p:ext>
    </p:extLst>
  </p:cSld>
  <p:clrMapOvr>
    <a:masterClrMapping/>
  </p:clrMapOvr>
  <p:transition>
    <p:wip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a:extLst>
              <a:ext uri="{FF2B5EF4-FFF2-40B4-BE49-F238E27FC236}">
                <a16:creationId xmlns:a16="http://schemas.microsoft.com/office/drawing/2014/main" id="{DC5F44FA-C249-48E0-8F4E-1B7D0B6D2A6B}"/>
              </a:ext>
            </a:extLst>
          </p:cNvPr>
          <p:cNvSpPr>
            <a:spLocks noGrp="1" noChangeArrowheads="1"/>
          </p:cNvSpPr>
          <p:nvPr>
            <p:ph type="title"/>
          </p:nvPr>
        </p:nvSpPr>
        <p:spPr/>
        <p:txBody>
          <a:bodyPr/>
          <a:lstStyle/>
          <a:p>
            <a:r>
              <a:rPr lang="en-US" altLang="zh-CN" sz="4000"/>
              <a:t> 3.7.5 </a:t>
            </a:r>
            <a:r>
              <a:rPr lang="zh-CN" altLang="en-US" sz="4000"/>
              <a:t>动态</a:t>
            </a:r>
            <a:r>
              <a:rPr lang="en-US" altLang="zh-CN" sz="4000"/>
              <a:t>SQL</a:t>
            </a:r>
            <a:r>
              <a:rPr lang="zh-CN" altLang="en-US" sz="4000"/>
              <a:t>简介</a:t>
            </a:r>
          </a:p>
        </p:txBody>
      </p:sp>
      <p:sp>
        <p:nvSpPr>
          <p:cNvPr id="1032195" name="Rectangle 3">
            <a:extLst>
              <a:ext uri="{FF2B5EF4-FFF2-40B4-BE49-F238E27FC236}">
                <a16:creationId xmlns:a16="http://schemas.microsoft.com/office/drawing/2014/main" id="{CFB29F1A-3A42-4BA4-9BF6-749EBB5D4CE8}"/>
              </a:ext>
            </a:extLst>
          </p:cNvPr>
          <p:cNvSpPr>
            <a:spLocks noGrp="1" noChangeArrowheads="1"/>
          </p:cNvSpPr>
          <p:nvPr>
            <p:ph type="body" idx="1"/>
          </p:nvPr>
        </p:nvSpPr>
        <p:spPr/>
        <p:txBody>
          <a:bodyPr/>
          <a:lstStyle/>
          <a:p>
            <a:pPr>
              <a:lnSpc>
                <a:spcPct val="150000"/>
              </a:lnSpc>
            </a:pPr>
            <a:r>
              <a:rPr lang="zh-CN" altLang="en-US"/>
              <a:t>静态嵌入式</a:t>
            </a:r>
            <a:r>
              <a:rPr lang="en-US" altLang="zh-CN"/>
              <a:t>SQL</a:t>
            </a:r>
          </a:p>
          <a:p>
            <a:pPr>
              <a:lnSpc>
                <a:spcPct val="150000"/>
              </a:lnSpc>
            </a:pPr>
            <a:r>
              <a:rPr lang="zh-CN" altLang="en-US"/>
              <a:t>动态嵌入式</a:t>
            </a:r>
            <a:r>
              <a:rPr lang="en-US" altLang="zh-CN"/>
              <a:t>SQL</a:t>
            </a:r>
          </a:p>
          <a:p>
            <a:pPr>
              <a:lnSpc>
                <a:spcPct val="150000"/>
              </a:lnSpc>
            </a:pPr>
            <a:endParaRPr lang="en-US" altLang="zh-CN"/>
          </a:p>
        </p:txBody>
      </p:sp>
      <p:sp>
        <p:nvSpPr>
          <p:cNvPr id="4" name="矩形 3">
            <a:extLst>
              <a:ext uri="{FF2B5EF4-FFF2-40B4-BE49-F238E27FC236}">
                <a16:creationId xmlns:a16="http://schemas.microsoft.com/office/drawing/2014/main" id="{577B39E7-016C-43E0-A99A-633AEE04B5A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835C5AF4-FCD9-4AF4-B096-CCF458816DD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D8F650BE-0AB8-4CF9-B4AE-85E9005C8F77}"/>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12452961"/>
      </p:ext>
    </p:extLst>
  </p:cSld>
  <p:clrMapOvr>
    <a:masterClrMapping/>
  </p:clrMapOvr>
  <p:transition>
    <p:wip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a:extLst>
              <a:ext uri="{FF2B5EF4-FFF2-40B4-BE49-F238E27FC236}">
                <a16:creationId xmlns:a16="http://schemas.microsoft.com/office/drawing/2014/main" id="{8BFAE455-79EC-46E6-A12D-5E42E9C00892}"/>
              </a:ext>
            </a:extLst>
          </p:cNvPr>
          <p:cNvSpPr>
            <a:spLocks noGrp="1" noChangeArrowheads="1"/>
          </p:cNvSpPr>
          <p:nvPr>
            <p:ph type="title"/>
          </p:nvPr>
        </p:nvSpPr>
        <p:spPr/>
        <p:txBody>
          <a:bodyPr/>
          <a:lstStyle/>
          <a:p>
            <a:r>
              <a:rPr lang="zh-CN" altLang="en-US"/>
              <a:t>一、静态</a:t>
            </a:r>
            <a:r>
              <a:rPr lang="en-US" altLang="zh-CN"/>
              <a:t>SQL</a:t>
            </a:r>
          </a:p>
        </p:txBody>
      </p:sp>
      <p:sp>
        <p:nvSpPr>
          <p:cNvPr id="1033219" name="Rectangle 3">
            <a:extLst>
              <a:ext uri="{FF2B5EF4-FFF2-40B4-BE49-F238E27FC236}">
                <a16:creationId xmlns:a16="http://schemas.microsoft.com/office/drawing/2014/main" id="{54D5127F-AE32-4AC5-94CF-8F1B72A2730D}"/>
              </a:ext>
            </a:extLst>
          </p:cNvPr>
          <p:cNvSpPr>
            <a:spLocks noGrp="1" noChangeArrowheads="1"/>
          </p:cNvSpPr>
          <p:nvPr>
            <p:ph type="body" idx="1"/>
          </p:nvPr>
        </p:nvSpPr>
        <p:spPr/>
        <p:txBody>
          <a:bodyPr/>
          <a:lstStyle/>
          <a:p>
            <a:r>
              <a:rPr lang="en-US" altLang="zh-CN" sz="3600"/>
              <a:t>1. </a:t>
            </a:r>
            <a:r>
              <a:rPr lang="zh-CN" altLang="en-US" sz="3600"/>
              <a:t>静态嵌入式</a:t>
            </a:r>
            <a:r>
              <a:rPr lang="en-US" altLang="zh-CN" sz="3600"/>
              <a:t>SQL</a:t>
            </a:r>
            <a:r>
              <a:rPr lang="zh-CN" altLang="en-US" sz="3600"/>
              <a:t>的特点</a:t>
            </a:r>
          </a:p>
          <a:p>
            <a:pPr lvl="1">
              <a:lnSpc>
                <a:spcPct val="110000"/>
              </a:lnSpc>
            </a:pPr>
            <a:r>
              <a:rPr lang="zh-CN" altLang="en-US"/>
              <a:t>用户可以在程序运行过程中根据实际需要输入</a:t>
            </a:r>
            <a:r>
              <a:rPr lang="en-US" altLang="zh-CN"/>
              <a:t>WHERE</a:t>
            </a:r>
            <a:r>
              <a:rPr lang="zh-CN" altLang="en-US"/>
              <a:t>子句或</a:t>
            </a:r>
            <a:r>
              <a:rPr lang="en-US" altLang="zh-CN"/>
              <a:t>HAVING</a:t>
            </a:r>
            <a:r>
              <a:rPr lang="zh-CN" altLang="en-US"/>
              <a:t>子句中某些变量的值。</a:t>
            </a:r>
          </a:p>
          <a:p>
            <a:pPr lvl="1">
              <a:lnSpc>
                <a:spcPct val="110000"/>
              </a:lnSpc>
            </a:pPr>
            <a:r>
              <a:rPr lang="zh-CN" altLang="en-US"/>
              <a:t>语句中主变量的个数与数据类型在预编译时都是确定的，只有是主变量的值是程序运行过程中动态输入的。</a:t>
            </a:r>
          </a:p>
          <a:p>
            <a:endParaRPr lang="en-US" altLang="zh-CN"/>
          </a:p>
        </p:txBody>
      </p:sp>
      <p:sp>
        <p:nvSpPr>
          <p:cNvPr id="4" name="矩形 3">
            <a:extLst>
              <a:ext uri="{FF2B5EF4-FFF2-40B4-BE49-F238E27FC236}">
                <a16:creationId xmlns:a16="http://schemas.microsoft.com/office/drawing/2014/main" id="{D907F03A-27BE-4F44-A89D-D777F0524A13}"/>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42401712-0A85-40CC-A88E-49EB695DE59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A2B4EB2A-C17A-4B90-AAE2-070BD4EF706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394526014"/>
      </p:ext>
    </p:extLst>
  </p:cSld>
  <p:clrMapOvr>
    <a:masterClrMapping/>
  </p:clrMapOvr>
  <p:transition>
    <p:wip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a:extLst>
              <a:ext uri="{FF2B5EF4-FFF2-40B4-BE49-F238E27FC236}">
                <a16:creationId xmlns:a16="http://schemas.microsoft.com/office/drawing/2014/main" id="{07270492-7258-4E69-8D52-A974FF2F0FAD}"/>
              </a:ext>
            </a:extLst>
          </p:cNvPr>
          <p:cNvSpPr>
            <a:spLocks noGrp="1" noChangeArrowheads="1"/>
          </p:cNvSpPr>
          <p:nvPr>
            <p:ph type="title"/>
          </p:nvPr>
        </p:nvSpPr>
        <p:spPr/>
        <p:txBody>
          <a:bodyPr/>
          <a:lstStyle/>
          <a:p>
            <a:r>
              <a:rPr lang="zh-CN" altLang="en-US"/>
              <a:t>静态</a:t>
            </a:r>
            <a:r>
              <a:rPr lang="en-US" altLang="zh-CN"/>
              <a:t>SQL</a:t>
            </a:r>
            <a:r>
              <a:rPr lang="zh-CN" altLang="en-US"/>
              <a:t>（续）</a:t>
            </a:r>
          </a:p>
        </p:txBody>
      </p:sp>
      <p:sp>
        <p:nvSpPr>
          <p:cNvPr id="1034243" name="Rectangle 3">
            <a:extLst>
              <a:ext uri="{FF2B5EF4-FFF2-40B4-BE49-F238E27FC236}">
                <a16:creationId xmlns:a16="http://schemas.microsoft.com/office/drawing/2014/main" id="{6CE5F12E-A4DA-419E-B9FD-4F21B7546A6D}"/>
              </a:ext>
            </a:extLst>
          </p:cNvPr>
          <p:cNvSpPr>
            <a:spLocks noGrp="1" noChangeArrowheads="1"/>
          </p:cNvSpPr>
          <p:nvPr>
            <p:ph type="body" idx="1"/>
          </p:nvPr>
        </p:nvSpPr>
        <p:spPr/>
        <p:txBody>
          <a:bodyPr/>
          <a:lstStyle/>
          <a:p>
            <a:pPr>
              <a:lnSpc>
                <a:spcPct val="130000"/>
              </a:lnSpc>
            </a:pPr>
            <a:r>
              <a:rPr lang="en-US" altLang="zh-CN"/>
              <a:t>2.</a:t>
            </a:r>
            <a:r>
              <a:rPr lang="zh-CN" altLang="en-US"/>
              <a:t>静态</a:t>
            </a:r>
            <a:r>
              <a:rPr lang="en-US" altLang="zh-CN"/>
              <a:t>SQL</a:t>
            </a:r>
            <a:r>
              <a:rPr lang="zh-CN" altLang="en-US"/>
              <a:t>的不足</a:t>
            </a:r>
            <a:endParaRPr lang="zh-CN" altLang="en-US" sz="3600"/>
          </a:p>
          <a:p>
            <a:pPr lvl="1">
              <a:lnSpc>
                <a:spcPct val="130000"/>
              </a:lnSpc>
            </a:pPr>
            <a:r>
              <a:rPr lang="zh-CN" altLang="en-US"/>
              <a:t>静态</a:t>
            </a:r>
            <a:r>
              <a:rPr lang="en-US" altLang="zh-CN"/>
              <a:t>SQL</a:t>
            </a:r>
            <a:r>
              <a:rPr lang="zh-CN" altLang="en-US"/>
              <a:t>语句提供的编程灵活性在许多情况下仍显得不足，不能编写更为通用的程序。</a:t>
            </a:r>
          </a:p>
          <a:p>
            <a:endParaRPr lang="en-US" altLang="zh-CN"/>
          </a:p>
        </p:txBody>
      </p:sp>
      <p:sp>
        <p:nvSpPr>
          <p:cNvPr id="4" name="矩形 3">
            <a:extLst>
              <a:ext uri="{FF2B5EF4-FFF2-40B4-BE49-F238E27FC236}">
                <a16:creationId xmlns:a16="http://schemas.microsoft.com/office/drawing/2014/main" id="{49E9F055-E447-44D0-8180-A21D681B30AA}"/>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C8653CD7-F612-49EF-8E6D-F5AAEE720B49}"/>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46244D1-4F4C-4C53-B462-92F25F08058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260267897"/>
      </p:ext>
    </p:extLst>
  </p:cSld>
  <p:clrMapOvr>
    <a:masterClrMapping/>
  </p:clrMapOvr>
  <p:transition>
    <p:wip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a:extLst>
              <a:ext uri="{FF2B5EF4-FFF2-40B4-BE49-F238E27FC236}">
                <a16:creationId xmlns:a16="http://schemas.microsoft.com/office/drawing/2014/main" id="{231CC288-3D29-43CA-9DBA-CDB8B714D7C9}"/>
              </a:ext>
            </a:extLst>
          </p:cNvPr>
          <p:cNvSpPr>
            <a:spLocks noGrp="1" noChangeArrowheads="1"/>
          </p:cNvSpPr>
          <p:nvPr>
            <p:ph type="title"/>
          </p:nvPr>
        </p:nvSpPr>
        <p:spPr/>
        <p:txBody>
          <a:bodyPr/>
          <a:lstStyle/>
          <a:p>
            <a:r>
              <a:rPr lang="zh-CN" altLang="en-US"/>
              <a:t>静态</a:t>
            </a:r>
            <a:r>
              <a:rPr lang="en-US" altLang="zh-CN"/>
              <a:t>SQL</a:t>
            </a:r>
            <a:r>
              <a:rPr lang="zh-CN" altLang="en-US"/>
              <a:t>（续）</a:t>
            </a:r>
          </a:p>
        </p:txBody>
      </p:sp>
      <p:sp>
        <p:nvSpPr>
          <p:cNvPr id="1035267" name="Rectangle 3">
            <a:extLst>
              <a:ext uri="{FF2B5EF4-FFF2-40B4-BE49-F238E27FC236}">
                <a16:creationId xmlns:a16="http://schemas.microsoft.com/office/drawing/2014/main" id="{10653CA1-2A32-4402-879E-B516782EAE10}"/>
              </a:ext>
            </a:extLst>
          </p:cNvPr>
          <p:cNvSpPr>
            <a:spLocks noGrp="1" noChangeArrowheads="1"/>
          </p:cNvSpPr>
          <p:nvPr>
            <p:ph type="body" idx="1"/>
          </p:nvPr>
        </p:nvSpPr>
        <p:spPr/>
        <p:txBody>
          <a:bodyPr/>
          <a:lstStyle/>
          <a:p>
            <a:pPr>
              <a:buFont typeface="Monotype Sorts" pitchFamily="2" charset="2"/>
              <a:buNone/>
            </a:pPr>
            <a:r>
              <a:rPr lang="zh-CN" altLang="en-US"/>
              <a:t>例，查询学生选课关系</a:t>
            </a:r>
            <a:r>
              <a:rPr lang="en-US" altLang="zh-CN"/>
              <a:t>SC</a:t>
            </a:r>
            <a:r>
              <a:rPr lang="zh-CN" altLang="en-US"/>
              <a:t>，</a:t>
            </a:r>
          </a:p>
          <a:p>
            <a:pPr lvl="1">
              <a:buFontTx/>
              <a:buNone/>
            </a:pPr>
            <a:r>
              <a:rPr lang="zh-CN" altLang="en-US"/>
              <a:t>任课教师想查选修某门课程的所有学生的学号及其成绩</a:t>
            </a:r>
          </a:p>
          <a:p>
            <a:pPr lvl="1">
              <a:buFontTx/>
              <a:buNone/>
            </a:pPr>
            <a:r>
              <a:rPr lang="zh-CN" altLang="en-US"/>
              <a:t>班主任想查某个学生选修的所有课程的课程号及相应成绩</a:t>
            </a:r>
          </a:p>
          <a:p>
            <a:pPr lvl="1">
              <a:buFontTx/>
              <a:buNone/>
            </a:pPr>
            <a:r>
              <a:rPr lang="zh-CN" altLang="en-US"/>
              <a:t>学生想查某个学生选修某门课程的成绩</a:t>
            </a:r>
          </a:p>
          <a:p>
            <a:pPr lvl="1">
              <a:buFontTx/>
              <a:buNone/>
            </a:pPr>
            <a:r>
              <a:rPr lang="zh-CN" altLang="en-US"/>
              <a:t>即：查询条件是不确定的，要查询的属性列也是不确定的</a:t>
            </a:r>
          </a:p>
        </p:txBody>
      </p:sp>
      <p:sp>
        <p:nvSpPr>
          <p:cNvPr id="4" name="矩形 3">
            <a:extLst>
              <a:ext uri="{FF2B5EF4-FFF2-40B4-BE49-F238E27FC236}">
                <a16:creationId xmlns:a16="http://schemas.microsoft.com/office/drawing/2014/main" id="{5C09A819-A3A5-4AA2-A1F2-F93B31970069}"/>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DA40FA2-5A3C-4CC7-8619-89501C91FE51}"/>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EF31C57F-47A3-411D-BC9C-9FBF65980CE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447642372"/>
      </p:ext>
    </p:extLst>
  </p:cSld>
  <p:clrMapOvr>
    <a:masterClrMapping/>
  </p:clrMapOvr>
  <p:transition>
    <p:wip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a:extLst>
              <a:ext uri="{FF2B5EF4-FFF2-40B4-BE49-F238E27FC236}">
                <a16:creationId xmlns:a16="http://schemas.microsoft.com/office/drawing/2014/main" id="{1FA0A863-EFD1-45E1-B0E1-76D6DC7BB713}"/>
              </a:ext>
            </a:extLst>
          </p:cNvPr>
          <p:cNvSpPr>
            <a:spLocks noGrp="1" noChangeArrowheads="1"/>
          </p:cNvSpPr>
          <p:nvPr>
            <p:ph type="title"/>
          </p:nvPr>
        </p:nvSpPr>
        <p:spPr/>
        <p:txBody>
          <a:bodyPr/>
          <a:lstStyle/>
          <a:p>
            <a:r>
              <a:rPr lang="zh-CN" altLang="en-US"/>
              <a:t>二、动态</a:t>
            </a:r>
            <a:r>
              <a:rPr lang="en-US" altLang="zh-CN"/>
              <a:t>SQL</a:t>
            </a:r>
          </a:p>
        </p:txBody>
      </p:sp>
      <p:sp>
        <p:nvSpPr>
          <p:cNvPr id="1036291" name="Rectangle 3">
            <a:extLst>
              <a:ext uri="{FF2B5EF4-FFF2-40B4-BE49-F238E27FC236}">
                <a16:creationId xmlns:a16="http://schemas.microsoft.com/office/drawing/2014/main" id="{0114B32E-CD88-4A0F-AFCB-BC9CA6E6D929}"/>
              </a:ext>
            </a:extLst>
          </p:cNvPr>
          <p:cNvSpPr>
            <a:spLocks noGrp="1" noChangeArrowheads="1"/>
          </p:cNvSpPr>
          <p:nvPr>
            <p:ph type="body" idx="1"/>
          </p:nvPr>
        </p:nvSpPr>
        <p:spPr/>
        <p:txBody>
          <a:bodyPr/>
          <a:lstStyle/>
          <a:p>
            <a:pPr>
              <a:lnSpc>
                <a:spcPct val="90000"/>
              </a:lnSpc>
            </a:pPr>
            <a:r>
              <a:rPr lang="en-US" altLang="zh-CN"/>
              <a:t>1. </a:t>
            </a:r>
            <a:r>
              <a:rPr lang="zh-CN" altLang="en-US"/>
              <a:t>什么是动态嵌入式</a:t>
            </a:r>
            <a:r>
              <a:rPr lang="en-US" altLang="zh-CN"/>
              <a:t>SQL</a:t>
            </a:r>
          </a:p>
          <a:p>
            <a:pPr lvl="1">
              <a:lnSpc>
                <a:spcPct val="90000"/>
              </a:lnSpc>
            </a:pPr>
            <a:r>
              <a:rPr lang="zh-CN" altLang="en-US"/>
              <a:t>动态</a:t>
            </a:r>
            <a:r>
              <a:rPr lang="en-US" altLang="zh-CN"/>
              <a:t>SQL</a:t>
            </a:r>
            <a:r>
              <a:rPr lang="zh-CN" altLang="en-US"/>
              <a:t>方法允许在程序运行过程中临时“组装”</a:t>
            </a:r>
            <a:r>
              <a:rPr lang="en-US" altLang="zh-CN"/>
              <a:t>SQL</a:t>
            </a:r>
            <a:r>
              <a:rPr lang="zh-CN" altLang="en-US"/>
              <a:t>语句。</a:t>
            </a:r>
            <a:endParaRPr lang="zh-CN" altLang="en-US" sz="2400"/>
          </a:p>
          <a:p>
            <a:pPr lvl="3">
              <a:lnSpc>
                <a:spcPct val="90000"/>
              </a:lnSpc>
            </a:pPr>
            <a:endParaRPr lang="zh-CN" altLang="en-US" sz="1800"/>
          </a:p>
          <a:p>
            <a:pPr>
              <a:lnSpc>
                <a:spcPct val="90000"/>
              </a:lnSpc>
            </a:pPr>
            <a:r>
              <a:rPr lang="en-US" altLang="zh-CN"/>
              <a:t>2. </a:t>
            </a:r>
            <a:r>
              <a:rPr lang="zh-CN" altLang="en-US"/>
              <a:t>应用范围</a:t>
            </a:r>
          </a:p>
          <a:p>
            <a:pPr lvl="1">
              <a:lnSpc>
                <a:spcPct val="90000"/>
              </a:lnSpc>
            </a:pPr>
            <a:r>
              <a:rPr lang="zh-CN" altLang="en-US"/>
              <a:t>在预编译时下列信息不能确定时</a:t>
            </a:r>
          </a:p>
          <a:p>
            <a:pPr lvl="2">
              <a:lnSpc>
                <a:spcPct val="90000"/>
              </a:lnSpc>
            </a:pPr>
            <a:r>
              <a:rPr lang="zh-CN" altLang="en-US"/>
              <a:t> </a:t>
            </a:r>
            <a:r>
              <a:rPr lang="en-US" altLang="zh-CN"/>
              <a:t>SQL</a:t>
            </a:r>
            <a:r>
              <a:rPr lang="zh-CN" altLang="en-US"/>
              <a:t>语句正文</a:t>
            </a:r>
          </a:p>
          <a:p>
            <a:pPr lvl="2">
              <a:lnSpc>
                <a:spcPct val="90000"/>
              </a:lnSpc>
            </a:pPr>
            <a:r>
              <a:rPr lang="zh-CN" altLang="en-US"/>
              <a:t> 主变量个数</a:t>
            </a:r>
          </a:p>
          <a:p>
            <a:pPr lvl="2">
              <a:lnSpc>
                <a:spcPct val="90000"/>
              </a:lnSpc>
            </a:pPr>
            <a:r>
              <a:rPr lang="zh-CN" altLang="en-US"/>
              <a:t> 主变量的数据类型</a:t>
            </a:r>
          </a:p>
          <a:p>
            <a:pPr lvl="2">
              <a:lnSpc>
                <a:spcPct val="90000"/>
              </a:lnSpc>
            </a:pPr>
            <a:r>
              <a:rPr lang="zh-CN" altLang="en-US"/>
              <a:t> </a:t>
            </a:r>
            <a:r>
              <a:rPr lang="en-US" altLang="zh-CN"/>
              <a:t>SQL</a:t>
            </a:r>
            <a:r>
              <a:rPr lang="zh-CN" altLang="en-US"/>
              <a:t>语句中引用的数据库对象（列、索引、基本表、视图等）</a:t>
            </a:r>
          </a:p>
        </p:txBody>
      </p:sp>
      <p:sp>
        <p:nvSpPr>
          <p:cNvPr id="4" name="矩形 3">
            <a:extLst>
              <a:ext uri="{FF2B5EF4-FFF2-40B4-BE49-F238E27FC236}">
                <a16:creationId xmlns:a16="http://schemas.microsoft.com/office/drawing/2014/main" id="{A38607F3-8630-4756-8F8C-90D259A6FE54}"/>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4310F25-D7BF-4EAE-A9C3-5EB844F0D99F}"/>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37F69AF0-9570-44B4-B387-5E846781E69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06600306"/>
      </p:ext>
    </p:extLst>
  </p:cSld>
  <p:clrMapOvr>
    <a:masterClrMapping/>
  </p:clrMapOvr>
  <p:transition>
    <p:wip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a:extLst>
              <a:ext uri="{FF2B5EF4-FFF2-40B4-BE49-F238E27FC236}">
                <a16:creationId xmlns:a16="http://schemas.microsoft.com/office/drawing/2014/main" id="{09D5D102-A930-449C-81BA-14DD5C98441A}"/>
              </a:ext>
            </a:extLst>
          </p:cNvPr>
          <p:cNvSpPr>
            <a:spLocks noGrp="1" noChangeArrowheads="1"/>
          </p:cNvSpPr>
          <p:nvPr>
            <p:ph type="title"/>
          </p:nvPr>
        </p:nvSpPr>
        <p:spPr/>
        <p:txBody>
          <a:bodyPr/>
          <a:lstStyle/>
          <a:p>
            <a:r>
              <a:rPr lang="zh-CN" altLang="en-US"/>
              <a:t>动态</a:t>
            </a:r>
            <a:r>
              <a:rPr lang="en-US" altLang="zh-CN"/>
              <a:t>SQL</a:t>
            </a:r>
            <a:r>
              <a:rPr lang="zh-CN" altLang="en-US"/>
              <a:t>（续）</a:t>
            </a:r>
          </a:p>
        </p:txBody>
      </p:sp>
      <p:sp>
        <p:nvSpPr>
          <p:cNvPr id="1037315" name="Rectangle 3">
            <a:extLst>
              <a:ext uri="{FF2B5EF4-FFF2-40B4-BE49-F238E27FC236}">
                <a16:creationId xmlns:a16="http://schemas.microsoft.com/office/drawing/2014/main" id="{77934C79-77EE-423D-BED8-35CDB6257420}"/>
              </a:ext>
            </a:extLst>
          </p:cNvPr>
          <p:cNvSpPr>
            <a:spLocks noGrp="1" noChangeArrowheads="1"/>
          </p:cNvSpPr>
          <p:nvPr>
            <p:ph type="body" idx="1"/>
          </p:nvPr>
        </p:nvSpPr>
        <p:spPr/>
        <p:txBody>
          <a:bodyPr/>
          <a:lstStyle/>
          <a:p>
            <a:pPr>
              <a:lnSpc>
                <a:spcPct val="90000"/>
              </a:lnSpc>
            </a:pPr>
            <a:r>
              <a:rPr lang="en-US" altLang="zh-CN"/>
              <a:t>3. </a:t>
            </a:r>
            <a:r>
              <a:rPr lang="zh-CN" altLang="en-US"/>
              <a:t>动态</a:t>
            </a:r>
            <a:r>
              <a:rPr lang="en-US" altLang="zh-CN"/>
              <a:t>SQL</a:t>
            </a:r>
            <a:r>
              <a:rPr lang="zh-CN" altLang="en-US"/>
              <a:t>的形式</a:t>
            </a:r>
          </a:p>
          <a:p>
            <a:pPr lvl="1">
              <a:lnSpc>
                <a:spcPct val="90000"/>
              </a:lnSpc>
            </a:pPr>
            <a:r>
              <a:rPr lang="zh-CN" altLang="en-US"/>
              <a:t>语句可变</a:t>
            </a:r>
          </a:p>
          <a:p>
            <a:pPr lvl="2">
              <a:lnSpc>
                <a:spcPct val="90000"/>
              </a:lnSpc>
            </a:pPr>
            <a:r>
              <a:rPr lang="zh-CN" altLang="en-US"/>
              <a:t> 临时构造完整的</a:t>
            </a:r>
            <a:r>
              <a:rPr lang="en-US" altLang="zh-CN"/>
              <a:t>SQL</a:t>
            </a:r>
            <a:r>
              <a:rPr lang="zh-CN" altLang="en-US"/>
              <a:t>语句</a:t>
            </a:r>
          </a:p>
          <a:p>
            <a:pPr lvl="1">
              <a:lnSpc>
                <a:spcPct val="90000"/>
              </a:lnSpc>
            </a:pPr>
            <a:r>
              <a:rPr lang="zh-CN" altLang="en-US"/>
              <a:t>条件可变</a:t>
            </a:r>
          </a:p>
          <a:p>
            <a:pPr lvl="2">
              <a:lnSpc>
                <a:spcPct val="90000"/>
              </a:lnSpc>
            </a:pPr>
            <a:r>
              <a:rPr lang="zh-CN" altLang="en-US"/>
              <a:t> </a:t>
            </a:r>
            <a:r>
              <a:rPr lang="en-US" altLang="zh-CN"/>
              <a:t>WHERE</a:t>
            </a:r>
            <a:r>
              <a:rPr lang="zh-CN" altLang="en-US"/>
              <a:t>子句中的条件</a:t>
            </a:r>
          </a:p>
          <a:p>
            <a:pPr lvl="2">
              <a:lnSpc>
                <a:spcPct val="90000"/>
              </a:lnSpc>
            </a:pPr>
            <a:r>
              <a:rPr lang="zh-CN" altLang="en-US"/>
              <a:t> </a:t>
            </a:r>
            <a:r>
              <a:rPr lang="en-US" altLang="zh-CN"/>
              <a:t>HAVING</a:t>
            </a:r>
            <a:r>
              <a:rPr lang="zh-CN" altLang="en-US"/>
              <a:t>短语中的条件</a:t>
            </a:r>
          </a:p>
          <a:p>
            <a:pPr lvl="1">
              <a:lnSpc>
                <a:spcPct val="90000"/>
              </a:lnSpc>
            </a:pPr>
            <a:r>
              <a:rPr lang="zh-CN" altLang="en-US"/>
              <a:t>数据库对象、查询条件均可变</a:t>
            </a:r>
          </a:p>
          <a:p>
            <a:pPr lvl="2">
              <a:lnSpc>
                <a:spcPct val="90000"/>
              </a:lnSpc>
            </a:pPr>
            <a:r>
              <a:rPr lang="zh-CN" altLang="en-US"/>
              <a:t> </a:t>
            </a:r>
            <a:r>
              <a:rPr lang="en-US" altLang="zh-CN"/>
              <a:t>SELECT</a:t>
            </a:r>
            <a:r>
              <a:rPr lang="zh-CN" altLang="en-US"/>
              <a:t>子句中的列名</a:t>
            </a:r>
          </a:p>
          <a:p>
            <a:pPr lvl="2">
              <a:lnSpc>
                <a:spcPct val="90000"/>
              </a:lnSpc>
            </a:pPr>
            <a:r>
              <a:rPr lang="zh-CN" altLang="en-US"/>
              <a:t> </a:t>
            </a:r>
            <a:r>
              <a:rPr lang="en-US" altLang="zh-CN"/>
              <a:t>FROM</a:t>
            </a:r>
            <a:r>
              <a:rPr lang="zh-CN" altLang="en-US"/>
              <a:t>子句中的表名或视图名</a:t>
            </a:r>
          </a:p>
          <a:p>
            <a:pPr lvl="2">
              <a:lnSpc>
                <a:spcPct val="90000"/>
              </a:lnSpc>
            </a:pPr>
            <a:r>
              <a:rPr lang="zh-CN" altLang="en-US"/>
              <a:t> </a:t>
            </a:r>
            <a:r>
              <a:rPr lang="en-US" altLang="zh-CN"/>
              <a:t>WHERE</a:t>
            </a:r>
            <a:r>
              <a:rPr lang="zh-CN" altLang="en-US"/>
              <a:t>子句中的条件</a:t>
            </a:r>
          </a:p>
          <a:p>
            <a:pPr lvl="2">
              <a:lnSpc>
                <a:spcPct val="90000"/>
              </a:lnSpc>
            </a:pPr>
            <a:r>
              <a:rPr lang="zh-CN" altLang="en-US"/>
              <a:t> </a:t>
            </a:r>
            <a:r>
              <a:rPr lang="en-US" altLang="zh-CN"/>
              <a:t>HAVING</a:t>
            </a:r>
            <a:r>
              <a:rPr lang="zh-CN" altLang="en-US"/>
              <a:t>短语中的条件</a:t>
            </a:r>
          </a:p>
        </p:txBody>
      </p:sp>
      <p:sp>
        <p:nvSpPr>
          <p:cNvPr id="4" name="矩形 3">
            <a:extLst>
              <a:ext uri="{FF2B5EF4-FFF2-40B4-BE49-F238E27FC236}">
                <a16:creationId xmlns:a16="http://schemas.microsoft.com/office/drawing/2014/main" id="{BC35F52A-F2C5-44E7-8CB7-B70F8F71CE57}"/>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2062366-5E4F-4E06-BAD4-5FEDB677E00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2009432-37F3-4EF9-8A48-20F63496EDA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899808745"/>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模式与表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创建基本表（其他数据库对象也一样）时，若没有指定模式，系统根据搜索路径来确定该对象所属的模式</a:t>
            </a:r>
          </a:p>
          <a:p>
            <a:pPr>
              <a:lnSpc>
                <a:spcPct val="100000"/>
              </a:lnSpc>
              <a:buFont typeface="Wingdings" panose="05000000000000000000" pitchFamily="2" charset="2"/>
              <a:buChar char="p"/>
            </a:pPr>
            <a:r>
              <a:rPr lang="zh-CN" altLang="en-US" dirty="0">
                <a:ea typeface="STHeiti Light" charset="-122"/>
              </a:rPr>
              <a:t> 关系数据库管理系统会以“搜索路径”制向的模式作为数据库对象的模式名</a:t>
            </a:r>
          </a:p>
          <a:p>
            <a:pPr>
              <a:lnSpc>
                <a:spcPct val="100000"/>
              </a:lnSpc>
              <a:buFont typeface="Wingdings" panose="05000000000000000000" pitchFamily="2" charset="2"/>
              <a:buChar char="p"/>
            </a:pPr>
            <a:r>
              <a:rPr lang="zh-CN" altLang="en-US" dirty="0">
                <a:ea typeface="STHeiti Light" charset="-122"/>
              </a:rPr>
              <a:t> 设置搜索路径的方式：</a:t>
            </a:r>
          </a:p>
          <a:p>
            <a:pPr marL="0" indent="0">
              <a:lnSpc>
                <a:spcPct val="100000"/>
              </a:lnSpc>
              <a:buNone/>
            </a:pPr>
            <a:r>
              <a:rPr lang="en-US" altLang="zh-CN" dirty="0">
                <a:ea typeface="STHeiti Light" charset="-122"/>
              </a:rPr>
              <a:t>    </a:t>
            </a:r>
            <a:r>
              <a:rPr lang="en-US" altLang="zh-CN" dirty="0">
                <a:solidFill>
                  <a:srgbClr val="FF0000"/>
                </a:solidFill>
                <a:ea typeface="STHeiti Light" charset="-122"/>
              </a:rPr>
              <a:t>SET </a:t>
            </a:r>
            <a:r>
              <a:rPr lang="en-US" altLang="zh-CN" dirty="0" err="1">
                <a:solidFill>
                  <a:srgbClr val="FF0000"/>
                </a:solidFill>
                <a:ea typeface="STHeiti Light" charset="-122"/>
              </a:rPr>
              <a:t>search_path</a:t>
            </a:r>
            <a:r>
              <a:rPr lang="en-US" altLang="zh-CN" dirty="0">
                <a:solidFill>
                  <a:srgbClr val="FF0000"/>
                </a:solidFill>
                <a:ea typeface="STHeiti Light" charset="-122"/>
              </a:rPr>
              <a:t> TO </a:t>
            </a:r>
            <a:r>
              <a:rPr lang="en-US" altLang="zh-CN" dirty="0">
                <a:ea typeface="STHeiti Light" charset="-122"/>
              </a:rPr>
              <a:t>"S-T",PUBLIC;</a:t>
            </a: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251453"/>
      </p:ext>
    </p:extLst>
  </p:cSld>
  <p:clrMapOvr>
    <a:masterClrMapping/>
  </p:clrMapOvr>
  <p:transition>
    <p:wip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a:extLst>
              <a:ext uri="{FF2B5EF4-FFF2-40B4-BE49-F238E27FC236}">
                <a16:creationId xmlns:a16="http://schemas.microsoft.com/office/drawing/2014/main" id="{328FB054-2DBC-4933-B0A2-C9FA4282C21A}"/>
              </a:ext>
            </a:extLst>
          </p:cNvPr>
          <p:cNvSpPr>
            <a:spLocks noGrp="1" noChangeArrowheads="1"/>
          </p:cNvSpPr>
          <p:nvPr>
            <p:ph type="title"/>
          </p:nvPr>
        </p:nvSpPr>
        <p:spPr/>
        <p:txBody>
          <a:bodyPr/>
          <a:lstStyle/>
          <a:p>
            <a:r>
              <a:rPr lang="zh-CN" altLang="en-US"/>
              <a:t>动态</a:t>
            </a:r>
            <a:r>
              <a:rPr lang="en-US" altLang="zh-CN"/>
              <a:t>SQL</a:t>
            </a:r>
            <a:r>
              <a:rPr lang="zh-CN" altLang="en-US"/>
              <a:t>（续）</a:t>
            </a:r>
          </a:p>
        </p:txBody>
      </p:sp>
      <p:sp>
        <p:nvSpPr>
          <p:cNvPr id="1038339" name="Rectangle 3">
            <a:extLst>
              <a:ext uri="{FF2B5EF4-FFF2-40B4-BE49-F238E27FC236}">
                <a16:creationId xmlns:a16="http://schemas.microsoft.com/office/drawing/2014/main" id="{ED7554C2-B8B9-49D4-AB68-9E34A3759DA3}"/>
              </a:ext>
            </a:extLst>
          </p:cNvPr>
          <p:cNvSpPr>
            <a:spLocks noGrp="1" noChangeArrowheads="1"/>
          </p:cNvSpPr>
          <p:nvPr>
            <p:ph type="body" idx="1"/>
          </p:nvPr>
        </p:nvSpPr>
        <p:spPr/>
        <p:txBody>
          <a:bodyPr/>
          <a:lstStyle/>
          <a:p>
            <a:pPr>
              <a:lnSpc>
                <a:spcPct val="90000"/>
              </a:lnSpc>
            </a:pPr>
            <a:r>
              <a:rPr lang="en-US" altLang="zh-CN"/>
              <a:t>4. </a:t>
            </a:r>
            <a:r>
              <a:rPr lang="zh-CN" altLang="en-US"/>
              <a:t>常用动态</a:t>
            </a:r>
            <a:r>
              <a:rPr lang="en-US" altLang="zh-CN"/>
              <a:t>SQL</a:t>
            </a:r>
            <a:r>
              <a:rPr lang="zh-CN" altLang="en-US"/>
              <a:t>语句</a:t>
            </a:r>
          </a:p>
          <a:p>
            <a:pPr lvl="1">
              <a:lnSpc>
                <a:spcPct val="90000"/>
              </a:lnSpc>
            </a:pPr>
            <a:r>
              <a:rPr lang="en-US" altLang="zh-CN"/>
              <a:t>EXECUTE IMMEDIATE</a:t>
            </a:r>
          </a:p>
          <a:p>
            <a:pPr lvl="1">
              <a:lnSpc>
                <a:spcPct val="90000"/>
              </a:lnSpc>
            </a:pPr>
            <a:r>
              <a:rPr lang="en-US" altLang="zh-CN"/>
              <a:t>PREPARE</a:t>
            </a:r>
          </a:p>
          <a:p>
            <a:pPr lvl="1">
              <a:lnSpc>
                <a:spcPct val="90000"/>
              </a:lnSpc>
            </a:pPr>
            <a:r>
              <a:rPr lang="en-US" altLang="zh-CN"/>
              <a:t>EXECUTE</a:t>
            </a:r>
          </a:p>
          <a:p>
            <a:pPr lvl="1">
              <a:lnSpc>
                <a:spcPct val="90000"/>
              </a:lnSpc>
            </a:pPr>
            <a:r>
              <a:rPr lang="en-US" altLang="zh-CN"/>
              <a:t>DESCRIBE</a:t>
            </a:r>
          </a:p>
          <a:p>
            <a:pPr lvl="1">
              <a:lnSpc>
                <a:spcPct val="90000"/>
              </a:lnSpc>
              <a:buFontTx/>
              <a:buNone/>
            </a:pPr>
            <a:endParaRPr lang="en-US" altLang="zh-CN"/>
          </a:p>
          <a:p>
            <a:pPr>
              <a:lnSpc>
                <a:spcPct val="90000"/>
              </a:lnSpc>
            </a:pPr>
            <a:r>
              <a:rPr lang="zh-CN" altLang="en-US"/>
              <a:t>使用动态</a:t>
            </a:r>
            <a:r>
              <a:rPr lang="en-US" altLang="zh-CN"/>
              <a:t>SQL</a:t>
            </a:r>
            <a:r>
              <a:rPr lang="zh-CN" altLang="en-US"/>
              <a:t>技术更多的是涉及程序设计方面的知识，而不是</a:t>
            </a:r>
            <a:r>
              <a:rPr lang="en-US" altLang="zh-CN"/>
              <a:t>SQL</a:t>
            </a:r>
            <a:r>
              <a:rPr lang="zh-CN" altLang="en-US"/>
              <a:t>语言本身</a:t>
            </a:r>
          </a:p>
        </p:txBody>
      </p:sp>
      <p:sp>
        <p:nvSpPr>
          <p:cNvPr id="4" name="矩形 3">
            <a:extLst>
              <a:ext uri="{FF2B5EF4-FFF2-40B4-BE49-F238E27FC236}">
                <a16:creationId xmlns:a16="http://schemas.microsoft.com/office/drawing/2014/main" id="{264F7398-7F1A-458E-A11B-9EA38187C1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0DE97BF-F947-4285-B61D-5E596BAB1998}"/>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F7CD2ED7-A337-47D6-91C2-BC277629199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103828136"/>
      </p:ext>
    </p:extLst>
  </p:cSld>
  <p:clrMapOvr>
    <a:masterClrMapping/>
  </p:clrMapOvr>
  <p:transition>
    <p:wip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a:extLst>
              <a:ext uri="{FF2B5EF4-FFF2-40B4-BE49-F238E27FC236}">
                <a16:creationId xmlns:a16="http://schemas.microsoft.com/office/drawing/2014/main" id="{96D516DA-B540-4FFF-BDB2-C5F9516BEDC3}"/>
              </a:ext>
            </a:extLst>
          </p:cNvPr>
          <p:cNvSpPr>
            <a:spLocks noGrp="1" noChangeArrowheads="1"/>
          </p:cNvSpPr>
          <p:nvPr>
            <p:ph type="title"/>
          </p:nvPr>
        </p:nvSpPr>
        <p:spPr/>
        <p:txBody>
          <a:bodyPr/>
          <a:lstStyle/>
          <a:p>
            <a:r>
              <a:rPr lang="zh-CN" altLang="en-US" sz="4000"/>
              <a:t>第</a:t>
            </a:r>
            <a:r>
              <a:rPr lang="en-US" altLang="zh-CN" sz="4000"/>
              <a:t>3</a:t>
            </a:r>
            <a:r>
              <a:rPr lang="zh-CN" altLang="en-US" sz="4000"/>
              <a:t>章  关系数据库标准语言</a:t>
            </a:r>
            <a:r>
              <a:rPr lang="en-US" altLang="zh-CN" sz="4000"/>
              <a:t>SQL</a:t>
            </a:r>
          </a:p>
        </p:txBody>
      </p:sp>
      <p:sp>
        <p:nvSpPr>
          <p:cNvPr id="1040387" name="Rectangle 3">
            <a:extLst>
              <a:ext uri="{FF2B5EF4-FFF2-40B4-BE49-F238E27FC236}">
                <a16:creationId xmlns:a16="http://schemas.microsoft.com/office/drawing/2014/main" id="{FECB0480-0FA1-4BA8-A69B-6AFFEA33EF7F}"/>
              </a:ext>
            </a:extLst>
          </p:cNvPr>
          <p:cNvSpPr>
            <a:spLocks noGrp="1" noChangeArrowheads="1"/>
          </p:cNvSpPr>
          <p:nvPr>
            <p:ph type="body" idx="1"/>
          </p:nvPr>
        </p:nvSpPr>
        <p:spPr>
          <a:xfrm>
            <a:off x="990600" y="1828800"/>
            <a:ext cx="7772400" cy="4572000"/>
          </a:xfrm>
        </p:spPr>
        <p:txBody>
          <a:bodyPr/>
          <a:lstStyle/>
          <a:p>
            <a:pPr lvl="1" algn="just">
              <a:lnSpc>
                <a:spcPct val="90000"/>
              </a:lnSpc>
              <a:buFontTx/>
              <a:buNone/>
            </a:pPr>
            <a:r>
              <a:rPr lang="en-US" altLang="zh-CN" dirty="0">
                <a:cs typeface="Times New Roman" panose="02020603050405020304" pitchFamily="18" charset="0"/>
              </a:rPr>
              <a:t>3.1 </a:t>
            </a:r>
            <a:r>
              <a:rPr lang="en-US" altLang="zh-CN" dirty="0"/>
              <a:t>SQL</a:t>
            </a:r>
            <a:r>
              <a:rPr lang="zh-CN" altLang="en-US" dirty="0"/>
              <a:t>概述</a:t>
            </a:r>
          </a:p>
          <a:p>
            <a:pPr lvl="1" algn="just">
              <a:lnSpc>
                <a:spcPct val="90000"/>
              </a:lnSpc>
              <a:buFontTx/>
              <a:buNone/>
            </a:pPr>
            <a:r>
              <a:rPr lang="en-US" altLang="zh-CN" dirty="0">
                <a:cs typeface="Times New Roman" panose="02020603050405020304" pitchFamily="18" charset="0"/>
              </a:rPr>
              <a:t>3.2</a:t>
            </a:r>
            <a:r>
              <a:rPr lang="en-US" altLang="zh-CN" dirty="0"/>
              <a:t> </a:t>
            </a:r>
            <a:r>
              <a:rPr lang="zh-CN" altLang="en-US" dirty="0"/>
              <a:t>数据定义</a:t>
            </a:r>
          </a:p>
          <a:p>
            <a:pPr lvl="1" algn="just">
              <a:lnSpc>
                <a:spcPct val="90000"/>
              </a:lnSpc>
              <a:buFontTx/>
              <a:buNone/>
            </a:pPr>
            <a:r>
              <a:rPr lang="en-US" altLang="zh-CN" dirty="0">
                <a:cs typeface="Times New Roman" panose="02020603050405020304" pitchFamily="18" charset="0"/>
              </a:rPr>
              <a:t>3.3 </a:t>
            </a:r>
            <a:r>
              <a:rPr lang="zh-CN" altLang="en-US" dirty="0"/>
              <a:t>查询</a:t>
            </a:r>
          </a:p>
          <a:p>
            <a:pPr lvl="1" algn="just">
              <a:lnSpc>
                <a:spcPct val="90000"/>
              </a:lnSpc>
              <a:buFontTx/>
              <a:buNone/>
            </a:pPr>
            <a:r>
              <a:rPr lang="en-US" altLang="zh-CN" dirty="0">
                <a:cs typeface="Times New Roman" panose="02020603050405020304" pitchFamily="18" charset="0"/>
              </a:rPr>
              <a:t>3.4</a:t>
            </a:r>
            <a:r>
              <a:rPr lang="en-US" altLang="zh-CN" dirty="0"/>
              <a:t> </a:t>
            </a:r>
            <a:r>
              <a:rPr lang="zh-CN" altLang="en-US" dirty="0"/>
              <a:t>数据更新</a:t>
            </a:r>
          </a:p>
          <a:p>
            <a:pPr lvl="1" algn="just">
              <a:lnSpc>
                <a:spcPct val="90000"/>
              </a:lnSpc>
              <a:buFontTx/>
              <a:buNone/>
            </a:pPr>
            <a:r>
              <a:rPr lang="en-US" altLang="zh-CN" dirty="0">
                <a:cs typeface="Times New Roman" panose="02020603050405020304" pitchFamily="18" charset="0"/>
              </a:rPr>
              <a:t>3.5</a:t>
            </a:r>
            <a:r>
              <a:rPr lang="en-US" altLang="zh-CN" dirty="0"/>
              <a:t> </a:t>
            </a:r>
            <a:r>
              <a:rPr lang="zh-CN" altLang="en-US" dirty="0"/>
              <a:t>视图</a:t>
            </a:r>
          </a:p>
          <a:p>
            <a:pPr lvl="1" algn="just">
              <a:lnSpc>
                <a:spcPct val="90000"/>
              </a:lnSpc>
              <a:buFontTx/>
              <a:buNone/>
            </a:pPr>
            <a:r>
              <a:rPr lang="en-US" altLang="zh-CN" dirty="0">
                <a:cs typeface="Times New Roman" panose="02020603050405020304" pitchFamily="18" charset="0"/>
              </a:rPr>
              <a:t>3.6</a:t>
            </a:r>
            <a:r>
              <a:rPr lang="en-US" altLang="zh-CN" dirty="0"/>
              <a:t> </a:t>
            </a:r>
            <a:r>
              <a:rPr lang="zh-CN" altLang="en-US" dirty="0"/>
              <a:t>数据控制</a:t>
            </a:r>
          </a:p>
          <a:p>
            <a:pPr lvl="1" algn="just">
              <a:lnSpc>
                <a:spcPct val="90000"/>
              </a:lnSpc>
              <a:buFontTx/>
              <a:buNone/>
            </a:pPr>
            <a:r>
              <a:rPr lang="en-US" altLang="zh-CN" dirty="0">
                <a:cs typeface="Times New Roman" panose="02020603050405020304" pitchFamily="18" charset="0"/>
              </a:rPr>
              <a:t>3.7</a:t>
            </a:r>
            <a:r>
              <a:rPr lang="en-US" altLang="zh-CN" dirty="0"/>
              <a:t> </a:t>
            </a:r>
            <a:r>
              <a:rPr lang="zh-CN" altLang="en-US" dirty="0"/>
              <a:t>嵌入式</a:t>
            </a:r>
            <a:r>
              <a:rPr lang="en-US" altLang="zh-CN" dirty="0"/>
              <a:t>SQL</a:t>
            </a:r>
          </a:p>
          <a:p>
            <a:pPr lvl="1" algn="just">
              <a:lnSpc>
                <a:spcPct val="90000"/>
              </a:lnSpc>
              <a:buFontTx/>
              <a:buNone/>
            </a:pPr>
            <a:r>
              <a:rPr lang="zh-CN" altLang="en-US" dirty="0">
                <a:solidFill>
                  <a:srgbClr val="FF0000"/>
                </a:solidFill>
              </a:rPr>
              <a:t>小结</a:t>
            </a:r>
          </a:p>
        </p:txBody>
      </p:sp>
      <p:sp>
        <p:nvSpPr>
          <p:cNvPr id="4" name="矩形 3">
            <a:extLst>
              <a:ext uri="{FF2B5EF4-FFF2-40B4-BE49-F238E27FC236}">
                <a16:creationId xmlns:a16="http://schemas.microsoft.com/office/drawing/2014/main" id="{269B8AFF-AC49-4F1F-BECF-0762950C6F5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E7CD04BB-09AE-4734-8775-099E126AAD5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156E26AE-E084-496F-AA07-F49D7296EB1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67085679"/>
      </p:ext>
    </p:extLst>
  </p:cSld>
  <p:clrMapOvr>
    <a:masterClrMapping/>
  </p:clrMapOvr>
  <p:transition>
    <p:wip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a:extLst>
              <a:ext uri="{FF2B5EF4-FFF2-40B4-BE49-F238E27FC236}">
                <a16:creationId xmlns:a16="http://schemas.microsoft.com/office/drawing/2014/main" id="{D2BEAB58-6731-442B-AFCD-FCCBF23D1F8B}"/>
              </a:ext>
            </a:extLst>
          </p:cNvPr>
          <p:cNvSpPr>
            <a:spLocks noGrp="1" noChangeArrowheads="1"/>
          </p:cNvSpPr>
          <p:nvPr>
            <p:ph type="title"/>
          </p:nvPr>
        </p:nvSpPr>
        <p:spPr/>
        <p:txBody>
          <a:bodyPr/>
          <a:lstStyle/>
          <a:p>
            <a:r>
              <a:rPr lang="zh-CN" altLang="en-US" dirty="0"/>
              <a:t>小结</a:t>
            </a:r>
          </a:p>
        </p:txBody>
      </p:sp>
      <p:sp>
        <p:nvSpPr>
          <p:cNvPr id="1041411" name="Rectangle 3">
            <a:extLst>
              <a:ext uri="{FF2B5EF4-FFF2-40B4-BE49-F238E27FC236}">
                <a16:creationId xmlns:a16="http://schemas.microsoft.com/office/drawing/2014/main" id="{49D290CB-0264-476A-A82C-375CE7CA42D9}"/>
              </a:ext>
            </a:extLst>
          </p:cNvPr>
          <p:cNvSpPr>
            <a:spLocks noGrp="1" noChangeArrowheads="1"/>
          </p:cNvSpPr>
          <p:nvPr>
            <p:ph type="body" idx="1"/>
          </p:nvPr>
        </p:nvSpPr>
        <p:spPr/>
        <p:txBody>
          <a:bodyPr/>
          <a:lstStyle/>
          <a:p>
            <a:r>
              <a:rPr lang="en-US" altLang="zh-CN" dirty="0"/>
              <a:t>SQL</a:t>
            </a:r>
            <a:r>
              <a:rPr lang="zh-CN" altLang="en-US" dirty="0"/>
              <a:t>的特点</a:t>
            </a:r>
          </a:p>
          <a:p>
            <a:pPr lvl="1"/>
            <a:r>
              <a:rPr lang="zh-CN" altLang="en-US" dirty="0"/>
              <a:t>⒈ 综合统一</a:t>
            </a:r>
          </a:p>
          <a:p>
            <a:pPr lvl="1"/>
            <a:r>
              <a:rPr lang="zh-CN" altLang="en-US" dirty="0"/>
              <a:t> </a:t>
            </a:r>
            <a:r>
              <a:rPr lang="en-US" altLang="zh-CN" dirty="0"/>
              <a:t>2. </a:t>
            </a:r>
            <a:r>
              <a:rPr lang="zh-CN" altLang="en-US" dirty="0"/>
              <a:t>高度非过程化</a:t>
            </a:r>
          </a:p>
          <a:p>
            <a:pPr lvl="1"/>
            <a:r>
              <a:rPr lang="zh-CN" altLang="en-US" dirty="0"/>
              <a:t> </a:t>
            </a:r>
            <a:r>
              <a:rPr lang="en-US" altLang="zh-CN" dirty="0"/>
              <a:t>3. </a:t>
            </a:r>
            <a:r>
              <a:rPr lang="zh-CN" altLang="en-US" dirty="0"/>
              <a:t>面向集合的操作方式</a:t>
            </a:r>
          </a:p>
          <a:p>
            <a:pPr lvl="1"/>
            <a:r>
              <a:rPr lang="zh-CN" altLang="en-US" dirty="0"/>
              <a:t> </a:t>
            </a:r>
            <a:r>
              <a:rPr lang="en-US" altLang="zh-CN" dirty="0"/>
              <a:t>4. </a:t>
            </a:r>
            <a:r>
              <a:rPr lang="zh-CN" altLang="en-US" dirty="0"/>
              <a:t>同一种语法结构提供两种使用方式</a:t>
            </a:r>
          </a:p>
          <a:p>
            <a:pPr lvl="1"/>
            <a:r>
              <a:rPr lang="zh-CN" altLang="en-US" dirty="0"/>
              <a:t> </a:t>
            </a:r>
            <a:r>
              <a:rPr lang="en-US" altLang="zh-CN" dirty="0"/>
              <a:t>5. </a:t>
            </a:r>
            <a:r>
              <a:rPr lang="zh-CN" altLang="en-US" dirty="0"/>
              <a:t>语言简捷，易学易用</a:t>
            </a:r>
          </a:p>
          <a:p>
            <a:endParaRPr lang="en-US" altLang="zh-CN" dirty="0"/>
          </a:p>
        </p:txBody>
      </p:sp>
      <p:sp>
        <p:nvSpPr>
          <p:cNvPr id="4" name="矩形 3">
            <a:extLst>
              <a:ext uri="{FF2B5EF4-FFF2-40B4-BE49-F238E27FC236}">
                <a16:creationId xmlns:a16="http://schemas.microsoft.com/office/drawing/2014/main" id="{DDE4DCCA-9C9B-4A77-88C4-F03A307469F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BBC591B4-3941-4E13-9BBE-44563AD55653}"/>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4C3A52BF-41B1-49C6-BDE2-F11367A57D2F}"/>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08867374"/>
      </p:ext>
    </p:extLst>
  </p:cSld>
  <p:clrMapOvr>
    <a:masterClrMapping/>
  </p:clrMapOvr>
  <p:transition>
    <p:wip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a:extLst>
              <a:ext uri="{FF2B5EF4-FFF2-40B4-BE49-F238E27FC236}">
                <a16:creationId xmlns:a16="http://schemas.microsoft.com/office/drawing/2014/main" id="{C6022B62-B761-4A99-9199-7BCC0A930E10}"/>
              </a:ext>
            </a:extLst>
          </p:cNvPr>
          <p:cNvSpPr>
            <a:spLocks noGrp="1" noChangeArrowheads="1"/>
          </p:cNvSpPr>
          <p:nvPr>
            <p:ph type="title"/>
          </p:nvPr>
        </p:nvSpPr>
        <p:spPr/>
        <p:txBody>
          <a:bodyPr/>
          <a:lstStyle/>
          <a:p>
            <a:r>
              <a:rPr lang="zh-CN" altLang="en-US"/>
              <a:t>小结（续）</a:t>
            </a:r>
          </a:p>
        </p:txBody>
      </p:sp>
      <p:sp>
        <p:nvSpPr>
          <p:cNvPr id="1042435" name="Rectangle 3">
            <a:extLst>
              <a:ext uri="{FF2B5EF4-FFF2-40B4-BE49-F238E27FC236}">
                <a16:creationId xmlns:a16="http://schemas.microsoft.com/office/drawing/2014/main" id="{E265AE1B-FB24-42C7-8613-EADD33516584}"/>
              </a:ext>
            </a:extLst>
          </p:cNvPr>
          <p:cNvSpPr>
            <a:spLocks noGrp="1" noChangeArrowheads="1"/>
          </p:cNvSpPr>
          <p:nvPr>
            <p:ph type="body" idx="1"/>
          </p:nvPr>
        </p:nvSpPr>
        <p:spPr/>
        <p:txBody>
          <a:bodyPr/>
          <a:lstStyle/>
          <a:p>
            <a:r>
              <a:rPr lang="zh-CN" altLang="en-US"/>
              <a:t>交互式</a:t>
            </a:r>
            <a:r>
              <a:rPr lang="en-US" altLang="zh-CN"/>
              <a:t>SQL</a:t>
            </a:r>
          </a:p>
          <a:p>
            <a:pPr lvl="1"/>
            <a:r>
              <a:rPr lang="zh-CN" altLang="en-US"/>
              <a:t>数据定义</a:t>
            </a:r>
          </a:p>
          <a:p>
            <a:pPr lvl="1"/>
            <a:r>
              <a:rPr lang="zh-CN" altLang="en-US"/>
              <a:t>查询</a:t>
            </a:r>
          </a:p>
          <a:p>
            <a:pPr lvl="1"/>
            <a:r>
              <a:rPr lang="zh-CN" altLang="en-US"/>
              <a:t>数据更新</a:t>
            </a:r>
          </a:p>
          <a:p>
            <a:pPr lvl="1"/>
            <a:r>
              <a:rPr lang="zh-CN" altLang="en-US"/>
              <a:t>数据控制</a:t>
            </a:r>
          </a:p>
          <a:p>
            <a:pPr lvl="1"/>
            <a:endParaRPr lang="en-US" altLang="zh-CN"/>
          </a:p>
        </p:txBody>
      </p:sp>
      <p:sp>
        <p:nvSpPr>
          <p:cNvPr id="4" name="矩形 3">
            <a:extLst>
              <a:ext uri="{FF2B5EF4-FFF2-40B4-BE49-F238E27FC236}">
                <a16:creationId xmlns:a16="http://schemas.microsoft.com/office/drawing/2014/main" id="{B77910CA-D937-4FD6-9784-53DF72CA39FD}"/>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DEF1E0DD-C337-401A-87EB-4A11FBBDFB0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37800D69-4A81-46B4-A537-5DA403F7E3DE}"/>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38531687"/>
      </p:ext>
    </p:extLst>
  </p:cSld>
  <p:clrMapOvr>
    <a:masterClrMapping/>
  </p:clrMapOvr>
  <p:transition>
    <p:wip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a:extLst>
              <a:ext uri="{FF2B5EF4-FFF2-40B4-BE49-F238E27FC236}">
                <a16:creationId xmlns:a16="http://schemas.microsoft.com/office/drawing/2014/main" id="{F5A9F1ED-631A-40D5-A72A-17218A25FE9B}"/>
              </a:ext>
            </a:extLst>
          </p:cNvPr>
          <p:cNvSpPr>
            <a:spLocks noGrp="1" noChangeArrowheads="1"/>
          </p:cNvSpPr>
          <p:nvPr>
            <p:ph type="title"/>
          </p:nvPr>
        </p:nvSpPr>
        <p:spPr/>
        <p:txBody>
          <a:bodyPr/>
          <a:lstStyle/>
          <a:p>
            <a:r>
              <a:rPr lang="zh-CN" altLang="en-US"/>
              <a:t>小结（续）</a:t>
            </a:r>
          </a:p>
        </p:txBody>
      </p:sp>
      <p:sp>
        <p:nvSpPr>
          <p:cNvPr id="1043459" name="Rectangle 3">
            <a:extLst>
              <a:ext uri="{FF2B5EF4-FFF2-40B4-BE49-F238E27FC236}">
                <a16:creationId xmlns:a16="http://schemas.microsoft.com/office/drawing/2014/main" id="{09E1DA66-0FBB-4C69-AA4E-48E612C9ADC8}"/>
              </a:ext>
            </a:extLst>
          </p:cNvPr>
          <p:cNvSpPr>
            <a:spLocks noGrp="1" noChangeArrowheads="1"/>
          </p:cNvSpPr>
          <p:nvPr>
            <p:ph type="body" idx="1"/>
          </p:nvPr>
        </p:nvSpPr>
        <p:spPr/>
        <p:txBody>
          <a:bodyPr/>
          <a:lstStyle/>
          <a:p>
            <a:pPr>
              <a:buFont typeface="Monotype Sorts" pitchFamily="2" charset="2"/>
              <a:buNone/>
            </a:pPr>
            <a:r>
              <a:rPr lang="en-US" altLang="zh-CN"/>
              <a:t> </a:t>
            </a:r>
          </a:p>
        </p:txBody>
      </p:sp>
      <p:graphicFrame>
        <p:nvGraphicFramePr>
          <p:cNvPr id="1043460" name="Object 4">
            <a:extLst>
              <a:ext uri="{FF2B5EF4-FFF2-40B4-BE49-F238E27FC236}">
                <a16:creationId xmlns:a16="http://schemas.microsoft.com/office/drawing/2014/main" id="{D46A098B-C78C-4FFC-A637-0E63DE5AA41D}"/>
              </a:ext>
            </a:extLst>
          </p:cNvPr>
          <p:cNvGraphicFramePr>
            <a:graphicFrameLocks noChangeAspect="1"/>
          </p:cNvGraphicFramePr>
          <p:nvPr/>
        </p:nvGraphicFramePr>
        <p:xfrm>
          <a:off x="-609600" y="2209800"/>
          <a:ext cx="11369675" cy="3201988"/>
        </p:xfrm>
        <a:graphic>
          <a:graphicData uri="http://schemas.openxmlformats.org/presentationml/2006/ole">
            <mc:AlternateContent xmlns:mc="http://schemas.openxmlformats.org/markup-compatibility/2006">
              <mc:Choice xmlns:v="urn:schemas-microsoft-com:vml" Requires="v">
                <p:oleObj spid="_x0000_s1026" name="Document" r:id="rId3" imgW="5632920" imgH="1587600" progId="Word.Document.8">
                  <p:embed/>
                </p:oleObj>
              </mc:Choice>
              <mc:Fallback>
                <p:oleObj name="Document" r:id="rId3" imgW="5632920" imgH="1587600" progId="Word.Document.8">
                  <p:embed/>
                  <p:pic>
                    <p:nvPicPr>
                      <p:cNvPr id="1043460" name="Object 4">
                        <a:extLst>
                          <a:ext uri="{FF2B5EF4-FFF2-40B4-BE49-F238E27FC236}">
                            <a16:creationId xmlns:a16="http://schemas.microsoft.com/office/drawing/2014/main" id="{D46A098B-C78C-4FFC-A637-0E63DE5AA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800"/>
                        <a:ext cx="11369675" cy="320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a:extLst>
              <a:ext uri="{FF2B5EF4-FFF2-40B4-BE49-F238E27FC236}">
                <a16:creationId xmlns:a16="http://schemas.microsoft.com/office/drawing/2014/main" id="{AD5F81A8-A178-46D7-8C54-59A2119199F6}"/>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6" name="文本框 22">
            <a:extLst>
              <a:ext uri="{FF2B5EF4-FFF2-40B4-BE49-F238E27FC236}">
                <a16:creationId xmlns:a16="http://schemas.microsoft.com/office/drawing/2014/main" id="{11CDF7BC-A0DE-4CD6-AA66-8AFFBA606794}"/>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7" name="文本框 22">
            <a:extLst>
              <a:ext uri="{FF2B5EF4-FFF2-40B4-BE49-F238E27FC236}">
                <a16:creationId xmlns:a16="http://schemas.microsoft.com/office/drawing/2014/main" id="{8674EC51-53B6-47FA-9097-E9F22D4808B8}"/>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8403333"/>
      </p:ext>
    </p:extLst>
  </p:cSld>
  <p:clrMapOvr>
    <a:masterClrMapping/>
  </p:clrMapOvr>
  <p:transition>
    <p:wip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a:extLst>
              <a:ext uri="{FF2B5EF4-FFF2-40B4-BE49-F238E27FC236}">
                <a16:creationId xmlns:a16="http://schemas.microsoft.com/office/drawing/2014/main" id="{30CAA5B9-C3AE-4F31-8F80-3EA9015D86E2}"/>
              </a:ext>
            </a:extLst>
          </p:cNvPr>
          <p:cNvSpPr>
            <a:spLocks noGrp="1" noChangeArrowheads="1"/>
          </p:cNvSpPr>
          <p:nvPr>
            <p:ph type="title"/>
          </p:nvPr>
        </p:nvSpPr>
        <p:spPr/>
        <p:txBody>
          <a:bodyPr/>
          <a:lstStyle/>
          <a:p>
            <a:r>
              <a:rPr lang="zh-CN" altLang="en-US"/>
              <a:t>小结（续）</a:t>
            </a:r>
          </a:p>
        </p:txBody>
      </p:sp>
      <p:sp>
        <p:nvSpPr>
          <p:cNvPr id="1044483" name="Rectangle 3">
            <a:extLst>
              <a:ext uri="{FF2B5EF4-FFF2-40B4-BE49-F238E27FC236}">
                <a16:creationId xmlns:a16="http://schemas.microsoft.com/office/drawing/2014/main" id="{6901BD28-9DA9-4CE4-B1CA-46134D5C77F0}"/>
              </a:ext>
            </a:extLst>
          </p:cNvPr>
          <p:cNvSpPr>
            <a:spLocks noGrp="1" noChangeArrowheads="1"/>
          </p:cNvSpPr>
          <p:nvPr>
            <p:ph type="body" idx="1"/>
          </p:nvPr>
        </p:nvSpPr>
        <p:spPr>
          <a:xfrm>
            <a:off x="990600" y="1828800"/>
            <a:ext cx="7848600" cy="4114800"/>
          </a:xfrm>
        </p:spPr>
        <p:txBody>
          <a:bodyPr/>
          <a:lstStyle/>
          <a:p>
            <a:pPr>
              <a:lnSpc>
                <a:spcPct val="90000"/>
              </a:lnSpc>
            </a:pPr>
            <a:r>
              <a:rPr lang="zh-CN" altLang="en-US"/>
              <a:t>嵌入式</a:t>
            </a:r>
            <a:r>
              <a:rPr lang="en-US" altLang="zh-CN"/>
              <a:t>SQL</a:t>
            </a:r>
          </a:p>
          <a:p>
            <a:pPr lvl="1">
              <a:lnSpc>
                <a:spcPct val="90000"/>
              </a:lnSpc>
            </a:pPr>
            <a:r>
              <a:rPr lang="zh-CN" altLang="en-US"/>
              <a:t>与主语言的通信方式</a:t>
            </a:r>
          </a:p>
          <a:p>
            <a:pPr lvl="2">
              <a:lnSpc>
                <a:spcPct val="90000"/>
              </a:lnSpc>
            </a:pPr>
            <a:r>
              <a:rPr lang="en-US" altLang="zh-CN" sz="2800"/>
              <a:t>1. SQL</a:t>
            </a:r>
            <a:r>
              <a:rPr lang="zh-CN" altLang="en-US" sz="2800"/>
              <a:t>通信区</a:t>
            </a:r>
          </a:p>
          <a:p>
            <a:pPr lvl="3">
              <a:lnSpc>
                <a:spcPct val="90000"/>
              </a:lnSpc>
            </a:pPr>
            <a:r>
              <a:rPr lang="zh-CN" altLang="en-US" sz="2400"/>
              <a:t>向主语言传递</a:t>
            </a:r>
            <a:r>
              <a:rPr lang="en-US" altLang="zh-CN" sz="2400"/>
              <a:t>SQL</a:t>
            </a:r>
            <a:r>
              <a:rPr lang="zh-CN" altLang="en-US" sz="2400"/>
              <a:t>语句的执行状态信息</a:t>
            </a:r>
          </a:p>
          <a:p>
            <a:pPr lvl="2">
              <a:lnSpc>
                <a:spcPct val="90000"/>
              </a:lnSpc>
            </a:pPr>
            <a:r>
              <a:rPr lang="en-US" altLang="zh-CN" sz="2800"/>
              <a:t>2. </a:t>
            </a:r>
            <a:r>
              <a:rPr lang="zh-CN" altLang="en-US" sz="2800"/>
              <a:t>主变量</a:t>
            </a:r>
          </a:p>
          <a:p>
            <a:pPr lvl="3">
              <a:lnSpc>
                <a:spcPct val="90000"/>
              </a:lnSpc>
            </a:pPr>
            <a:r>
              <a:rPr lang="zh-CN" altLang="en-US" sz="2400"/>
              <a:t> </a:t>
            </a:r>
            <a:r>
              <a:rPr lang="en-US" altLang="zh-CN" sz="2400"/>
              <a:t>1</a:t>
            </a:r>
            <a:r>
              <a:rPr lang="zh-CN" altLang="en-US" sz="2400"/>
              <a:t>）主语言向</a:t>
            </a:r>
            <a:r>
              <a:rPr lang="en-US" altLang="zh-CN" sz="2400"/>
              <a:t>SQL</a:t>
            </a:r>
            <a:r>
              <a:rPr lang="zh-CN" altLang="en-US" sz="2400"/>
              <a:t>语句提供参数</a:t>
            </a:r>
          </a:p>
          <a:p>
            <a:pPr lvl="3">
              <a:lnSpc>
                <a:spcPct val="90000"/>
              </a:lnSpc>
            </a:pPr>
            <a:r>
              <a:rPr lang="zh-CN" altLang="en-US" sz="2400"/>
              <a:t> </a:t>
            </a:r>
            <a:r>
              <a:rPr lang="en-US" altLang="zh-CN" sz="2400"/>
              <a:t>2</a:t>
            </a:r>
            <a:r>
              <a:rPr lang="zh-CN" altLang="en-US" sz="2400"/>
              <a:t>）将</a:t>
            </a:r>
            <a:r>
              <a:rPr lang="en-US" altLang="zh-CN" sz="2400"/>
              <a:t>SQL</a:t>
            </a:r>
            <a:r>
              <a:rPr lang="zh-CN" altLang="en-US" sz="2400"/>
              <a:t>语句查询数据库的结果交主语言进一步处理</a:t>
            </a:r>
          </a:p>
          <a:p>
            <a:pPr lvl="2">
              <a:lnSpc>
                <a:spcPct val="90000"/>
              </a:lnSpc>
            </a:pPr>
            <a:r>
              <a:rPr lang="en-US" altLang="zh-CN" sz="2800"/>
              <a:t>3. </a:t>
            </a:r>
            <a:r>
              <a:rPr lang="zh-CN" altLang="en-US" sz="2800"/>
              <a:t>游标</a:t>
            </a:r>
          </a:p>
          <a:p>
            <a:pPr lvl="3">
              <a:lnSpc>
                <a:spcPct val="90000"/>
              </a:lnSpc>
            </a:pPr>
            <a:r>
              <a:rPr lang="zh-CN" altLang="en-US" sz="2400"/>
              <a:t>解决集合性操作语言与过程性操作语言的不匹配</a:t>
            </a:r>
            <a:endParaRPr lang="zh-CN" altLang="en-US"/>
          </a:p>
        </p:txBody>
      </p:sp>
      <p:sp>
        <p:nvSpPr>
          <p:cNvPr id="4" name="矩形 3">
            <a:extLst>
              <a:ext uri="{FF2B5EF4-FFF2-40B4-BE49-F238E27FC236}">
                <a16:creationId xmlns:a16="http://schemas.microsoft.com/office/drawing/2014/main" id="{B4760CA2-5672-4F4D-B78F-4E6A413C3A05}"/>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5603A042-5613-417F-9683-A27C165C1032}"/>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6E486160-B326-4EE9-BB28-875B3B293C72}"/>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949508926"/>
      </p:ext>
    </p:extLst>
  </p:cSld>
  <p:clrMapOvr>
    <a:masterClrMapping/>
  </p:clrMapOvr>
  <p:transition>
    <p:wip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a:extLst>
              <a:ext uri="{FF2B5EF4-FFF2-40B4-BE49-F238E27FC236}">
                <a16:creationId xmlns:a16="http://schemas.microsoft.com/office/drawing/2014/main" id="{DC7095D3-7DCE-46B2-AD81-951275C8A2DE}"/>
              </a:ext>
            </a:extLst>
          </p:cNvPr>
          <p:cNvSpPr>
            <a:spLocks noGrp="1" noChangeArrowheads="1"/>
          </p:cNvSpPr>
          <p:nvPr>
            <p:ph type="title"/>
          </p:nvPr>
        </p:nvSpPr>
        <p:spPr/>
        <p:txBody>
          <a:bodyPr/>
          <a:lstStyle/>
          <a:p>
            <a:r>
              <a:rPr lang="zh-CN" altLang="en-US"/>
              <a:t>小结（续）</a:t>
            </a:r>
          </a:p>
        </p:txBody>
      </p:sp>
      <p:sp>
        <p:nvSpPr>
          <p:cNvPr id="1045507" name="Rectangle 3">
            <a:extLst>
              <a:ext uri="{FF2B5EF4-FFF2-40B4-BE49-F238E27FC236}">
                <a16:creationId xmlns:a16="http://schemas.microsoft.com/office/drawing/2014/main" id="{42B7EFF2-4740-4FA1-8B76-9AD645431FA1}"/>
              </a:ext>
            </a:extLst>
          </p:cNvPr>
          <p:cNvSpPr>
            <a:spLocks noGrp="1" noChangeArrowheads="1"/>
          </p:cNvSpPr>
          <p:nvPr>
            <p:ph type="body" idx="1"/>
          </p:nvPr>
        </p:nvSpPr>
        <p:spPr/>
        <p:txBody>
          <a:bodyPr/>
          <a:lstStyle/>
          <a:p>
            <a:pPr>
              <a:lnSpc>
                <a:spcPct val="90000"/>
              </a:lnSpc>
            </a:pPr>
            <a:r>
              <a:rPr lang="zh-CN" altLang="en-US"/>
              <a:t>嵌入式</a:t>
            </a:r>
            <a:r>
              <a:rPr lang="en-US" altLang="zh-CN"/>
              <a:t>SQL(</a:t>
            </a:r>
            <a:r>
              <a:rPr lang="zh-CN" altLang="en-US"/>
              <a:t>续</a:t>
            </a:r>
            <a:r>
              <a:rPr lang="en-US" altLang="zh-CN"/>
              <a:t>)</a:t>
            </a:r>
          </a:p>
          <a:p>
            <a:pPr lvl="1">
              <a:lnSpc>
                <a:spcPct val="90000"/>
              </a:lnSpc>
            </a:pPr>
            <a:r>
              <a:rPr lang="zh-CN" altLang="en-US"/>
              <a:t>静态</a:t>
            </a:r>
            <a:r>
              <a:rPr lang="en-US" altLang="zh-CN"/>
              <a:t>SQL</a:t>
            </a:r>
          </a:p>
          <a:p>
            <a:pPr lvl="2">
              <a:lnSpc>
                <a:spcPct val="90000"/>
              </a:lnSpc>
            </a:pPr>
            <a:r>
              <a:rPr lang="zh-CN" altLang="en-US" sz="2800"/>
              <a:t>不用游标</a:t>
            </a:r>
          </a:p>
          <a:p>
            <a:pPr lvl="3">
              <a:lnSpc>
                <a:spcPct val="90000"/>
              </a:lnSpc>
            </a:pPr>
            <a:r>
              <a:rPr lang="zh-CN" altLang="en-US" sz="2400"/>
              <a:t>不需要返回结果数据的</a:t>
            </a:r>
            <a:r>
              <a:rPr lang="en-US" altLang="zh-CN" sz="2400"/>
              <a:t>SQL</a:t>
            </a:r>
            <a:r>
              <a:rPr lang="zh-CN" altLang="en-US" sz="2400"/>
              <a:t>语句</a:t>
            </a:r>
          </a:p>
          <a:p>
            <a:pPr lvl="3">
              <a:lnSpc>
                <a:spcPct val="90000"/>
              </a:lnSpc>
            </a:pPr>
            <a:r>
              <a:rPr lang="zh-CN" altLang="en-US" sz="2400"/>
              <a:t>只返回一条结果的</a:t>
            </a:r>
            <a:r>
              <a:rPr lang="en-US" altLang="zh-CN" sz="2400"/>
              <a:t>SQL</a:t>
            </a:r>
            <a:r>
              <a:rPr lang="zh-CN" altLang="en-US" sz="2400"/>
              <a:t>语句</a:t>
            </a:r>
          </a:p>
          <a:p>
            <a:pPr lvl="2">
              <a:lnSpc>
                <a:spcPct val="90000"/>
              </a:lnSpc>
            </a:pPr>
            <a:r>
              <a:rPr lang="zh-CN" altLang="en-US"/>
              <a:t>使用游标</a:t>
            </a:r>
          </a:p>
          <a:p>
            <a:pPr lvl="3">
              <a:lnSpc>
                <a:spcPct val="90000"/>
              </a:lnSpc>
            </a:pPr>
            <a:r>
              <a:rPr lang="zh-CN" altLang="en-US" sz="2400"/>
              <a:t>说明游标</a:t>
            </a:r>
          </a:p>
          <a:p>
            <a:pPr lvl="3">
              <a:lnSpc>
                <a:spcPct val="90000"/>
              </a:lnSpc>
            </a:pPr>
            <a:r>
              <a:rPr lang="zh-CN" altLang="en-US" sz="2400"/>
              <a:t>打开游标</a:t>
            </a:r>
          </a:p>
          <a:p>
            <a:pPr lvl="3">
              <a:lnSpc>
                <a:spcPct val="90000"/>
              </a:lnSpc>
            </a:pPr>
            <a:r>
              <a:rPr lang="zh-CN" altLang="en-US" sz="2400"/>
              <a:t>推进游标并取当前记录</a:t>
            </a:r>
          </a:p>
          <a:p>
            <a:pPr lvl="3">
              <a:lnSpc>
                <a:spcPct val="90000"/>
              </a:lnSpc>
            </a:pPr>
            <a:r>
              <a:rPr lang="zh-CN" altLang="en-US" sz="2400"/>
              <a:t>关闭游标</a:t>
            </a:r>
          </a:p>
          <a:p>
            <a:pPr lvl="1">
              <a:lnSpc>
                <a:spcPct val="90000"/>
              </a:lnSpc>
            </a:pPr>
            <a:r>
              <a:rPr lang="zh-CN" altLang="en-US"/>
              <a:t>动态</a:t>
            </a:r>
            <a:r>
              <a:rPr lang="en-US" altLang="zh-CN"/>
              <a:t>SQL</a:t>
            </a:r>
          </a:p>
        </p:txBody>
      </p:sp>
      <p:sp>
        <p:nvSpPr>
          <p:cNvPr id="4" name="矩形 3">
            <a:extLst>
              <a:ext uri="{FF2B5EF4-FFF2-40B4-BE49-F238E27FC236}">
                <a16:creationId xmlns:a16="http://schemas.microsoft.com/office/drawing/2014/main" id="{887D900A-FFEE-4424-ACA2-F2898FC27CCC}"/>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0EE843C5-46A8-4312-930E-C3082DFDC650}"/>
              </a:ext>
            </a:extLst>
          </p:cNvPr>
          <p:cNvSpPr txBox="1">
            <a:spLocks noChangeArrowheads="1"/>
          </p:cNvSpPr>
          <p:nvPr/>
        </p:nvSpPr>
        <p:spPr bwMode="auto">
          <a:xfrm>
            <a:off x="334963" y="49213"/>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3.7 </a:t>
            </a:r>
            <a:r>
              <a:rPr lang="zh-CN" altLang="en-US" sz="2400" dirty="0">
                <a:solidFill>
                  <a:schemeClr val="bg1"/>
                </a:solidFill>
              </a:rPr>
              <a:t>嵌入式</a:t>
            </a:r>
            <a:r>
              <a:rPr lang="en-US" altLang="zh-CN" sz="2400" dirty="0">
                <a:solidFill>
                  <a:schemeClr val="bg1"/>
                </a:solidFill>
              </a:rPr>
              <a:t>SQL</a:t>
            </a:r>
            <a:endParaRPr lang="zh-CN" altLang="en-US" sz="2400" dirty="0">
              <a:solidFill>
                <a:schemeClr val="bg1"/>
              </a:solidFill>
            </a:endParaRPr>
          </a:p>
        </p:txBody>
      </p:sp>
      <p:sp>
        <p:nvSpPr>
          <p:cNvPr id="6" name="文本框 22">
            <a:extLst>
              <a:ext uri="{FF2B5EF4-FFF2-40B4-BE49-F238E27FC236}">
                <a16:creationId xmlns:a16="http://schemas.microsoft.com/office/drawing/2014/main" id="{328802DD-82BB-46FD-B16D-D17B06F75C1A}"/>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757156588"/>
      </p:ext>
    </p:extLst>
  </p:cSld>
  <p:clrMapOvr>
    <a:masterClrMapping/>
  </p:clrMapOvr>
  <p:transition>
    <p:wip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170582" y="46465"/>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致谢</a:t>
            </a:r>
          </a:p>
        </p:txBody>
      </p:sp>
      <p:sp>
        <p:nvSpPr>
          <p:cNvPr id="12" name="文本框 11"/>
          <p:cNvSpPr txBox="1"/>
          <p:nvPr/>
        </p:nvSpPr>
        <p:spPr>
          <a:xfrm>
            <a:off x="2743080" y="2959511"/>
            <a:ext cx="3657840" cy="769441"/>
          </a:xfrm>
          <a:prstGeom prst="rect">
            <a:avLst/>
          </a:prstGeom>
          <a:noFill/>
        </p:spPr>
        <p:txBody>
          <a:bodyPr wrap="square" rtlCol="0">
            <a:spAutoFit/>
          </a:bodyPr>
          <a:lstStyle/>
          <a:p>
            <a:pPr algn="ctr"/>
            <a:r>
              <a:rPr kumimoji="1" lang="zh-CN" altLang="en-US" sz="4400" b="1" dirty="0">
                <a:latin typeface="Heiti SC Light" charset="-122"/>
                <a:ea typeface="Heiti SC Light" charset="-122"/>
                <a:cs typeface="Heiti SC Light" charset="-122"/>
                <a:sym typeface="Wingdings"/>
              </a:rPr>
              <a:t>谢谢大家！</a:t>
            </a:r>
          </a:p>
        </p:txBody>
      </p:sp>
    </p:spTree>
    <p:extLst>
      <p:ext uri="{BB962C8B-B14F-4D97-AF65-F5344CB8AC3E}">
        <p14:creationId xmlns:p14="http://schemas.microsoft.com/office/powerpoint/2010/main" val="1338192594"/>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修改基本表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dirty="0">
                <a:ea typeface="STHeiti Light" charset="-122"/>
              </a:rPr>
              <a:t> </a:t>
            </a:r>
            <a:r>
              <a:rPr lang="en-US" altLang="zh-CN" sz="2400" dirty="0">
                <a:ea typeface="STHeiti Light" charset="-122"/>
              </a:rPr>
              <a:t>ALTER TABLE &lt;</a:t>
            </a:r>
            <a:r>
              <a:rPr lang="zh-CN" altLang="en-US" sz="2400" dirty="0">
                <a:ea typeface="STHeiti Light" charset="-122"/>
              </a:rPr>
              <a:t>表名</a:t>
            </a:r>
            <a:r>
              <a:rPr lang="en-US" altLang="zh-CN" sz="2400" dirty="0">
                <a:ea typeface="STHeiti Light" charset="-122"/>
              </a:rPr>
              <a:t>&gt;</a:t>
            </a:r>
          </a:p>
          <a:p>
            <a:pPr marL="0" indent="0">
              <a:lnSpc>
                <a:spcPct val="100000"/>
              </a:lnSpc>
              <a:buNone/>
            </a:pPr>
            <a:r>
              <a:rPr lang="en-US" altLang="zh-CN" sz="2400" dirty="0">
                <a:ea typeface="STHeiti Light" charset="-122"/>
              </a:rPr>
              <a:t>         [ADD[COLUMN] &lt;</a:t>
            </a:r>
            <a:r>
              <a:rPr lang="zh-CN" altLang="en-US" sz="2400" dirty="0">
                <a:ea typeface="STHeiti Light" charset="-122"/>
              </a:rPr>
              <a:t>新列名</a:t>
            </a:r>
            <a:r>
              <a:rPr lang="en-US" altLang="zh-CN" sz="2400" dirty="0">
                <a:ea typeface="STHeiti Light" charset="-122"/>
              </a:rPr>
              <a:t>&gt; &lt;</a:t>
            </a:r>
            <a:r>
              <a:rPr lang="zh-CN" altLang="en-US" sz="2400" dirty="0">
                <a:ea typeface="STHeiti Light" charset="-122"/>
              </a:rPr>
              <a:t>数据类型</a:t>
            </a:r>
            <a:r>
              <a:rPr lang="en-US" altLang="zh-CN" sz="2400" dirty="0">
                <a:ea typeface="STHeiti Light" charset="-122"/>
              </a:rPr>
              <a:t>&gt; [ </a:t>
            </a:r>
            <a:r>
              <a:rPr lang="zh-CN" altLang="en-US" sz="2400" dirty="0">
                <a:ea typeface="STHeiti Light" charset="-122"/>
              </a:rPr>
              <a:t>完整性约束 </a:t>
            </a:r>
            <a:r>
              <a:rPr lang="en-US" altLang="zh-CN" sz="2400" dirty="0">
                <a:ea typeface="STHeiti Light" charset="-122"/>
              </a:rPr>
              <a:t>] ]</a:t>
            </a:r>
          </a:p>
          <a:p>
            <a:pPr marL="0" indent="0">
              <a:lnSpc>
                <a:spcPct val="100000"/>
              </a:lnSpc>
              <a:buNone/>
            </a:pPr>
            <a:r>
              <a:rPr lang="en-US" altLang="zh-CN" sz="2400" dirty="0">
                <a:ea typeface="STHeiti Light" charset="-122"/>
              </a:rPr>
              <a:t>         [ADD &lt;</a:t>
            </a:r>
            <a:r>
              <a:rPr lang="zh-CN" altLang="en-US" sz="2400" dirty="0">
                <a:ea typeface="STHeiti Light" charset="-122"/>
              </a:rPr>
              <a:t>表级完整性约束</a:t>
            </a:r>
            <a:r>
              <a:rPr lang="en-US" altLang="zh-CN" sz="2400" dirty="0">
                <a:ea typeface="STHeiti Light" charset="-122"/>
              </a:rPr>
              <a:t>&gt;]</a:t>
            </a:r>
          </a:p>
          <a:p>
            <a:pPr marL="0" indent="0">
              <a:lnSpc>
                <a:spcPct val="100000"/>
              </a:lnSpc>
              <a:buNone/>
            </a:pPr>
            <a:r>
              <a:rPr lang="en-US" altLang="zh-CN" sz="2400" dirty="0">
                <a:ea typeface="STHeiti Light" charset="-122"/>
              </a:rPr>
              <a:t>         [DROP [ COLUMN ] &lt;</a:t>
            </a:r>
            <a:r>
              <a:rPr lang="zh-CN" altLang="en-US" sz="2400" dirty="0">
                <a:ea typeface="STHeiti Light" charset="-122"/>
              </a:rPr>
              <a:t>列名</a:t>
            </a:r>
            <a:r>
              <a:rPr lang="en-US" altLang="zh-CN" sz="2400" dirty="0">
                <a:ea typeface="STHeiti Light" charset="-122"/>
              </a:rPr>
              <a:t>&gt; [CASCADE| RESTRICT] ]</a:t>
            </a:r>
          </a:p>
          <a:p>
            <a:pPr marL="0" indent="0">
              <a:lnSpc>
                <a:spcPct val="100000"/>
              </a:lnSpc>
              <a:buNone/>
            </a:pPr>
            <a:r>
              <a:rPr lang="en-US" altLang="zh-CN" sz="2400" dirty="0">
                <a:ea typeface="STHeiti Light" charset="-122"/>
              </a:rPr>
              <a:t>         [DROP CONSTRAINT&lt;</a:t>
            </a:r>
            <a:r>
              <a:rPr lang="zh-CN" altLang="en-US" sz="2400" dirty="0">
                <a:ea typeface="STHeiti Light" charset="-122"/>
              </a:rPr>
              <a:t>完整性约束名</a:t>
            </a:r>
            <a:r>
              <a:rPr lang="en-US" altLang="zh-CN" sz="2400" dirty="0">
                <a:ea typeface="STHeiti Light" charset="-122"/>
              </a:rPr>
              <a:t>&gt;[ RESTRICT | CASCADE ] ]</a:t>
            </a:r>
          </a:p>
          <a:p>
            <a:pPr marL="0" indent="0">
              <a:lnSpc>
                <a:spcPct val="100000"/>
              </a:lnSpc>
              <a:buNone/>
            </a:pPr>
            <a:r>
              <a:rPr lang="en-US" altLang="zh-CN" sz="2400" dirty="0">
                <a:ea typeface="STHeiti Light" charset="-122"/>
              </a:rPr>
              <a:t>         [ALTER COLUMN &lt;</a:t>
            </a:r>
            <a:r>
              <a:rPr lang="zh-CN" altLang="en-US" sz="2400" dirty="0">
                <a:ea typeface="STHeiti Light" charset="-122"/>
              </a:rPr>
              <a:t>列名</a:t>
            </a:r>
            <a:r>
              <a:rPr lang="en-US" altLang="zh-CN" sz="2400" dirty="0">
                <a:ea typeface="STHeiti Light" charset="-122"/>
              </a:rPr>
              <a:t>&gt;&lt;</a:t>
            </a:r>
            <a:r>
              <a:rPr lang="zh-CN" altLang="en-US" sz="2400" dirty="0">
                <a:ea typeface="STHeiti Light" charset="-122"/>
              </a:rPr>
              <a:t>数据类型</a:t>
            </a:r>
            <a:r>
              <a:rPr lang="en-US" altLang="zh-CN" sz="2400" dirty="0">
                <a:ea typeface="STHeiti Light" charset="-122"/>
              </a:rPr>
              <a:t>&gt; ] ;</a:t>
            </a:r>
            <a:endParaRPr lang="en-US" altLang="zh-CN" sz="1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831917"/>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修改基本表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a:lnSpc>
                <a:spcPct val="100000"/>
              </a:lnSpc>
              <a:spcBef>
                <a:spcPts val="600"/>
              </a:spcBef>
              <a:buFont typeface="Wingdings" panose="05000000000000000000" pitchFamily="2" charset="2"/>
              <a:buChar char="p"/>
            </a:pPr>
            <a:r>
              <a:rPr lang="zh-CN" altLang="en-US" dirty="0">
                <a:solidFill>
                  <a:srgbClr val="FF0000"/>
                </a:solidFill>
                <a:ea typeface="STHeiti Light" charset="-122"/>
              </a:rPr>
              <a:t> </a:t>
            </a:r>
            <a:r>
              <a:rPr lang="en-US" altLang="zh-CN" sz="2400" dirty="0">
                <a:solidFill>
                  <a:srgbClr val="FF0000"/>
                </a:solidFill>
                <a:ea typeface="STHeiti Light" charset="-122"/>
              </a:rPr>
              <a:t>&lt;</a:t>
            </a:r>
            <a:r>
              <a:rPr lang="zh-CN" altLang="en-US" sz="2400" dirty="0">
                <a:solidFill>
                  <a:srgbClr val="FF0000"/>
                </a:solidFill>
                <a:ea typeface="STHeiti Light" charset="-122"/>
              </a:rPr>
              <a:t>表名</a:t>
            </a:r>
            <a:r>
              <a:rPr lang="en-US" altLang="zh-CN" sz="2400" dirty="0">
                <a:solidFill>
                  <a:srgbClr val="FF0000"/>
                </a:solidFill>
                <a:ea typeface="STHeiti Light" charset="-122"/>
              </a:rPr>
              <a:t>&gt; </a:t>
            </a:r>
            <a:r>
              <a:rPr lang="zh-CN" altLang="en-US" sz="2400" dirty="0">
                <a:ea typeface="STHeiti Light" charset="-122"/>
              </a:rPr>
              <a:t>是要修改的基本表</a:t>
            </a:r>
            <a:endParaRPr lang="en-US" altLang="zh-CN" sz="2400" dirty="0">
              <a:ea typeface="STHeiti Light" charset="-122"/>
            </a:endParaRPr>
          </a:p>
          <a:p>
            <a:pPr marL="0">
              <a:lnSpc>
                <a:spcPct val="100000"/>
              </a:lnSpc>
              <a:spcBef>
                <a:spcPts val="600"/>
              </a:spcBef>
              <a:buFont typeface="Wingdings" panose="05000000000000000000" pitchFamily="2" charset="2"/>
              <a:buChar char="p"/>
            </a:pPr>
            <a:r>
              <a:rPr lang="en-US" altLang="zh-CN" sz="2400" dirty="0">
                <a:solidFill>
                  <a:srgbClr val="FF0000"/>
                </a:solidFill>
                <a:ea typeface="STHeiti Light" charset="-122"/>
              </a:rPr>
              <a:t> ADD </a:t>
            </a:r>
            <a:r>
              <a:rPr lang="zh-CN" altLang="en-US" sz="2400" dirty="0">
                <a:ea typeface="STHeiti Light" charset="-122"/>
              </a:rPr>
              <a:t>子句用于增加新列、新的列级完整性约束条件和新的表级完整性约束条件</a:t>
            </a:r>
            <a:endParaRPr lang="en-US" altLang="zh-CN" sz="2400" dirty="0">
              <a:ea typeface="STHeiti Light" charset="-122"/>
            </a:endParaRPr>
          </a:p>
          <a:p>
            <a:pPr marL="0">
              <a:lnSpc>
                <a:spcPct val="100000"/>
              </a:lnSpc>
              <a:spcBef>
                <a:spcPts val="600"/>
              </a:spcBef>
              <a:buFont typeface="Wingdings" panose="05000000000000000000" pitchFamily="2" charset="2"/>
              <a:buChar char="p"/>
            </a:pPr>
            <a:r>
              <a:rPr lang="en-US" altLang="zh-CN" sz="2400" dirty="0">
                <a:solidFill>
                  <a:srgbClr val="FF0000"/>
                </a:solidFill>
                <a:ea typeface="STHeiti Light" charset="-122"/>
              </a:rPr>
              <a:t> DROP COLUMN</a:t>
            </a:r>
            <a:r>
              <a:rPr lang="zh-CN" altLang="en-US" sz="2400" dirty="0">
                <a:ea typeface="STHeiti Light" charset="-122"/>
              </a:rPr>
              <a:t>子句用于删除表中的列</a:t>
            </a:r>
            <a:endParaRPr lang="en-US" altLang="zh-CN" sz="2400" dirty="0">
              <a:ea typeface="STHeiti Light" charset="-122"/>
            </a:endParaRPr>
          </a:p>
          <a:p>
            <a:pPr marL="457200" lvl="1">
              <a:lnSpc>
                <a:spcPct val="100000"/>
              </a:lnSpc>
              <a:spcBef>
                <a:spcPts val="600"/>
              </a:spcBef>
              <a:buFont typeface="Wingdings" panose="05000000000000000000" pitchFamily="2" charset="2"/>
              <a:buChar char="p"/>
            </a:pPr>
            <a:r>
              <a:rPr lang="zh-CN" altLang="en-US" sz="1800" dirty="0">
                <a:ea typeface="STHeiti Light" charset="-122"/>
              </a:rPr>
              <a:t> 如果指定了</a:t>
            </a:r>
            <a:r>
              <a:rPr lang="en-US" altLang="zh-CN" sz="1800" dirty="0">
                <a:solidFill>
                  <a:srgbClr val="FF0000"/>
                </a:solidFill>
                <a:ea typeface="STHeiti Light" charset="-122"/>
              </a:rPr>
              <a:t>CASCADE</a:t>
            </a:r>
            <a:r>
              <a:rPr lang="zh-CN" altLang="en-US" sz="1800" dirty="0">
                <a:ea typeface="STHeiti Light" charset="-122"/>
              </a:rPr>
              <a:t>短语，则自动删除引用了该列的其他对象</a:t>
            </a:r>
            <a:endParaRPr lang="en-US" altLang="zh-CN" sz="1800" dirty="0">
              <a:ea typeface="STHeiti Light" charset="-122"/>
            </a:endParaRPr>
          </a:p>
          <a:p>
            <a:pPr marL="457200" lvl="1">
              <a:lnSpc>
                <a:spcPct val="100000"/>
              </a:lnSpc>
              <a:spcBef>
                <a:spcPts val="600"/>
              </a:spcBef>
              <a:buFont typeface="Wingdings" panose="05000000000000000000" pitchFamily="2" charset="2"/>
              <a:buChar char="p"/>
            </a:pPr>
            <a:r>
              <a:rPr lang="zh-CN" altLang="en-US" sz="1800" dirty="0">
                <a:ea typeface="STHeiti Light" charset="-122"/>
              </a:rPr>
              <a:t> 如果指定了</a:t>
            </a:r>
            <a:r>
              <a:rPr lang="en-US" altLang="zh-CN" sz="1800" dirty="0">
                <a:solidFill>
                  <a:srgbClr val="FF0000"/>
                </a:solidFill>
                <a:ea typeface="STHeiti Light" charset="-122"/>
              </a:rPr>
              <a:t>RESTRICT</a:t>
            </a:r>
            <a:r>
              <a:rPr lang="zh-CN" altLang="en-US" sz="1800" dirty="0">
                <a:ea typeface="STHeiti Light" charset="-122"/>
              </a:rPr>
              <a:t>短语，则如果该列被其他对象引用，关系数据库管理系统将拒绝删除该列</a:t>
            </a:r>
            <a:endParaRPr lang="en-US" altLang="zh-CN" sz="1800" dirty="0">
              <a:ea typeface="STHeiti Light" charset="-122"/>
            </a:endParaRPr>
          </a:p>
          <a:p>
            <a:pPr marL="0">
              <a:lnSpc>
                <a:spcPct val="100000"/>
              </a:lnSpc>
              <a:spcBef>
                <a:spcPts val="600"/>
              </a:spcBef>
              <a:buFont typeface="Wingdings" panose="05000000000000000000" pitchFamily="2" charset="2"/>
              <a:buChar char="p"/>
            </a:pPr>
            <a:r>
              <a:rPr lang="en-US" altLang="zh-CN" sz="2400" dirty="0">
                <a:solidFill>
                  <a:srgbClr val="FF0000"/>
                </a:solidFill>
                <a:ea typeface="STHeiti Light" charset="-122"/>
              </a:rPr>
              <a:t> DROP CONSTRAINT</a:t>
            </a:r>
            <a:r>
              <a:rPr lang="zh-CN" altLang="en-US" sz="2400" dirty="0">
                <a:ea typeface="STHeiti Light" charset="-122"/>
              </a:rPr>
              <a:t>子句用于删除指定的完整性约束条件</a:t>
            </a:r>
            <a:endParaRPr lang="en-US" altLang="zh-CN" sz="2400" dirty="0">
              <a:ea typeface="STHeiti Light" charset="-122"/>
            </a:endParaRPr>
          </a:p>
          <a:p>
            <a:pPr marL="0">
              <a:lnSpc>
                <a:spcPct val="100000"/>
              </a:lnSpc>
              <a:spcBef>
                <a:spcPts val="600"/>
              </a:spcBef>
              <a:buFont typeface="Wingdings" panose="05000000000000000000" pitchFamily="2" charset="2"/>
              <a:buChar char="p"/>
            </a:pPr>
            <a:r>
              <a:rPr lang="en-US" altLang="zh-CN" sz="2400" dirty="0">
                <a:solidFill>
                  <a:srgbClr val="FF0000"/>
                </a:solidFill>
                <a:ea typeface="STHeiti Light" charset="-122"/>
              </a:rPr>
              <a:t> ALTER COLUMN</a:t>
            </a:r>
            <a:r>
              <a:rPr lang="zh-CN" altLang="en-US" sz="2400" dirty="0">
                <a:ea typeface="STHeiti Light" charset="-122"/>
              </a:rPr>
              <a:t>子句用于修改原有的列定义，包括修改列名和数据类型 </a:t>
            </a:r>
            <a:br>
              <a:rPr lang="zh-CN" altLang="en-US" sz="2000" dirty="0">
                <a:ea typeface="STHeiti Light" charset="-122"/>
              </a:rPr>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300729"/>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修改基本表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a:lnSpc>
                <a:spcPct val="150000"/>
              </a:lnSpc>
              <a:spcBef>
                <a:spcPts val="600"/>
              </a:spcBef>
              <a:buFont typeface="Wingdings" panose="05000000000000000000" pitchFamily="2" charset="2"/>
              <a:buChar char="p"/>
            </a:pPr>
            <a:r>
              <a:rPr lang="en-US" altLang="zh-CN" sz="2400" dirty="0">
                <a:ea typeface="STHeiti Light" charset="-122"/>
              </a:rPr>
              <a:t> [</a:t>
            </a:r>
            <a:r>
              <a:rPr lang="zh-CN" altLang="en-US" sz="2400" dirty="0">
                <a:ea typeface="STHeiti Light" charset="-122"/>
              </a:rPr>
              <a:t>例</a:t>
            </a:r>
            <a:r>
              <a:rPr lang="en-US" altLang="zh-CN" sz="2400" dirty="0">
                <a:ea typeface="STHeiti Light" charset="-122"/>
              </a:rPr>
              <a:t>3.8] </a:t>
            </a:r>
            <a:r>
              <a:rPr lang="zh-CN" altLang="en-US" sz="2400" dirty="0">
                <a:ea typeface="STHeiti Light" charset="-122"/>
              </a:rPr>
              <a:t>向</a:t>
            </a:r>
            <a:r>
              <a:rPr lang="en-US" altLang="zh-CN" sz="2400" dirty="0">
                <a:ea typeface="STHeiti Light" charset="-122"/>
              </a:rPr>
              <a:t>Student</a:t>
            </a:r>
            <a:r>
              <a:rPr lang="zh-CN" altLang="en-US" sz="2400" dirty="0">
                <a:ea typeface="STHeiti Light" charset="-122"/>
              </a:rPr>
              <a:t>表增加“入学时间” 列， 其数据类型为日期型</a:t>
            </a:r>
            <a:br>
              <a:rPr lang="zh-CN" altLang="en-US" sz="2400" dirty="0">
                <a:ea typeface="STHeiti Light" charset="-122"/>
              </a:rPr>
            </a:br>
            <a:r>
              <a:rPr lang="zh-CN" altLang="en-US" sz="2400" dirty="0">
                <a:ea typeface="STHeiti Light" charset="-122"/>
              </a:rPr>
              <a:t>          </a:t>
            </a:r>
            <a:r>
              <a:rPr lang="en-US" altLang="zh-CN" sz="2400" dirty="0">
                <a:ea typeface="STHeiti Light" charset="-122"/>
              </a:rPr>
              <a:t>ALTER TABLE Student </a:t>
            </a:r>
            <a:r>
              <a:rPr lang="en-US" altLang="zh-CN" sz="2400" dirty="0">
                <a:solidFill>
                  <a:srgbClr val="FF0000"/>
                </a:solidFill>
                <a:ea typeface="STHeiti Light" charset="-122"/>
              </a:rPr>
              <a:t>ADD </a:t>
            </a:r>
            <a:r>
              <a:rPr lang="en-US" altLang="zh-CN" sz="2400" dirty="0" err="1">
                <a:solidFill>
                  <a:srgbClr val="FF0000"/>
                </a:solidFill>
                <a:ea typeface="STHeiti Light" charset="-122"/>
              </a:rPr>
              <a:t>S_entrance</a:t>
            </a:r>
            <a:r>
              <a:rPr lang="en-US" altLang="zh-CN" sz="2400" dirty="0">
                <a:solidFill>
                  <a:srgbClr val="FF0000"/>
                </a:solidFill>
                <a:ea typeface="STHeiti Light" charset="-122"/>
              </a:rPr>
              <a:t> DATE;</a:t>
            </a:r>
            <a:br>
              <a:rPr lang="en-US" altLang="zh-CN" sz="2400" dirty="0">
                <a:solidFill>
                  <a:srgbClr val="FF0000"/>
                </a:solidFill>
                <a:ea typeface="STHeiti Light" charset="-122"/>
              </a:rPr>
            </a:br>
            <a:r>
              <a:rPr lang="zh-CN" altLang="en-US" sz="2400" dirty="0">
                <a:ea typeface="STHeiti Light" charset="-122"/>
              </a:rPr>
              <a:t>不管基本表中原来是否已有数据，新增加的列一律为空值 </a:t>
            </a:r>
            <a:br>
              <a:rPr lang="zh-CN" altLang="en-US" dirty="0"/>
            </a:br>
            <a:br>
              <a:rPr lang="zh-CN" altLang="en-US" sz="2000" dirty="0">
                <a:ea typeface="STHeiti Light" charset="-122"/>
              </a:rPr>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7959490"/>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修改基本表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600"/>
              </a:spcBef>
              <a:buNone/>
            </a:pPr>
            <a:r>
              <a:rPr lang="en-US" altLang="zh-CN" sz="2400" dirty="0">
                <a:solidFill>
                  <a:srgbClr val="FF0000"/>
                </a:solidFill>
                <a:ea typeface="STHeiti Light" charset="-122"/>
              </a:rPr>
              <a:t>[</a:t>
            </a:r>
            <a:r>
              <a:rPr lang="zh-CN" altLang="en-US" sz="2400" dirty="0">
                <a:solidFill>
                  <a:srgbClr val="FF0000"/>
                </a:solidFill>
                <a:ea typeface="STHeiti Light" charset="-122"/>
              </a:rPr>
              <a:t>例</a:t>
            </a:r>
            <a:r>
              <a:rPr lang="en-US" altLang="zh-CN" sz="2400" dirty="0">
                <a:solidFill>
                  <a:srgbClr val="FF0000"/>
                </a:solidFill>
                <a:ea typeface="STHeiti Light" charset="-122"/>
              </a:rPr>
              <a:t>3.8] </a:t>
            </a:r>
            <a:r>
              <a:rPr lang="zh-CN" altLang="en-US" sz="2400" dirty="0">
                <a:ea typeface="STHeiti Light" charset="-122"/>
              </a:rPr>
              <a:t>向</a:t>
            </a:r>
            <a:r>
              <a:rPr lang="en-US" altLang="zh-CN" sz="2400" dirty="0">
                <a:ea typeface="STHeiti Light" charset="-122"/>
              </a:rPr>
              <a:t>Student</a:t>
            </a:r>
            <a:r>
              <a:rPr lang="zh-CN" altLang="en-US" sz="2400" dirty="0">
                <a:ea typeface="STHeiti Light" charset="-122"/>
              </a:rPr>
              <a:t>表增加“入学时间” 列， 其数据类型为日期型</a:t>
            </a:r>
            <a:br>
              <a:rPr lang="zh-CN" altLang="en-US" sz="2400" dirty="0">
                <a:ea typeface="STHeiti Light" charset="-122"/>
              </a:rPr>
            </a:br>
            <a:r>
              <a:rPr lang="zh-CN" altLang="en-US" sz="2400" dirty="0">
                <a:ea typeface="STHeiti Light" charset="-122"/>
              </a:rPr>
              <a:t>          </a:t>
            </a:r>
            <a:r>
              <a:rPr lang="en-US" altLang="zh-CN" sz="2400" dirty="0">
                <a:ea typeface="STHeiti Light" charset="-122"/>
              </a:rPr>
              <a:t>ALTER TABLE Student </a:t>
            </a:r>
            <a:r>
              <a:rPr lang="en-US" altLang="zh-CN" sz="2400" dirty="0">
                <a:solidFill>
                  <a:srgbClr val="FF0000"/>
                </a:solidFill>
                <a:ea typeface="STHeiti Light" charset="-122"/>
              </a:rPr>
              <a:t>ADD </a:t>
            </a:r>
            <a:r>
              <a:rPr lang="en-US" altLang="zh-CN" sz="2400" dirty="0" err="1">
                <a:solidFill>
                  <a:srgbClr val="FF0000"/>
                </a:solidFill>
                <a:ea typeface="STHeiti Light" charset="-122"/>
              </a:rPr>
              <a:t>S_entrance</a:t>
            </a:r>
            <a:r>
              <a:rPr lang="en-US" altLang="zh-CN" sz="2400" dirty="0">
                <a:solidFill>
                  <a:srgbClr val="FF0000"/>
                </a:solidFill>
                <a:ea typeface="STHeiti Light" charset="-122"/>
              </a:rPr>
              <a:t> DATE;</a:t>
            </a:r>
            <a:br>
              <a:rPr lang="en-US" altLang="zh-CN" sz="2400" dirty="0">
                <a:solidFill>
                  <a:srgbClr val="FF0000"/>
                </a:solidFill>
                <a:ea typeface="STHeiti Light" charset="-122"/>
              </a:rPr>
            </a:br>
            <a:r>
              <a:rPr lang="en-US" altLang="zh-CN" sz="2400" dirty="0">
                <a:solidFill>
                  <a:srgbClr val="FF0000"/>
                </a:solidFill>
                <a:ea typeface="STHeiti Light" charset="-122"/>
              </a:rPr>
              <a:t>          </a:t>
            </a:r>
            <a:r>
              <a:rPr lang="zh-CN" altLang="en-US" sz="2000" dirty="0">
                <a:ea typeface="STHeiti Light" charset="-122"/>
              </a:rPr>
              <a:t>不管基本表中原来是否已有数据，新增加的列一律为空值</a:t>
            </a:r>
            <a:endParaRPr lang="en-US" altLang="zh-CN" sz="2000" dirty="0">
              <a:ea typeface="STHeiti Light" charset="-122"/>
            </a:endParaRPr>
          </a:p>
          <a:p>
            <a:pPr marL="0" indent="0">
              <a:lnSpc>
                <a:spcPct val="100000"/>
              </a:lnSpc>
              <a:spcBef>
                <a:spcPts val="600"/>
              </a:spcBef>
              <a:buNone/>
            </a:pPr>
            <a:r>
              <a:rPr lang="zh-CN" altLang="en-US" sz="2000" dirty="0">
                <a:ea typeface="STHeiti Light" charset="-122"/>
              </a:rPr>
              <a:t> </a:t>
            </a:r>
            <a:endParaRPr lang="en-US" altLang="zh-CN" sz="2000" dirty="0">
              <a:ea typeface="STHeiti Light" charset="-122"/>
            </a:endParaRPr>
          </a:p>
          <a:p>
            <a:pPr marL="0" indent="0">
              <a:lnSpc>
                <a:spcPct val="100000"/>
              </a:lnSpc>
              <a:spcBef>
                <a:spcPts val="600"/>
              </a:spcBef>
              <a:buNone/>
            </a:pPr>
            <a:r>
              <a:rPr lang="en-US" altLang="zh-CN" sz="2400" dirty="0">
                <a:solidFill>
                  <a:srgbClr val="FF0000"/>
                </a:solidFill>
                <a:ea typeface="STHeiti Light" charset="-122"/>
              </a:rPr>
              <a:t>[</a:t>
            </a:r>
            <a:r>
              <a:rPr lang="zh-CN" altLang="en-US" sz="2400" dirty="0">
                <a:solidFill>
                  <a:srgbClr val="FF0000"/>
                </a:solidFill>
                <a:ea typeface="STHeiti Light" charset="-122"/>
              </a:rPr>
              <a:t>例</a:t>
            </a:r>
            <a:r>
              <a:rPr lang="en-US" altLang="zh-CN" sz="2400" dirty="0">
                <a:solidFill>
                  <a:srgbClr val="FF0000"/>
                </a:solidFill>
                <a:ea typeface="STHeiti Light" charset="-122"/>
              </a:rPr>
              <a:t>3.9] </a:t>
            </a:r>
            <a:r>
              <a:rPr lang="zh-CN" altLang="en-US" sz="2400" dirty="0">
                <a:ea typeface="STHeiti Light" charset="-122"/>
              </a:rPr>
              <a:t>将年龄的数据类型由字符型（假设原来的数据类型是字符型）改为整数。</a:t>
            </a:r>
            <a:br>
              <a:rPr lang="zh-CN" altLang="en-US" sz="2400" dirty="0">
                <a:ea typeface="STHeiti Light" charset="-122"/>
              </a:rPr>
            </a:br>
            <a:r>
              <a:rPr lang="zh-CN" altLang="en-US" sz="2400" dirty="0">
                <a:ea typeface="STHeiti Light" charset="-122"/>
              </a:rPr>
              <a:t>         </a:t>
            </a:r>
            <a:r>
              <a:rPr lang="en-US" altLang="zh-CN" sz="2400" dirty="0">
                <a:ea typeface="STHeiti Light" charset="-122"/>
              </a:rPr>
              <a:t>ALTER TABLE Student </a:t>
            </a:r>
            <a:r>
              <a:rPr lang="en-US" altLang="zh-CN" sz="2400" dirty="0">
                <a:solidFill>
                  <a:srgbClr val="FF0000"/>
                </a:solidFill>
                <a:ea typeface="STHeiti Light" charset="-122"/>
              </a:rPr>
              <a:t>ALTER COLUMN Sage INT;</a:t>
            </a:r>
          </a:p>
          <a:p>
            <a:pPr marL="0" indent="0">
              <a:lnSpc>
                <a:spcPct val="100000"/>
              </a:lnSpc>
              <a:spcBef>
                <a:spcPts val="600"/>
              </a:spcBef>
              <a:buNone/>
            </a:pPr>
            <a:br>
              <a:rPr lang="en-US" altLang="zh-CN" sz="2400" dirty="0">
                <a:ea typeface="STHeiti Light" charset="-122"/>
              </a:rPr>
            </a:br>
            <a:r>
              <a:rPr lang="en-US" altLang="zh-CN" sz="2400" dirty="0">
                <a:solidFill>
                  <a:srgbClr val="FF0000"/>
                </a:solidFill>
                <a:ea typeface="STHeiti Light" charset="-122"/>
              </a:rPr>
              <a:t>[</a:t>
            </a:r>
            <a:r>
              <a:rPr lang="zh-CN" altLang="en-US" sz="2400" dirty="0">
                <a:solidFill>
                  <a:srgbClr val="FF0000"/>
                </a:solidFill>
                <a:ea typeface="STHeiti Light" charset="-122"/>
              </a:rPr>
              <a:t>例</a:t>
            </a:r>
            <a:r>
              <a:rPr lang="en-US" altLang="zh-CN" sz="2400" dirty="0">
                <a:solidFill>
                  <a:srgbClr val="FF0000"/>
                </a:solidFill>
                <a:ea typeface="STHeiti Light" charset="-122"/>
              </a:rPr>
              <a:t>3.10] </a:t>
            </a:r>
            <a:r>
              <a:rPr lang="zh-CN" altLang="en-US" sz="2400" dirty="0">
                <a:ea typeface="STHeiti Light" charset="-122"/>
              </a:rPr>
              <a:t>增加课程名称必须取唯一值的约束条件。</a:t>
            </a:r>
            <a:br>
              <a:rPr lang="zh-CN" altLang="en-US" sz="2400" dirty="0">
                <a:ea typeface="STHeiti Light" charset="-122"/>
              </a:rPr>
            </a:br>
            <a:r>
              <a:rPr lang="zh-CN" altLang="en-US" sz="2400" dirty="0">
                <a:ea typeface="STHeiti Light" charset="-122"/>
              </a:rPr>
              <a:t>         </a:t>
            </a:r>
            <a:r>
              <a:rPr lang="en-US" altLang="zh-CN" sz="2400" dirty="0">
                <a:ea typeface="STHeiti Light" charset="-122"/>
              </a:rPr>
              <a:t>ALTER TABLE Course </a:t>
            </a:r>
            <a:r>
              <a:rPr lang="en-US" altLang="zh-CN" sz="2400" dirty="0">
                <a:solidFill>
                  <a:srgbClr val="FF0000"/>
                </a:solidFill>
                <a:ea typeface="STHeiti Light" charset="-122"/>
              </a:rPr>
              <a:t>ADD UNIQUE(</a:t>
            </a:r>
            <a:r>
              <a:rPr lang="en-US" altLang="zh-CN" sz="2400" dirty="0" err="1">
                <a:solidFill>
                  <a:srgbClr val="FF0000"/>
                </a:solidFill>
                <a:ea typeface="STHeiti Light" charset="-122"/>
              </a:rPr>
              <a:t>Cname</a:t>
            </a:r>
            <a:r>
              <a:rPr lang="en-US" altLang="zh-CN" sz="2400" dirty="0">
                <a:solidFill>
                  <a:srgbClr val="FF0000"/>
                </a:solidFill>
                <a:ea typeface="STHeiti Light" charset="-122"/>
              </a:rPr>
              <a:t>); </a:t>
            </a:r>
            <a:br>
              <a:rPr lang="en-US" altLang="zh-CN" dirty="0"/>
            </a:br>
            <a:br>
              <a:rPr lang="zh-CN" altLang="en-US" dirty="0"/>
            </a:br>
            <a:br>
              <a:rPr lang="zh-CN" altLang="en-US" sz="2000" dirty="0">
                <a:ea typeface="STHeiti Light" charset="-122"/>
              </a:rPr>
            </a:br>
            <a:endParaRPr lang="en-US" altLang="zh-CN"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05910"/>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标准的演进</a:t>
            </a:r>
            <a:endParaRPr lang="zh-CN" altLang="en-US" sz="3600" b="1" dirty="0">
              <a:solidFill>
                <a:srgbClr val="000000"/>
              </a:solidFill>
              <a:latin typeface="华文细黑" charset="-122"/>
              <a:ea typeface="华文细黑"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6" name="内容占位符 5">
            <a:extLst>
              <a:ext uri="{FF2B5EF4-FFF2-40B4-BE49-F238E27FC236}">
                <a16:creationId xmlns:a16="http://schemas.microsoft.com/office/drawing/2014/main" id="{580F4F63-9537-4D20-B1EB-EE0668BBAD62}"/>
              </a:ext>
            </a:extLst>
          </p:cNvPr>
          <p:cNvPicPr>
            <a:picLocks noGrp="1" noChangeAspect="1"/>
          </p:cNvPicPr>
          <p:nvPr>
            <p:ph idx="1"/>
          </p:nvPr>
        </p:nvPicPr>
        <p:blipFill>
          <a:blip r:embed="rId2"/>
          <a:stretch>
            <a:fillRect/>
          </a:stretch>
        </p:blipFill>
        <p:spPr>
          <a:xfrm>
            <a:off x="628650" y="1882776"/>
            <a:ext cx="7886700" cy="3201912"/>
          </a:xfrm>
          <a:prstGeom prst="rect">
            <a:avLst/>
          </a:prstGeom>
        </p:spPr>
      </p:pic>
      <p:sp>
        <p:nvSpPr>
          <p:cNvPr id="7" name="矩形 6">
            <a:extLst>
              <a:ext uri="{FF2B5EF4-FFF2-40B4-BE49-F238E27FC236}">
                <a16:creationId xmlns:a16="http://schemas.microsoft.com/office/drawing/2014/main" id="{03708F67-F2C1-4FB1-8487-A1CDD0F6D69F}"/>
              </a:ext>
            </a:extLst>
          </p:cNvPr>
          <p:cNvSpPr/>
          <p:nvPr/>
        </p:nvSpPr>
        <p:spPr>
          <a:xfrm>
            <a:off x="527981" y="5084688"/>
            <a:ext cx="5386257" cy="830997"/>
          </a:xfrm>
          <a:prstGeom prst="rect">
            <a:avLst/>
          </a:prstGeom>
        </p:spPr>
        <p:txBody>
          <a:bodyPr wrap="square">
            <a:spAutoFit/>
          </a:bodyPr>
          <a:lstStyle/>
          <a:p>
            <a:r>
              <a:rPr lang="zh-CN" altLang="en-US" sz="2400" b="1" dirty="0">
                <a:solidFill>
                  <a:srgbClr val="FF0000"/>
                </a:solidFill>
                <a:latin typeface="SimSun" panose="02010600030101010101" pitchFamily="2" charset="-122"/>
                <a:ea typeface="SimSun" panose="02010600030101010101" pitchFamily="2" charset="-122"/>
              </a:rPr>
              <a:t>目前，没有一个数据库系统能够支持</a:t>
            </a:r>
            <a:r>
              <a:rPr lang="en-US" altLang="zh-CN" sz="2400" b="1" dirty="0">
                <a:solidFill>
                  <a:srgbClr val="FF0000"/>
                </a:solidFill>
                <a:latin typeface="Arial-BoldMT"/>
              </a:rPr>
              <a:t>SQL</a:t>
            </a:r>
            <a:r>
              <a:rPr lang="zh-CN" altLang="en-US" sz="2400" b="1" dirty="0">
                <a:solidFill>
                  <a:srgbClr val="FF0000"/>
                </a:solidFill>
                <a:latin typeface="SimSun" panose="02010600030101010101" pitchFamily="2" charset="-122"/>
                <a:ea typeface="SimSun" panose="02010600030101010101" pitchFamily="2" charset="-122"/>
              </a:rPr>
              <a:t>标准的所有概念和特性</a:t>
            </a:r>
            <a:r>
              <a:rPr lang="zh-CN" altLang="en-US" sz="2400" b="1" dirty="0">
                <a:solidFill>
                  <a:srgbClr val="FF0000"/>
                </a:solidFill>
              </a:rPr>
              <a:t> </a:t>
            </a:r>
          </a:p>
        </p:txBody>
      </p:sp>
    </p:spTree>
    <p:extLst>
      <p:ext uri="{BB962C8B-B14F-4D97-AF65-F5344CB8AC3E}">
        <p14:creationId xmlns:p14="http://schemas.microsoft.com/office/powerpoint/2010/main" val="1670832286"/>
      </p:ext>
    </p:extLst>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删除基本表</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600"/>
              </a:spcBef>
              <a:buNone/>
            </a:pPr>
            <a:r>
              <a:rPr lang="en-US" altLang="zh-CN" sz="2400" dirty="0">
                <a:solidFill>
                  <a:srgbClr val="FF0000"/>
                </a:solidFill>
                <a:ea typeface="STHeiti Light" charset="-122"/>
              </a:rPr>
              <a:t>DROP TABLE</a:t>
            </a:r>
            <a:r>
              <a:rPr lang="en-US" altLang="zh-CN" sz="2400" dirty="0">
                <a:ea typeface="STHeiti Light" charset="-122"/>
              </a:rPr>
              <a:t> &lt;</a:t>
            </a:r>
            <a:r>
              <a:rPr lang="zh-CN" altLang="en-US" sz="2400" dirty="0">
                <a:ea typeface="STHeiti Light" charset="-122"/>
              </a:rPr>
              <a:t>表名</a:t>
            </a:r>
            <a:r>
              <a:rPr lang="en-US" altLang="zh-CN" sz="2400" dirty="0">
                <a:ea typeface="STHeiti Light" charset="-122"/>
              </a:rPr>
              <a:t>&gt;</a:t>
            </a:r>
            <a:r>
              <a:rPr lang="zh-CN" altLang="en-US" sz="2400" dirty="0">
                <a:ea typeface="STHeiti Light" charset="-122"/>
              </a:rPr>
              <a:t>［</a:t>
            </a:r>
            <a:r>
              <a:rPr lang="en-US" altLang="zh-CN" sz="2400" dirty="0">
                <a:solidFill>
                  <a:srgbClr val="FF0000"/>
                </a:solidFill>
                <a:ea typeface="STHeiti Light" charset="-122"/>
              </a:rPr>
              <a:t>RESTRICT| CASCADE</a:t>
            </a:r>
            <a:r>
              <a:rPr lang="zh-CN" altLang="en-US" sz="2400" dirty="0">
                <a:ea typeface="STHeiti Light" charset="-122"/>
              </a:rPr>
              <a:t>］ </a:t>
            </a:r>
            <a:r>
              <a:rPr lang="en-US" altLang="zh-CN" sz="2400" dirty="0">
                <a:ea typeface="STHeiti Light" charset="-122"/>
              </a:rPr>
              <a:t>;</a:t>
            </a:r>
          </a:p>
          <a:p>
            <a:pPr>
              <a:lnSpc>
                <a:spcPct val="100000"/>
              </a:lnSpc>
              <a:spcBef>
                <a:spcPts val="600"/>
              </a:spcBef>
              <a:buFont typeface="Wingdings" panose="05000000000000000000" pitchFamily="2" charset="2"/>
              <a:buChar char="p"/>
            </a:pPr>
            <a:r>
              <a:rPr lang="en-US" altLang="zh-CN" sz="2400" dirty="0">
                <a:ea typeface="STHeiti Light" charset="-122"/>
              </a:rPr>
              <a:t> </a:t>
            </a:r>
            <a:r>
              <a:rPr lang="en-US" altLang="zh-CN" sz="2400" dirty="0">
                <a:solidFill>
                  <a:srgbClr val="FF0000"/>
                </a:solidFill>
                <a:ea typeface="STHeiti Light" charset="-122"/>
              </a:rPr>
              <a:t>RESTRICT</a:t>
            </a:r>
            <a:r>
              <a:rPr lang="zh-CN" altLang="en-US" sz="2400" dirty="0">
                <a:ea typeface="STHeiti Light" charset="-122"/>
              </a:rPr>
              <a:t>：删除表是有限制的。</a:t>
            </a:r>
            <a:endParaRPr lang="en-US" altLang="zh-CN" sz="2400" dirty="0">
              <a:ea typeface="STHeiti Light" charset="-122"/>
            </a:endParaRPr>
          </a:p>
          <a:p>
            <a:pPr lvl="1">
              <a:lnSpc>
                <a:spcPct val="100000"/>
              </a:lnSpc>
              <a:spcBef>
                <a:spcPts val="600"/>
              </a:spcBef>
              <a:buFont typeface="Wingdings" panose="05000000000000000000" pitchFamily="2" charset="2"/>
              <a:buChar char="p"/>
            </a:pPr>
            <a:r>
              <a:rPr lang="en-US" altLang="zh-CN" sz="2000" dirty="0">
                <a:ea typeface="STHeiti Light" charset="-122"/>
              </a:rPr>
              <a:t> </a:t>
            </a:r>
            <a:r>
              <a:rPr lang="zh-CN" altLang="en-US" sz="2000" dirty="0">
                <a:ea typeface="STHeiti Light" charset="-122"/>
              </a:rPr>
              <a:t>欲删除的基本表不能被其他表的约束所引用</a:t>
            </a:r>
            <a:endParaRPr lang="en-US" altLang="zh-CN" sz="2000" dirty="0">
              <a:ea typeface="STHeiti Light" charset="-122"/>
            </a:endParaRPr>
          </a:p>
          <a:p>
            <a:pPr lvl="1">
              <a:lnSpc>
                <a:spcPct val="100000"/>
              </a:lnSpc>
              <a:spcBef>
                <a:spcPts val="600"/>
              </a:spcBef>
              <a:buFont typeface="Wingdings" panose="05000000000000000000" pitchFamily="2" charset="2"/>
              <a:buChar char="p"/>
            </a:pPr>
            <a:r>
              <a:rPr lang="en-US" altLang="zh-CN" sz="2000" dirty="0">
                <a:ea typeface="STHeiti Light" charset="-122"/>
              </a:rPr>
              <a:t> </a:t>
            </a:r>
            <a:r>
              <a:rPr lang="zh-CN" altLang="en-US" sz="2000" dirty="0">
                <a:ea typeface="STHeiti Light" charset="-122"/>
              </a:rPr>
              <a:t>如果存在依赖该表的对象，则此表不能被删除</a:t>
            </a:r>
            <a:endParaRPr lang="en-US" altLang="zh-CN" sz="2000" dirty="0">
              <a:ea typeface="STHeiti Light" charset="-122"/>
            </a:endParaRPr>
          </a:p>
          <a:p>
            <a:pPr>
              <a:lnSpc>
                <a:spcPct val="100000"/>
              </a:lnSpc>
              <a:spcBef>
                <a:spcPts val="600"/>
              </a:spcBef>
              <a:buFont typeface="Wingdings" panose="05000000000000000000" pitchFamily="2" charset="2"/>
              <a:buChar char="p"/>
            </a:pPr>
            <a:r>
              <a:rPr lang="en-US" altLang="zh-CN" sz="2400" dirty="0">
                <a:ea typeface="STHeiti Light" charset="-122"/>
              </a:rPr>
              <a:t> </a:t>
            </a:r>
            <a:r>
              <a:rPr lang="en-US" altLang="zh-CN" sz="2400" dirty="0">
                <a:solidFill>
                  <a:srgbClr val="FF0000"/>
                </a:solidFill>
                <a:ea typeface="STHeiti Light" charset="-122"/>
              </a:rPr>
              <a:t>CASCADE</a:t>
            </a:r>
            <a:r>
              <a:rPr lang="zh-CN" altLang="en-US" sz="2400" dirty="0">
                <a:ea typeface="STHeiti Light" charset="-122"/>
              </a:rPr>
              <a:t>：删除该表没有限制。</a:t>
            </a:r>
            <a:endParaRPr lang="en-US" altLang="zh-CN" sz="2400" dirty="0">
              <a:ea typeface="STHeiti Light" charset="-122"/>
            </a:endParaRPr>
          </a:p>
          <a:p>
            <a:pPr lvl="1">
              <a:lnSpc>
                <a:spcPct val="100000"/>
              </a:lnSpc>
              <a:spcBef>
                <a:spcPts val="600"/>
              </a:spcBef>
              <a:buFont typeface="Wingdings" panose="05000000000000000000" pitchFamily="2" charset="2"/>
              <a:buChar char="p"/>
            </a:pPr>
            <a:r>
              <a:rPr lang="en-US" altLang="zh-CN" sz="2000" dirty="0">
                <a:ea typeface="STHeiti Light" charset="-122"/>
              </a:rPr>
              <a:t> </a:t>
            </a:r>
            <a:r>
              <a:rPr lang="zh-CN" altLang="en-US" sz="2000" dirty="0">
                <a:ea typeface="STHeiti Light" charset="-122"/>
              </a:rPr>
              <a:t>在删除基本表的同时，相关的依赖对象一起删除 </a:t>
            </a:r>
            <a:endParaRPr lang="en-US" altLang="zh-CN" sz="2000" dirty="0">
              <a:ea typeface="STHeiti Light" charset="-122"/>
            </a:endParaRPr>
          </a:p>
          <a:p>
            <a:pPr marL="0" indent="0">
              <a:lnSpc>
                <a:spcPct val="100000"/>
              </a:lnSpc>
              <a:spcBef>
                <a:spcPts val="600"/>
              </a:spcBef>
              <a:buNone/>
            </a:pPr>
            <a:r>
              <a:rPr lang="en-US" altLang="zh-CN" sz="2400" b="1" dirty="0">
                <a:ea typeface="STHeiti Light" charset="-122"/>
              </a:rPr>
              <a:t>[</a:t>
            </a:r>
            <a:r>
              <a:rPr lang="zh-CN" altLang="en-US" sz="2400" b="1" dirty="0">
                <a:ea typeface="STHeiti Light" charset="-122"/>
              </a:rPr>
              <a:t>例</a:t>
            </a:r>
            <a:r>
              <a:rPr lang="en-US" altLang="zh-CN" sz="2400" b="1" dirty="0">
                <a:ea typeface="STHeiti Light" charset="-122"/>
              </a:rPr>
              <a:t>3.11]</a:t>
            </a:r>
            <a:r>
              <a:rPr lang="en-US" altLang="zh-CN" sz="2400" dirty="0">
                <a:ea typeface="STHeiti Light" charset="-122"/>
              </a:rPr>
              <a:t> </a:t>
            </a:r>
            <a:r>
              <a:rPr lang="zh-CN" altLang="en-US" sz="2400" dirty="0">
                <a:ea typeface="STHeiti Light" charset="-122"/>
              </a:rPr>
              <a:t>删除</a:t>
            </a:r>
            <a:r>
              <a:rPr lang="en-US" altLang="zh-CN" sz="2400" dirty="0">
                <a:ea typeface="STHeiti Light" charset="-122"/>
              </a:rPr>
              <a:t>Student</a:t>
            </a:r>
            <a:r>
              <a:rPr lang="zh-CN" altLang="en-US" sz="2400" dirty="0">
                <a:ea typeface="STHeiti Light" charset="-122"/>
              </a:rPr>
              <a:t>表</a:t>
            </a:r>
          </a:p>
          <a:p>
            <a:pPr marL="0" indent="0">
              <a:lnSpc>
                <a:spcPct val="100000"/>
              </a:lnSpc>
              <a:spcBef>
                <a:spcPts val="600"/>
              </a:spcBef>
              <a:buNone/>
            </a:pPr>
            <a:r>
              <a:rPr lang="en-US" altLang="zh-CN" sz="2000" dirty="0">
                <a:ea typeface="STHeiti Light" charset="-122"/>
              </a:rPr>
              <a:t>        </a:t>
            </a:r>
            <a:r>
              <a:rPr lang="en-US" altLang="zh-CN" sz="2400" dirty="0">
                <a:ea typeface="STHeiti Light" charset="-122"/>
              </a:rPr>
              <a:t>DROP TABLE Student </a:t>
            </a:r>
            <a:r>
              <a:rPr lang="en-US" altLang="zh-CN" sz="2400" dirty="0">
                <a:solidFill>
                  <a:srgbClr val="FF0000"/>
                </a:solidFill>
                <a:ea typeface="STHeiti Light" charset="-122"/>
              </a:rPr>
              <a:t>CASCADE</a:t>
            </a:r>
            <a:r>
              <a:rPr lang="en-US" altLang="zh-CN" sz="2400" dirty="0">
                <a:ea typeface="STHeiti Light" charset="-122"/>
              </a:rPr>
              <a:t>;</a:t>
            </a:r>
          </a:p>
          <a:p>
            <a:pPr lvl="1">
              <a:lnSpc>
                <a:spcPct val="100000"/>
              </a:lnSpc>
              <a:spcBef>
                <a:spcPts val="600"/>
              </a:spcBef>
              <a:buFont typeface="Wingdings" panose="05000000000000000000" pitchFamily="2" charset="2"/>
              <a:buChar char="p"/>
            </a:pPr>
            <a:r>
              <a:rPr lang="zh-CN" altLang="en-US" sz="1800" dirty="0">
                <a:ea typeface="STHeiti Light" charset="-122"/>
              </a:rPr>
              <a:t>基本表定义被删除，数据被删除</a:t>
            </a:r>
          </a:p>
          <a:p>
            <a:pPr lvl="1">
              <a:lnSpc>
                <a:spcPct val="100000"/>
              </a:lnSpc>
              <a:spcBef>
                <a:spcPts val="600"/>
              </a:spcBef>
              <a:buFont typeface="Wingdings" panose="05000000000000000000" pitchFamily="2" charset="2"/>
              <a:buChar char="p"/>
            </a:pPr>
            <a:r>
              <a:rPr lang="zh-CN" altLang="en-US" sz="1800" dirty="0">
                <a:ea typeface="STHeiti Light" charset="-122"/>
              </a:rPr>
              <a:t>表上建立的索引、视图、触发器等一般也将被删除</a:t>
            </a:r>
            <a:br>
              <a:rPr lang="zh-CN" altLang="en-US" sz="1600" dirty="0">
                <a:ea typeface="STHeiti Light" charset="-122"/>
              </a:rPr>
            </a:b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003599"/>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索引的定义</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600"/>
              </a:spcBef>
              <a:buFont typeface="Wingdings" panose="05000000000000000000" pitchFamily="2" charset="2"/>
              <a:buChar char="p"/>
            </a:pPr>
            <a:r>
              <a:rPr lang="zh-CN" altLang="en-US" dirty="0">
                <a:ea typeface="STHeiti Light" charset="-122"/>
              </a:rPr>
              <a:t> 建立索引的目的：</a:t>
            </a:r>
            <a:r>
              <a:rPr lang="zh-CN" altLang="en-US" dirty="0">
                <a:solidFill>
                  <a:srgbClr val="FF0000"/>
                </a:solidFill>
                <a:ea typeface="STHeiti Light" charset="-122"/>
              </a:rPr>
              <a:t>加快查询速度</a:t>
            </a:r>
            <a:endParaRPr lang="en-US" altLang="zh-CN" dirty="0">
              <a:solidFill>
                <a:srgbClr val="FF0000"/>
              </a:solidFill>
              <a:ea typeface="STHeiti Light" charset="-122"/>
            </a:endParaRPr>
          </a:p>
          <a:p>
            <a:pPr>
              <a:lnSpc>
                <a:spcPct val="100000"/>
              </a:lnSpc>
              <a:spcBef>
                <a:spcPts val="600"/>
              </a:spcBef>
              <a:buFont typeface="Wingdings" panose="05000000000000000000" pitchFamily="2" charset="2"/>
              <a:buChar char="p"/>
            </a:pPr>
            <a:r>
              <a:rPr lang="en-US" altLang="zh-CN" dirty="0">
                <a:ea typeface="STHeiti Light" charset="-122"/>
              </a:rPr>
              <a:t> </a:t>
            </a:r>
            <a:r>
              <a:rPr lang="zh-CN" altLang="en-US" dirty="0">
                <a:ea typeface="STHeiti Light" charset="-122"/>
              </a:rPr>
              <a:t>关系数据库管理系统中常见索引：</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en-US" altLang="zh-CN" dirty="0">
                <a:ea typeface="STHeiti Light" charset="-122"/>
              </a:rPr>
              <a:t> </a:t>
            </a:r>
            <a:r>
              <a:rPr lang="zh-CN" altLang="en-US" dirty="0">
                <a:ea typeface="STHeiti Light" charset="-122"/>
              </a:rPr>
              <a:t>顺序文件上的索引</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en-US" altLang="zh-CN" dirty="0">
                <a:ea typeface="STHeiti Light" charset="-122"/>
              </a:rPr>
              <a:t> B+</a:t>
            </a:r>
            <a:r>
              <a:rPr lang="zh-CN" altLang="en-US" dirty="0">
                <a:ea typeface="STHeiti Light" charset="-122"/>
              </a:rPr>
              <a:t>树索引</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en-US" altLang="zh-CN" dirty="0">
                <a:ea typeface="STHeiti Light" charset="-122"/>
              </a:rPr>
              <a:t> </a:t>
            </a:r>
            <a:r>
              <a:rPr lang="zh-CN" altLang="en-US" dirty="0">
                <a:ea typeface="STHeiti Light" charset="-122"/>
              </a:rPr>
              <a:t>散列（</a:t>
            </a:r>
            <a:r>
              <a:rPr lang="en-US" altLang="zh-CN" dirty="0">
                <a:ea typeface="STHeiti Light" charset="-122"/>
              </a:rPr>
              <a:t>hash</a:t>
            </a:r>
            <a:r>
              <a:rPr lang="zh-CN" altLang="en-US" dirty="0">
                <a:ea typeface="STHeiti Light" charset="-122"/>
              </a:rPr>
              <a:t>）索引</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zh-CN" altLang="en-US" dirty="0">
                <a:ea typeface="STHeiti Light" charset="-122"/>
              </a:rPr>
              <a:t>位图索引</a:t>
            </a:r>
            <a:endParaRPr lang="en-US" altLang="zh-CN" dirty="0">
              <a:ea typeface="STHeiti Light" charset="-122"/>
            </a:endParaRPr>
          </a:p>
          <a:p>
            <a:pPr>
              <a:lnSpc>
                <a:spcPct val="100000"/>
              </a:lnSpc>
              <a:spcBef>
                <a:spcPts val="600"/>
              </a:spcBef>
              <a:buFont typeface="Wingdings" panose="05000000000000000000" pitchFamily="2" charset="2"/>
              <a:buChar char="p"/>
            </a:pPr>
            <a:r>
              <a:rPr lang="en-US" altLang="zh-CN" dirty="0">
                <a:ea typeface="STHeiti Light" charset="-122"/>
              </a:rPr>
              <a:t> </a:t>
            </a:r>
            <a:r>
              <a:rPr lang="zh-CN" altLang="en-US" dirty="0">
                <a:ea typeface="STHeiti Light" charset="-122"/>
              </a:rPr>
              <a:t>特点：</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en-US" altLang="zh-CN" dirty="0">
                <a:ea typeface="STHeiti Light" charset="-122"/>
              </a:rPr>
              <a:t> B+</a:t>
            </a:r>
            <a:r>
              <a:rPr lang="zh-CN" altLang="en-US" dirty="0">
                <a:ea typeface="STHeiti Light" charset="-122"/>
              </a:rPr>
              <a:t>树索引具有动态平衡的优点</a:t>
            </a:r>
            <a:endParaRPr lang="en-US" altLang="zh-CN" dirty="0">
              <a:ea typeface="STHeiti Light" charset="-122"/>
            </a:endParaRPr>
          </a:p>
          <a:p>
            <a:pPr lvl="1">
              <a:lnSpc>
                <a:spcPct val="100000"/>
              </a:lnSpc>
              <a:spcBef>
                <a:spcPts val="600"/>
              </a:spcBef>
              <a:buFont typeface="Wingdings" panose="05000000000000000000" pitchFamily="2" charset="2"/>
              <a:buChar char="p"/>
            </a:pPr>
            <a:r>
              <a:rPr lang="en-US" altLang="zh-CN" dirty="0">
                <a:ea typeface="STHeiti Light" charset="-122"/>
              </a:rPr>
              <a:t> HASH</a:t>
            </a:r>
            <a:r>
              <a:rPr lang="zh-CN" altLang="en-US" dirty="0">
                <a:ea typeface="STHeiti Light" charset="-122"/>
              </a:rPr>
              <a:t>索引具有查找速度快的特点 </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1707946"/>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索引的定义</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600"/>
              </a:spcBef>
              <a:buFont typeface="Wingdings" panose="05000000000000000000" pitchFamily="2" charset="2"/>
              <a:buChar char="p"/>
            </a:pPr>
            <a:r>
              <a:rPr lang="zh-CN" altLang="en-US" dirty="0">
                <a:ea typeface="STHeiti Light" charset="-122"/>
              </a:rPr>
              <a:t> </a:t>
            </a:r>
            <a:r>
              <a:rPr lang="zh-CN" altLang="en-US" dirty="0">
                <a:solidFill>
                  <a:srgbClr val="FF0000"/>
                </a:solidFill>
                <a:ea typeface="STHeiti Light" charset="-122"/>
              </a:rPr>
              <a:t>谁可以建立索引</a:t>
            </a:r>
          </a:p>
          <a:p>
            <a:pPr lvl="1">
              <a:lnSpc>
                <a:spcPct val="150000"/>
              </a:lnSpc>
              <a:spcBef>
                <a:spcPts val="600"/>
              </a:spcBef>
              <a:buFont typeface="Wingdings" panose="05000000000000000000" pitchFamily="2" charset="2"/>
              <a:buChar char="p"/>
            </a:pPr>
            <a:r>
              <a:rPr lang="zh-CN" altLang="en-US" dirty="0">
                <a:ea typeface="STHeiti Light" charset="-122"/>
              </a:rPr>
              <a:t> 数据库管理员 或 表的属主（即建立表的人）</a:t>
            </a:r>
          </a:p>
          <a:p>
            <a:pPr>
              <a:lnSpc>
                <a:spcPct val="150000"/>
              </a:lnSpc>
              <a:spcBef>
                <a:spcPts val="600"/>
              </a:spcBef>
              <a:buFont typeface="Wingdings" panose="05000000000000000000" pitchFamily="2" charset="2"/>
              <a:buChar char="p"/>
            </a:pPr>
            <a:r>
              <a:rPr lang="zh-CN" altLang="en-US" dirty="0">
                <a:ea typeface="STHeiti Light" charset="-122"/>
              </a:rPr>
              <a:t> </a:t>
            </a:r>
            <a:r>
              <a:rPr lang="zh-CN" altLang="en-US" dirty="0">
                <a:solidFill>
                  <a:srgbClr val="FF0000"/>
                </a:solidFill>
                <a:ea typeface="STHeiti Light" charset="-122"/>
              </a:rPr>
              <a:t>谁维护索引</a:t>
            </a:r>
          </a:p>
          <a:p>
            <a:pPr lvl="1">
              <a:lnSpc>
                <a:spcPct val="150000"/>
              </a:lnSpc>
              <a:spcBef>
                <a:spcPts val="600"/>
              </a:spcBef>
              <a:buFont typeface="Wingdings" panose="05000000000000000000" pitchFamily="2" charset="2"/>
              <a:buChar char="p"/>
            </a:pPr>
            <a:r>
              <a:rPr lang="zh-CN" altLang="en-US" dirty="0">
                <a:ea typeface="STHeiti Light" charset="-122"/>
              </a:rPr>
              <a:t> 关系数据库管理系统自动完成</a:t>
            </a:r>
          </a:p>
          <a:p>
            <a:pPr>
              <a:lnSpc>
                <a:spcPct val="150000"/>
              </a:lnSpc>
              <a:spcBef>
                <a:spcPts val="600"/>
              </a:spcBef>
              <a:buFont typeface="Wingdings" panose="05000000000000000000" pitchFamily="2" charset="2"/>
              <a:buChar char="p"/>
            </a:pPr>
            <a:r>
              <a:rPr lang="zh-CN" altLang="en-US" dirty="0">
                <a:solidFill>
                  <a:srgbClr val="FF0000"/>
                </a:solidFill>
                <a:ea typeface="STHeiti Light" charset="-122"/>
              </a:rPr>
              <a:t> 使用索引</a:t>
            </a:r>
          </a:p>
          <a:p>
            <a:pPr lvl="1">
              <a:lnSpc>
                <a:spcPct val="150000"/>
              </a:lnSpc>
              <a:spcBef>
                <a:spcPts val="600"/>
              </a:spcBef>
              <a:buFont typeface="Wingdings" panose="05000000000000000000" pitchFamily="2" charset="2"/>
              <a:buChar char="p"/>
            </a:pPr>
            <a:r>
              <a:rPr lang="zh-CN" altLang="en-US" dirty="0">
                <a:ea typeface="STHeiti Light" charset="-122"/>
              </a:rPr>
              <a:t> 关系数据库管理系统自动选择合适的索引作为存取路径， 用户不必也不能显式地选择索引</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569585"/>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建立索引</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600"/>
              </a:spcBef>
              <a:buFont typeface="Wingdings" panose="05000000000000000000" pitchFamily="2" charset="2"/>
              <a:buChar char="p"/>
            </a:pPr>
            <a:r>
              <a:rPr lang="zh-CN" altLang="en-US" sz="2400" dirty="0">
                <a:ea typeface="STHeiti Light" charset="-122"/>
              </a:rPr>
              <a:t>    语句格式</a:t>
            </a:r>
            <a:br>
              <a:rPr lang="zh-CN" altLang="en-US" sz="2400" dirty="0">
                <a:ea typeface="STHeiti Light" charset="-122"/>
              </a:rPr>
            </a:br>
            <a:r>
              <a:rPr lang="en-US" altLang="zh-CN" sz="2400" dirty="0">
                <a:ea typeface="STHeiti Light" charset="-122"/>
              </a:rPr>
              <a:t>CREATE [UNIQUE] [CLUSTER] INDEX &lt;</a:t>
            </a:r>
            <a:r>
              <a:rPr lang="zh-CN" altLang="en-US" sz="2400" dirty="0">
                <a:ea typeface="STHeiti Light" charset="-122"/>
              </a:rPr>
              <a:t>索引名</a:t>
            </a:r>
            <a:r>
              <a:rPr lang="en-US" altLang="zh-CN" sz="2400" dirty="0">
                <a:ea typeface="STHeiti Light" charset="-122"/>
              </a:rPr>
              <a:t>&gt;</a:t>
            </a:r>
            <a:br>
              <a:rPr lang="en-US" altLang="zh-CN" sz="2400" dirty="0">
                <a:ea typeface="STHeiti Light" charset="-122"/>
              </a:rPr>
            </a:br>
            <a:r>
              <a:rPr lang="en-US" altLang="zh-CN" sz="2400" dirty="0">
                <a:ea typeface="STHeiti Light" charset="-122"/>
              </a:rPr>
              <a:t>ON &lt;</a:t>
            </a:r>
            <a:r>
              <a:rPr lang="zh-CN" altLang="en-US" sz="2400" dirty="0">
                <a:ea typeface="STHeiti Light" charset="-122"/>
              </a:rPr>
              <a:t>表名</a:t>
            </a:r>
            <a:r>
              <a:rPr lang="en-US" altLang="zh-CN" sz="2400" dirty="0">
                <a:ea typeface="STHeiti Light" charset="-122"/>
              </a:rPr>
              <a:t>&gt;(&lt;</a:t>
            </a:r>
            <a:r>
              <a:rPr lang="zh-CN" altLang="en-US" sz="2400" dirty="0">
                <a:ea typeface="STHeiti Light" charset="-122"/>
              </a:rPr>
              <a:t>列名</a:t>
            </a:r>
            <a:r>
              <a:rPr lang="en-US" altLang="zh-CN" sz="2400" dirty="0">
                <a:ea typeface="STHeiti Light" charset="-122"/>
              </a:rPr>
              <a:t>&gt;[&lt;</a:t>
            </a:r>
            <a:r>
              <a:rPr lang="zh-CN" altLang="en-US" sz="2400" dirty="0">
                <a:ea typeface="STHeiti Light" charset="-122"/>
              </a:rPr>
              <a:t>次序</a:t>
            </a:r>
            <a:r>
              <a:rPr lang="en-US" altLang="zh-CN" sz="2400" dirty="0">
                <a:ea typeface="STHeiti Light" charset="-122"/>
              </a:rPr>
              <a:t>&gt;][,&lt;</a:t>
            </a:r>
            <a:r>
              <a:rPr lang="zh-CN" altLang="en-US" sz="2400" dirty="0">
                <a:ea typeface="STHeiti Light" charset="-122"/>
              </a:rPr>
              <a:t>列名</a:t>
            </a:r>
            <a:r>
              <a:rPr lang="en-US" altLang="zh-CN" sz="2400" dirty="0">
                <a:ea typeface="STHeiti Light" charset="-122"/>
              </a:rPr>
              <a:t>&gt;[&lt;</a:t>
            </a:r>
            <a:r>
              <a:rPr lang="zh-CN" altLang="en-US" sz="2400" dirty="0">
                <a:ea typeface="STHeiti Light" charset="-122"/>
              </a:rPr>
              <a:t>次序</a:t>
            </a:r>
            <a:r>
              <a:rPr lang="en-US" altLang="zh-CN" sz="2400" dirty="0">
                <a:ea typeface="STHeiti Light" charset="-122"/>
              </a:rPr>
              <a:t>&gt;] ]…);</a:t>
            </a:r>
            <a:br>
              <a:rPr lang="en-US" altLang="zh-CN" sz="2400" dirty="0">
                <a:ea typeface="STHeiti Light" charset="-122"/>
              </a:rPr>
            </a:br>
            <a:r>
              <a:rPr lang="en-US" altLang="zh-CN" sz="2400" dirty="0">
                <a:solidFill>
                  <a:srgbClr val="FF0000"/>
                </a:solidFill>
                <a:ea typeface="STHeiti Light" charset="-122"/>
              </a:rPr>
              <a:t>&lt;</a:t>
            </a:r>
            <a:r>
              <a:rPr lang="zh-CN" altLang="en-US" sz="2400" dirty="0">
                <a:solidFill>
                  <a:srgbClr val="FF0000"/>
                </a:solidFill>
                <a:ea typeface="STHeiti Light" charset="-122"/>
              </a:rPr>
              <a:t>表名</a:t>
            </a:r>
            <a:r>
              <a:rPr lang="en-US" altLang="zh-CN" sz="2400" dirty="0">
                <a:solidFill>
                  <a:srgbClr val="FF0000"/>
                </a:solidFill>
                <a:ea typeface="STHeiti Light" charset="-122"/>
              </a:rPr>
              <a:t>&gt;</a:t>
            </a:r>
            <a:r>
              <a:rPr lang="zh-CN" altLang="en-US" sz="2400" dirty="0">
                <a:ea typeface="STHeiti Light" charset="-122"/>
              </a:rPr>
              <a:t>： 要建索引的基本表的名字</a:t>
            </a:r>
            <a:br>
              <a:rPr lang="zh-CN" altLang="en-US" sz="2400" dirty="0">
                <a:ea typeface="STHeiti Light" charset="-122"/>
              </a:rPr>
            </a:br>
            <a:r>
              <a:rPr lang="zh-CN" altLang="en-US" sz="2400" dirty="0">
                <a:solidFill>
                  <a:srgbClr val="FF0000"/>
                </a:solidFill>
                <a:ea typeface="STHeiti Light" charset="-122"/>
              </a:rPr>
              <a:t>索引</a:t>
            </a:r>
            <a:r>
              <a:rPr lang="zh-CN" altLang="en-US" sz="2400" dirty="0">
                <a:ea typeface="STHeiti Light" charset="-122"/>
              </a:rPr>
              <a:t>：可以建立在该表的一列或多列上， 各列名之间用逗号分隔</a:t>
            </a:r>
            <a:br>
              <a:rPr lang="zh-CN" altLang="en-US" sz="2400" dirty="0">
                <a:ea typeface="STHeiti Light" charset="-122"/>
              </a:rPr>
            </a:br>
            <a:r>
              <a:rPr lang="en-US" altLang="zh-CN" sz="2400" dirty="0">
                <a:solidFill>
                  <a:srgbClr val="FF0000"/>
                </a:solidFill>
                <a:ea typeface="STHeiti Light" charset="-122"/>
              </a:rPr>
              <a:t>&lt;</a:t>
            </a:r>
            <a:r>
              <a:rPr lang="zh-CN" altLang="en-US" sz="2400" dirty="0">
                <a:solidFill>
                  <a:srgbClr val="FF0000"/>
                </a:solidFill>
                <a:ea typeface="STHeiti Light" charset="-122"/>
              </a:rPr>
              <a:t>次序</a:t>
            </a:r>
            <a:r>
              <a:rPr lang="en-US" altLang="zh-CN" sz="2400" dirty="0">
                <a:solidFill>
                  <a:srgbClr val="FF0000"/>
                </a:solidFill>
                <a:ea typeface="STHeiti Light" charset="-122"/>
              </a:rPr>
              <a:t>&gt;</a:t>
            </a:r>
            <a:r>
              <a:rPr lang="zh-CN" altLang="en-US" sz="2400" dirty="0">
                <a:ea typeface="STHeiti Light" charset="-122"/>
              </a:rPr>
              <a:t>： 指定索引值的排列次序，升序： </a:t>
            </a:r>
            <a:r>
              <a:rPr lang="en-US" altLang="zh-CN" sz="2400" dirty="0">
                <a:ea typeface="STHeiti Light" charset="-122"/>
              </a:rPr>
              <a:t>ASC</a:t>
            </a:r>
            <a:r>
              <a:rPr lang="zh-CN" altLang="en-US" sz="2400" dirty="0">
                <a:ea typeface="STHeiti Light" charset="-122"/>
              </a:rPr>
              <a:t>， 降序： </a:t>
            </a:r>
            <a:r>
              <a:rPr lang="en-US" altLang="zh-CN" sz="2400" dirty="0">
                <a:ea typeface="STHeiti Light" charset="-122"/>
              </a:rPr>
              <a:t>DESC</a:t>
            </a:r>
            <a:r>
              <a:rPr lang="zh-CN" altLang="en-US" sz="2400" dirty="0">
                <a:ea typeface="STHeiti Light" charset="-122"/>
              </a:rPr>
              <a:t>。 缺省值： </a:t>
            </a:r>
            <a:r>
              <a:rPr lang="en-US" altLang="zh-CN" sz="2400" dirty="0">
                <a:ea typeface="STHeiti Light" charset="-122"/>
              </a:rPr>
              <a:t>ASC</a:t>
            </a:r>
            <a:br>
              <a:rPr lang="en-US" altLang="zh-CN" sz="2400" dirty="0">
                <a:ea typeface="STHeiti Light" charset="-122"/>
              </a:rPr>
            </a:br>
            <a:r>
              <a:rPr lang="en-US" altLang="zh-CN" sz="2400" dirty="0">
                <a:solidFill>
                  <a:srgbClr val="FF0000"/>
                </a:solidFill>
                <a:ea typeface="STHeiti Light" charset="-122"/>
              </a:rPr>
              <a:t>UNIQUE</a:t>
            </a:r>
            <a:r>
              <a:rPr lang="zh-CN" altLang="en-US" sz="2400" dirty="0">
                <a:ea typeface="STHeiti Light" charset="-122"/>
              </a:rPr>
              <a:t>： 此索引的每一个索引值只对应唯一的数据记录</a:t>
            </a:r>
            <a:br>
              <a:rPr lang="zh-CN" altLang="en-US" sz="2400" dirty="0">
                <a:ea typeface="STHeiti Light" charset="-122"/>
              </a:rPr>
            </a:br>
            <a:r>
              <a:rPr lang="en-US" altLang="zh-CN" sz="2400" dirty="0">
                <a:solidFill>
                  <a:srgbClr val="FF0000"/>
                </a:solidFill>
                <a:ea typeface="STHeiti Light" charset="-122"/>
              </a:rPr>
              <a:t>CLUSTER</a:t>
            </a:r>
            <a:r>
              <a:rPr lang="zh-CN" altLang="en-US" sz="2400" dirty="0">
                <a:ea typeface="STHeiti Light" charset="-122"/>
              </a:rPr>
              <a:t>： 表示要建立的索引是聚簇索引</a:t>
            </a:r>
            <a:endParaRPr lang="en-US" altLang="zh-CN"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5896724"/>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建立索引</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60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3.13] </a:t>
            </a:r>
            <a:r>
              <a:rPr lang="zh-CN" altLang="en-US" sz="2400" dirty="0">
                <a:ea typeface="STHeiti Light" charset="-122"/>
              </a:rPr>
              <a:t>为学生</a:t>
            </a:r>
            <a:r>
              <a:rPr lang="en-US" altLang="zh-CN" sz="2400" dirty="0">
                <a:ea typeface="STHeiti Light" charset="-122"/>
              </a:rPr>
              <a:t>-</a:t>
            </a:r>
            <a:r>
              <a:rPr lang="zh-CN" altLang="en-US" sz="2400" dirty="0">
                <a:ea typeface="STHeiti Light" charset="-122"/>
              </a:rPr>
              <a:t>课程数据库中的</a:t>
            </a:r>
            <a:r>
              <a:rPr lang="en-US" altLang="zh-CN" sz="2400" dirty="0">
                <a:ea typeface="STHeiti Light" charset="-122"/>
              </a:rPr>
              <a:t>Student</a:t>
            </a:r>
            <a:r>
              <a:rPr lang="zh-CN" altLang="en-US" sz="2400" dirty="0">
                <a:ea typeface="STHeiti Light" charset="-122"/>
              </a:rPr>
              <a:t>， </a:t>
            </a:r>
            <a:r>
              <a:rPr lang="en-US" altLang="zh-CN" sz="2400" dirty="0">
                <a:ea typeface="STHeiti Light" charset="-122"/>
              </a:rPr>
              <a:t>Course</a:t>
            </a:r>
            <a:r>
              <a:rPr lang="zh-CN" altLang="en-US" sz="2400" dirty="0">
                <a:ea typeface="STHeiti Light" charset="-122"/>
              </a:rPr>
              <a:t>， </a:t>
            </a:r>
            <a:r>
              <a:rPr lang="en-US" altLang="zh-CN" sz="2400" dirty="0">
                <a:ea typeface="STHeiti Light" charset="-122"/>
              </a:rPr>
              <a:t>SC</a:t>
            </a:r>
            <a:r>
              <a:rPr lang="zh-CN" altLang="en-US" sz="2400" dirty="0">
                <a:ea typeface="STHeiti Light" charset="-122"/>
              </a:rPr>
              <a:t>三个表建立索引。 </a:t>
            </a:r>
            <a:r>
              <a:rPr lang="en-US" altLang="zh-CN" sz="2400" dirty="0">
                <a:ea typeface="STHeiti Light" charset="-122"/>
              </a:rPr>
              <a:t>Student</a:t>
            </a:r>
            <a:r>
              <a:rPr lang="zh-CN" altLang="en-US" sz="2400" dirty="0">
                <a:ea typeface="STHeiti Light" charset="-122"/>
              </a:rPr>
              <a:t>表按学号升序建唯一索引， </a:t>
            </a:r>
            <a:r>
              <a:rPr lang="en-US" altLang="zh-CN" sz="2400" dirty="0">
                <a:ea typeface="STHeiti Light" charset="-122"/>
              </a:rPr>
              <a:t>Course</a:t>
            </a:r>
            <a:r>
              <a:rPr lang="zh-CN" altLang="en-US" sz="2400" dirty="0">
                <a:ea typeface="STHeiti Light" charset="-122"/>
              </a:rPr>
              <a:t>表按课程号升序建唯一索引， </a:t>
            </a:r>
            <a:r>
              <a:rPr lang="en-US" altLang="zh-CN" sz="2400" dirty="0">
                <a:ea typeface="STHeiti Light" charset="-122"/>
              </a:rPr>
              <a:t>SC</a:t>
            </a:r>
            <a:r>
              <a:rPr lang="zh-CN" altLang="en-US" sz="2400" dirty="0">
                <a:ea typeface="STHeiti Light" charset="-122"/>
              </a:rPr>
              <a:t>表按学号升序和课程号降序建唯一索引</a:t>
            </a:r>
            <a:endParaRPr lang="en-US" altLang="zh-CN" sz="2400" dirty="0">
              <a:ea typeface="STHeiti Light" charset="-122"/>
            </a:endParaRPr>
          </a:p>
          <a:p>
            <a:pPr>
              <a:lnSpc>
                <a:spcPct val="100000"/>
              </a:lnSpc>
              <a:spcBef>
                <a:spcPts val="600"/>
              </a:spcBef>
              <a:buFont typeface="Wingdings" panose="05000000000000000000" pitchFamily="2" charset="2"/>
              <a:buChar char="p"/>
            </a:pPr>
            <a:endParaRPr lang="zh-CN" altLang="en-US" sz="2400" dirty="0">
              <a:ea typeface="STHeiti Light" charset="-122"/>
            </a:endParaRPr>
          </a:p>
          <a:p>
            <a:pPr marL="0" indent="0">
              <a:lnSpc>
                <a:spcPct val="100000"/>
              </a:lnSpc>
              <a:spcBef>
                <a:spcPts val="600"/>
              </a:spcBef>
              <a:buNone/>
            </a:pPr>
            <a:r>
              <a:rPr lang="en-US" altLang="zh-CN" sz="2400" dirty="0">
                <a:ea typeface="STHeiti Light" charset="-122"/>
              </a:rPr>
              <a:t>    CREATE UNIQUE INDEX </a:t>
            </a:r>
            <a:r>
              <a:rPr lang="en-US" altLang="zh-CN" sz="2400" dirty="0" err="1">
                <a:ea typeface="STHeiti Light" charset="-122"/>
              </a:rPr>
              <a:t>Stusno</a:t>
            </a:r>
            <a:r>
              <a:rPr lang="en-US" altLang="zh-CN" sz="2400" dirty="0">
                <a:ea typeface="STHeiti Light" charset="-122"/>
              </a:rPr>
              <a:t> ON Student(</a:t>
            </a:r>
            <a:r>
              <a:rPr lang="en-US" altLang="zh-CN" sz="2400" dirty="0" err="1">
                <a:ea typeface="STHeiti Light" charset="-122"/>
              </a:rPr>
              <a:t>Sno</a:t>
            </a:r>
            <a:r>
              <a:rPr lang="en-US" altLang="zh-CN" sz="2400" dirty="0">
                <a:ea typeface="STHeiti Light" charset="-122"/>
              </a:rPr>
              <a:t>);</a:t>
            </a:r>
          </a:p>
          <a:p>
            <a:pPr marL="0" indent="0">
              <a:lnSpc>
                <a:spcPct val="100000"/>
              </a:lnSpc>
              <a:spcBef>
                <a:spcPts val="600"/>
              </a:spcBef>
              <a:buNone/>
            </a:pPr>
            <a:r>
              <a:rPr lang="en-US" altLang="zh-CN" sz="2400" dirty="0">
                <a:ea typeface="STHeiti Light" charset="-122"/>
              </a:rPr>
              <a:t>    CREATE UNIQUE INDEX </a:t>
            </a:r>
            <a:r>
              <a:rPr lang="en-US" altLang="zh-CN" sz="2400" dirty="0" err="1">
                <a:ea typeface="STHeiti Light" charset="-122"/>
              </a:rPr>
              <a:t>Coucno</a:t>
            </a:r>
            <a:r>
              <a:rPr lang="en-US" altLang="zh-CN" sz="2400" dirty="0">
                <a:ea typeface="STHeiti Light" charset="-122"/>
              </a:rPr>
              <a:t> ON Course(</a:t>
            </a:r>
            <a:r>
              <a:rPr lang="en-US" altLang="zh-CN" sz="2400" dirty="0" err="1">
                <a:ea typeface="STHeiti Light" charset="-122"/>
              </a:rPr>
              <a:t>Cno</a:t>
            </a:r>
            <a:r>
              <a:rPr lang="en-US" altLang="zh-CN" sz="2400" dirty="0">
                <a:ea typeface="STHeiti Light" charset="-122"/>
              </a:rPr>
              <a:t>);</a:t>
            </a:r>
          </a:p>
          <a:p>
            <a:pPr marL="0" indent="0">
              <a:lnSpc>
                <a:spcPct val="100000"/>
              </a:lnSpc>
              <a:spcBef>
                <a:spcPts val="600"/>
              </a:spcBef>
              <a:buNone/>
            </a:pPr>
            <a:r>
              <a:rPr lang="en-US" altLang="zh-CN" sz="2400" dirty="0">
                <a:ea typeface="STHeiti Light" charset="-122"/>
              </a:rPr>
              <a:t>    CREATE UNIQUE INDEX </a:t>
            </a:r>
            <a:r>
              <a:rPr lang="en-US" altLang="zh-CN" sz="2400" dirty="0" err="1">
                <a:ea typeface="STHeiti Light" charset="-122"/>
              </a:rPr>
              <a:t>SCno</a:t>
            </a:r>
            <a:r>
              <a:rPr lang="en-US" altLang="zh-CN" sz="2400" dirty="0">
                <a:ea typeface="STHeiti Light" charset="-122"/>
              </a:rPr>
              <a:t> ON SC(</a:t>
            </a:r>
            <a:r>
              <a:rPr lang="en-US" altLang="zh-CN" sz="2400" dirty="0" err="1">
                <a:ea typeface="STHeiti Light" charset="-122"/>
              </a:rPr>
              <a:t>Sno</a:t>
            </a:r>
            <a:r>
              <a:rPr lang="en-US" altLang="zh-CN" sz="2400" dirty="0">
                <a:ea typeface="STHeiti Light" charset="-122"/>
              </a:rPr>
              <a:t> </a:t>
            </a:r>
            <a:r>
              <a:rPr lang="en-US" altLang="zh-CN" sz="2400" dirty="0" err="1">
                <a:ea typeface="STHeiti Light" charset="-122"/>
              </a:rPr>
              <a:t>ASC,Cno</a:t>
            </a:r>
            <a:r>
              <a:rPr lang="en-US" altLang="zh-CN" sz="2400" dirty="0">
                <a:ea typeface="STHeiti Light" charset="-122"/>
              </a:rPr>
              <a:t> DESC);</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8406518"/>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修改索引</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200000"/>
              </a:lnSpc>
              <a:spcBef>
                <a:spcPts val="600"/>
              </a:spcBef>
              <a:buNone/>
            </a:pPr>
            <a:r>
              <a:rPr lang="en-US" altLang="zh-CN" sz="2400" dirty="0">
                <a:ea typeface="STHeiti Light" charset="-122"/>
              </a:rPr>
              <a:t>                ALTER INDEX &lt;</a:t>
            </a:r>
            <a:r>
              <a:rPr lang="zh-CN" altLang="en-US" sz="2400" dirty="0">
                <a:ea typeface="STHeiti Light" charset="-122"/>
              </a:rPr>
              <a:t>旧索引名</a:t>
            </a:r>
            <a:r>
              <a:rPr lang="en-US" altLang="zh-CN" sz="2400" dirty="0">
                <a:ea typeface="STHeiti Light" charset="-122"/>
              </a:rPr>
              <a:t>&gt; RENAME TO &lt;</a:t>
            </a:r>
            <a:r>
              <a:rPr lang="zh-CN" altLang="en-US" sz="2400" dirty="0">
                <a:ea typeface="STHeiti Light" charset="-122"/>
              </a:rPr>
              <a:t>新索引名</a:t>
            </a:r>
            <a:r>
              <a:rPr lang="en-US" altLang="zh-CN" sz="2400" dirty="0">
                <a:ea typeface="STHeiti Light" charset="-122"/>
              </a:rPr>
              <a:t>&gt;</a:t>
            </a:r>
          </a:p>
          <a:p>
            <a:pPr marL="0" indent="0">
              <a:lnSpc>
                <a:spcPct val="200000"/>
              </a:lnSpc>
              <a:spcBef>
                <a:spcPts val="60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3.14] </a:t>
            </a:r>
            <a:r>
              <a:rPr lang="zh-CN" altLang="en-US" sz="2400" dirty="0">
                <a:ea typeface="STHeiti Light" charset="-122"/>
              </a:rPr>
              <a:t>将</a:t>
            </a:r>
            <a:r>
              <a:rPr lang="en-US" altLang="zh-CN" sz="2400" dirty="0">
                <a:ea typeface="STHeiti Light" charset="-122"/>
              </a:rPr>
              <a:t>SC</a:t>
            </a:r>
            <a:r>
              <a:rPr lang="zh-CN" altLang="en-US" sz="2400" dirty="0">
                <a:ea typeface="STHeiti Light" charset="-122"/>
              </a:rPr>
              <a:t>表的</a:t>
            </a:r>
            <a:r>
              <a:rPr lang="en-US" altLang="zh-CN" sz="2400" dirty="0" err="1">
                <a:ea typeface="STHeiti Light" charset="-122"/>
              </a:rPr>
              <a:t>SCno</a:t>
            </a:r>
            <a:r>
              <a:rPr lang="zh-CN" altLang="en-US" sz="2400" dirty="0">
                <a:ea typeface="STHeiti Light" charset="-122"/>
              </a:rPr>
              <a:t>索引名改为</a:t>
            </a:r>
            <a:r>
              <a:rPr lang="en-US" altLang="zh-CN" sz="2400" dirty="0" err="1">
                <a:ea typeface="STHeiti Light" charset="-122"/>
              </a:rPr>
              <a:t>SCSno</a:t>
            </a:r>
            <a:endParaRPr lang="en-US" altLang="zh-CN" sz="2400" dirty="0">
              <a:ea typeface="STHeiti Light" charset="-122"/>
            </a:endParaRPr>
          </a:p>
          <a:p>
            <a:pPr marL="0" indent="0">
              <a:lnSpc>
                <a:spcPct val="200000"/>
              </a:lnSpc>
              <a:spcBef>
                <a:spcPts val="600"/>
              </a:spcBef>
              <a:buNone/>
            </a:pPr>
            <a:r>
              <a:rPr lang="en-US" altLang="zh-CN" sz="2400" dirty="0">
                <a:ea typeface="STHeiti Light" charset="-122"/>
              </a:rPr>
              <a:t>                ALTER INDEX </a:t>
            </a:r>
            <a:r>
              <a:rPr lang="en-US" altLang="zh-CN" sz="2400" dirty="0" err="1">
                <a:ea typeface="STHeiti Light" charset="-122"/>
              </a:rPr>
              <a:t>SCno</a:t>
            </a:r>
            <a:r>
              <a:rPr lang="en-US" altLang="zh-CN" sz="2400" dirty="0">
                <a:ea typeface="STHeiti Light" charset="-122"/>
              </a:rPr>
              <a:t> RENAME TO </a:t>
            </a:r>
            <a:r>
              <a:rPr lang="en-US" altLang="zh-CN" sz="2400" dirty="0" err="1">
                <a:ea typeface="STHeiti Light" charset="-122"/>
              </a:rPr>
              <a:t>SCSno</a:t>
            </a:r>
            <a:r>
              <a:rPr lang="en-US" altLang="zh-CN" sz="2400" dirty="0">
                <a:ea typeface="STHeiti Light" charset="-122"/>
              </a:rPr>
              <a:t>;</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6587"/>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pPr marL="0" indent="0">
              <a:lnSpc>
                <a:spcPct val="100000"/>
              </a:lnSpc>
              <a:buNone/>
            </a:pPr>
            <a:r>
              <a:rPr lang="zh-CN" altLang="en-US" sz="3600" dirty="0">
                <a:ea typeface="STHeiti Light" charset="-122"/>
              </a:rPr>
              <a:t>删除索引</a:t>
            </a:r>
            <a:endParaRPr lang="en-US" altLang="zh-CN" sz="3600" dirty="0">
              <a:ea typeface="STHeiti Light"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200000"/>
              </a:lnSpc>
              <a:spcBef>
                <a:spcPts val="600"/>
              </a:spcBef>
              <a:buNone/>
            </a:pPr>
            <a:r>
              <a:rPr lang="en-US" altLang="zh-CN" sz="2400" dirty="0">
                <a:ea typeface="STHeiti Light" charset="-122"/>
              </a:rPr>
              <a:t>           DROP INDEX &lt;</a:t>
            </a:r>
            <a:r>
              <a:rPr lang="zh-CN" altLang="en-US" sz="2400" dirty="0">
                <a:ea typeface="STHeiti Light" charset="-122"/>
              </a:rPr>
              <a:t>索引名</a:t>
            </a:r>
            <a:r>
              <a:rPr lang="en-US" altLang="zh-CN" sz="2400" dirty="0">
                <a:ea typeface="STHeiti Light" charset="-122"/>
              </a:rPr>
              <a:t>&gt;;</a:t>
            </a:r>
          </a:p>
          <a:p>
            <a:pPr marL="0" indent="0">
              <a:lnSpc>
                <a:spcPct val="200000"/>
              </a:lnSpc>
              <a:spcBef>
                <a:spcPts val="600"/>
              </a:spcBef>
              <a:buNone/>
            </a:pPr>
            <a:r>
              <a:rPr lang="zh-CN" altLang="en-US" sz="2400" dirty="0">
                <a:ea typeface="STHeiti Light" charset="-122"/>
              </a:rPr>
              <a:t>删除索引时，系统会从数据字典中删去有关该索引的描述</a:t>
            </a:r>
          </a:p>
          <a:p>
            <a:pPr marL="0" indent="0">
              <a:lnSpc>
                <a:spcPct val="200000"/>
              </a:lnSpc>
              <a:spcBef>
                <a:spcPts val="60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3.15] </a:t>
            </a:r>
            <a:r>
              <a:rPr lang="zh-CN" altLang="en-US" sz="2400" dirty="0">
                <a:ea typeface="STHeiti Light" charset="-122"/>
              </a:rPr>
              <a:t>删除</a:t>
            </a:r>
            <a:r>
              <a:rPr lang="en-US" altLang="zh-CN" sz="2400" dirty="0">
                <a:ea typeface="STHeiti Light" charset="-122"/>
              </a:rPr>
              <a:t>Student</a:t>
            </a:r>
            <a:r>
              <a:rPr lang="zh-CN" altLang="en-US" sz="2400" dirty="0">
                <a:ea typeface="STHeiti Light" charset="-122"/>
              </a:rPr>
              <a:t>表的</a:t>
            </a:r>
            <a:r>
              <a:rPr lang="en-US" altLang="zh-CN" sz="2400" dirty="0" err="1">
                <a:ea typeface="STHeiti Light" charset="-122"/>
              </a:rPr>
              <a:t>Stusname</a:t>
            </a:r>
            <a:r>
              <a:rPr lang="zh-CN" altLang="en-US" sz="2400" dirty="0">
                <a:ea typeface="STHeiti Light" charset="-122"/>
              </a:rPr>
              <a:t>索引</a:t>
            </a:r>
          </a:p>
          <a:p>
            <a:pPr marL="0" indent="0">
              <a:lnSpc>
                <a:spcPct val="200000"/>
              </a:lnSpc>
              <a:spcBef>
                <a:spcPts val="600"/>
              </a:spcBef>
              <a:buNone/>
            </a:pPr>
            <a:r>
              <a:rPr lang="en-US" altLang="zh-CN" sz="2400" dirty="0">
                <a:ea typeface="STHeiti Light" charset="-122"/>
              </a:rPr>
              <a:t>          DROP INDEX </a:t>
            </a:r>
            <a:r>
              <a:rPr lang="en-US" altLang="zh-CN" sz="2400" dirty="0" err="1">
                <a:ea typeface="STHeiti Light" charset="-122"/>
              </a:rPr>
              <a:t>Stusname</a:t>
            </a:r>
            <a:r>
              <a:rPr lang="en-US" altLang="zh-CN" sz="2400" dirty="0">
                <a:ea typeface="STHeiti Light" charset="-122"/>
              </a:rPr>
              <a:t>;</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872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3.2 </a:t>
            </a:r>
            <a:r>
              <a:rPr lang="zh-CN" altLang="en-US" sz="2400" dirty="0">
                <a:solidFill>
                  <a:schemeClr val="bg1"/>
                </a:solidFill>
              </a:rPr>
              <a:t>数据定义</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 name="Rectangle 1">
            <a:extLst>
              <a:ext uri="{FF2B5EF4-FFF2-40B4-BE49-F238E27FC236}">
                <a16:creationId xmlns:a16="http://schemas.microsoft.com/office/drawing/2014/main" id="{4D655DE3-D2C4-4F14-8A8A-07F8006D76FB}"/>
              </a:ext>
            </a:extLst>
          </p:cNvPr>
          <p:cNvSpPr>
            <a:spLocks noChangeArrowheads="1"/>
          </p:cNvSpPr>
          <p:nvPr/>
        </p:nvSpPr>
        <p:spPr bwMode="auto">
          <a:xfrm>
            <a:off x="628650" y="3948970"/>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Arial" panose="020B0604020202020204" pitchFamily="34" charset="0"/>
              </a:rPr>
            </a:br>
            <a:br>
              <a:rPr kumimoji="0" lang="zh-CN" altLang="zh-CN" sz="2000" b="0" i="0" u="none" strike="noStrike" cap="none" normalizeH="0" baseline="0">
                <a:ln>
                  <a:noFill/>
                </a:ln>
                <a:solidFill>
                  <a:schemeClr val="tx1"/>
                </a:solidFill>
                <a:effectLst/>
                <a:latin typeface="Arial" panose="020B0604020202020204" pitchFamily="34" charset="0"/>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8391675"/>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7" name="文本框 22"/>
          <p:cNvSpPr txBox="1">
            <a:spLocks noChangeArrowheads="1"/>
          </p:cNvSpPr>
          <p:nvPr/>
        </p:nvSpPr>
        <p:spPr bwMode="auto">
          <a:xfrm>
            <a:off x="334963" y="492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dirty="0">
                <a:solidFill>
                  <a:schemeClr val="bg1"/>
                </a:solidFill>
              </a:rPr>
              <a:t>目录</a:t>
            </a:r>
          </a:p>
        </p:txBody>
      </p:sp>
      <p:sp>
        <p:nvSpPr>
          <p:cNvPr id="19" name="文本框 22"/>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36" name="标题 1"/>
          <p:cNvSpPr>
            <a:spLocks noGrp="1"/>
          </p:cNvSpPr>
          <p:nvPr>
            <p:ph type="title"/>
          </p:nvPr>
        </p:nvSpPr>
        <p:spPr>
          <a:xfrm>
            <a:off x="240184" y="759550"/>
            <a:ext cx="7886700" cy="5520933"/>
          </a:xfrm>
        </p:spPr>
        <p:txBody>
          <a:bodyPr anchor="t"/>
          <a:lstStyle/>
          <a:p>
            <a:pPr>
              <a:lnSpc>
                <a:spcPts val="5400"/>
              </a:lnSpc>
              <a:spcBef>
                <a:spcPts val="0"/>
              </a:spcBef>
            </a:pPr>
            <a:r>
              <a:rPr lang="en-US" altLang="zh-CN" sz="4000" b="1" dirty="0">
                <a:solidFill>
                  <a:schemeClr val="bg1">
                    <a:lumMod val="50000"/>
                  </a:schemeClr>
                </a:solidFill>
                <a:latin typeface="华文细黑" charset="-122"/>
                <a:ea typeface="华文细黑" charset="-122"/>
              </a:rPr>
              <a:t>3.1</a:t>
            </a:r>
            <a:r>
              <a:rPr lang="zh-CN" altLang="en-US" sz="4000" b="1" dirty="0">
                <a:solidFill>
                  <a:schemeClr val="bg1">
                    <a:lumMod val="50000"/>
                  </a:schemeClr>
                </a:solidFill>
                <a:latin typeface="华文细黑" charset="-122"/>
                <a:ea typeface="华文细黑" charset="-122"/>
              </a:rPr>
              <a:t> </a:t>
            </a:r>
            <a:r>
              <a:rPr lang="en-US" altLang="zh-CN" sz="4000" b="1" dirty="0">
                <a:solidFill>
                  <a:schemeClr val="bg1">
                    <a:lumMod val="50000"/>
                  </a:schemeClr>
                </a:solidFill>
                <a:latin typeface="华文细黑" charset="-122"/>
                <a:ea typeface="华文细黑" charset="-122"/>
              </a:rPr>
              <a:t>SQL</a:t>
            </a:r>
            <a:r>
              <a:rPr lang="zh-CN" altLang="en-US" sz="4000" b="1" dirty="0">
                <a:solidFill>
                  <a:schemeClr val="bg1">
                    <a:lumMod val="50000"/>
                  </a:schemeClr>
                </a:solidFill>
                <a:latin typeface="华文细黑" charset="-122"/>
                <a:ea typeface="华文细黑" charset="-122"/>
              </a:rPr>
              <a:t>概述</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3.2</a:t>
            </a:r>
            <a:r>
              <a:rPr lang="zh-CN" altLang="en-US" sz="4000" b="1" dirty="0">
                <a:solidFill>
                  <a:schemeClr val="bg1">
                    <a:lumMod val="50000"/>
                  </a:schemeClr>
                </a:solidFill>
                <a:latin typeface="华文细黑" charset="-122"/>
                <a:ea typeface="华文细黑" charset="-122"/>
              </a:rPr>
              <a:t> 数据定义</a:t>
            </a:r>
            <a:br>
              <a:rPr lang="zh-CN" altLang="en-US" sz="4000" b="1" dirty="0">
                <a:solidFill>
                  <a:schemeClr val="bg1">
                    <a:lumMod val="50000"/>
                  </a:schemeClr>
                </a:solidFill>
                <a:latin typeface="华文细黑" charset="-122"/>
                <a:ea typeface="华文细黑" charset="-122"/>
              </a:rPr>
            </a:br>
            <a:r>
              <a:rPr lang="en-US" altLang="zh-CN" sz="4000" b="1" dirty="0">
                <a:latin typeface="华文细黑" charset="-122"/>
                <a:ea typeface="华文细黑" charset="-122"/>
              </a:rPr>
              <a:t>3.3</a:t>
            </a:r>
            <a:r>
              <a:rPr lang="zh-CN" altLang="en-US" sz="4000" b="1" dirty="0">
                <a:latin typeface="华文细黑" charset="-122"/>
                <a:ea typeface="华文细黑" charset="-122"/>
              </a:rPr>
              <a:t> 查询</a:t>
            </a:r>
            <a:br>
              <a:rPr lang="zh-CN" altLang="en-US"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3.4</a:t>
            </a:r>
            <a:r>
              <a:rPr lang="zh-CN" altLang="en-US" sz="4000" b="1" dirty="0">
                <a:solidFill>
                  <a:schemeClr val="bg1">
                    <a:lumMod val="50000"/>
                  </a:schemeClr>
                </a:solidFill>
                <a:latin typeface="华文细黑" charset="-122"/>
                <a:ea typeface="华文细黑" charset="-122"/>
              </a:rPr>
              <a:t> 数据更新</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3.5 </a:t>
            </a:r>
            <a:r>
              <a:rPr lang="zh-CN" altLang="en-US" sz="4000" b="1" dirty="0">
                <a:solidFill>
                  <a:schemeClr val="bg1">
                    <a:lumMod val="50000"/>
                  </a:schemeClr>
                </a:solidFill>
                <a:latin typeface="华文细黑" charset="-122"/>
                <a:ea typeface="华文细黑" charset="-122"/>
              </a:rPr>
              <a:t>视图</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3.6 </a:t>
            </a:r>
            <a:r>
              <a:rPr lang="zh-CN" altLang="en-US" sz="4000" b="1" dirty="0">
                <a:solidFill>
                  <a:schemeClr val="bg1">
                    <a:lumMod val="50000"/>
                  </a:schemeClr>
                </a:solidFill>
                <a:latin typeface="华文细黑" charset="-122"/>
                <a:ea typeface="华文细黑" charset="-122"/>
              </a:rPr>
              <a:t>数据控制</a:t>
            </a:r>
            <a:br>
              <a:rPr lang="en-US" altLang="zh-CN" sz="4000" b="1" dirty="0">
                <a:solidFill>
                  <a:schemeClr val="bg1">
                    <a:lumMod val="50000"/>
                  </a:schemeClr>
                </a:solidFill>
                <a:latin typeface="华文细黑" charset="-122"/>
                <a:ea typeface="华文细黑" charset="-122"/>
              </a:rPr>
            </a:br>
            <a:r>
              <a:rPr lang="en-US" altLang="zh-CN" sz="4000" b="1" dirty="0">
                <a:solidFill>
                  <a:schemeClr val="bg1">
                    <a:lumMod val="50000"/>
                  </a:schemeClr>
                </a:solidFill>
                <a:latin typeface="华文细黑" charset="-122"/>
                <a:ea typeface="华文细黑" charset="-122"/>
              </a:rPr>
              <a:t>3.7 </a:t>
            </a:r>
            <a:r>
              <a:rPr lang="zh-CN" altLang="en-US" sz="4000" b="1" dirty="0">
                <a:solidFill>
                  <a:schemeClr val="bg1">
                    <a:lumMod val="50000"/>
                  </a:schemeClr>
                </a:solidFill>
                <a:latin typeface="华文细黑" charset="-122"/>
                <a:ea typeface="华文细黑" charset="-122"/>
              </a:rPr>
              <a:t>嵌入式</a:t>
            </a:r>
            <a:r>
              <a:rPr lang="en-US" altLang="zh-CN" sz="4000" b="1" dirty="0">
                <a:solidFill>
                  <a:schemeClr val="bg1">
                    <a:lumMod val="50000"/>
                  </a:schemeClr>
                </a:solidFill>
                <a:latin typeface="华文细黑" charset="-122"/>
                <a:ea typeface="华文细黑" charset="-122"/>
              </a:rPr>
              <a:t>SQL</a:t>
            </a:r>
            <a:br>
              <a:rPr lang="zh-CN" altLang="en-US" sz="4000" b="1" dirty="0">
                <a:solidFill>
                  <a:schemeClr val="bg1">
                    <a:lumMod val="50000"/>
                  </a:schemeClr>
                </a:solidFill>
                <a:latin typeface="华文细黑" charset="-122"/>
                <a:ea typeface="华文细黑" charset="-122"/>
              </a:rPr>
            </a:br>
            <a:r>
              <a:rPr lang="zh-CN" altLang="en-US" sz="4000" b="1" dirty="0">
                <a:solidFill>
                  <a:schemeClr val="bg1">
                    <a:lumMod val="50000"/>
                  </a:schemeClr>
                </a:solidFill>
                <a:latin typeface="华文细黑" charset="-122"/>
                <a:ea typeface="华文细黑" charset="-122"/>
              </a:rPr>
              <a:t>习题</a:t>
            </a:r>
          </a:p>
        </p:txBody>
      </p:sp>
    </p:spTree>
    <p:extLst>
      <p:ext uri="{BB962C8B-B14F-4D97-AF65-F5344CB8AC3E}">
        <p14:creationId xmlns:p14="http://schemas.microsoft.com/office/powerpoint/2010/main" val="1250342413"/>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单表查询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400" dirty="0">
                <a:ea typeface="STHeiti Light" charset="-122"/>
              </a:rPr>
              <a:t> 结构化查询语言，是关系数据库的标准语言</a:t>
            </a:r>
            <a:endParaRPr lang="en-US" altLang="zh-CN" sz="2400" dirty="0">
              <a:ea typeface="STHeiti Light" charset="-122"/>
            </a:endParaRPr>
          </a:p>
          <a:p>
            <a:pPr>
              <a:lnSpc>
                <a:spcPct val="150000"/>
              </a:lnSpc>
              <a:buFont typeface="Wingdings" panose="05000000000000000000" pitchFamily="2" charset="2"/>
              <a:buChar char="p"/>
            </a:pPr>
            <a:r>
              <a:rPr lang="zh-CN" altLang="en-US" sz="2400" dirty="0">
                <a:ea typeface="STHeiti Light" charset="-122"/>
              </a:rPr>
              <a:t> 语句格式</a:t>
            </a:r>
            <a:br>
              <a:rPr lang="zh-CN" altLang="en-US" sz="2400" dirty="0">
                <a:ea typeface="STHeiti Light" charset="-122"/>
              </a:rPr>
            </a:br>
            <a:r>
              <a:rPr lang="zh-CN" altLang="en-US" sz="2200" dirty="0">
                <a:ea typeface="STHeiti Light" charset="-122"/>
              </a:rPr>
              <a:t> </a:t>
            </a:r>
            <a:r>
              <a:rPr lang="en-US" altLang="zh-CN" sz="2200" dirty="0">
                <a:solidFill>
                  <a:srgbClr val="FF0000"/>
                </a:solidFill>
                <a:ea typeface="STHeiti Light" charset="-122"/>
              </a:rPr>
              <a:t>SELECT</a:t>
            </a:r>
            <a:r>
              <a:rPr lang="en-US" altLang="zh-CN" sz="2200" dirty="0">
                <a:ea typeface="STHeiti Light" charset="-122"/>
              </a:rPr>
              <a:t> [</a:t>
            </a:r>
            <a:r>
              <a:rPr lang="en-US" altLang="zh-CN" sz="2200" dirty="0">
                <a:solidFill>
                  <a:srgbClr val="FF0000"/>
                </a:solidFill>
                <a:ea typeface="STHeiti Light" charset="-122"/>
              </a:rPr>
              <a:t>ALL|DISTINCT</a:t>
            </a:r>
            <a:r>
              <a:rPr lang="en-US" altLang="zh-CN" sz="2200" dirty="0">
                <a:ea typeface="STHeiti Light" charset="-122"/>
              </a:rPr>
              <a:t>] &lt;</a:t>
            </a:r>
            <a:r>
              <a:rPr lang="zh-CN" altLang="en-US" sz="2200" dirty="0">
                <a:ea typeface="STHeiti Light" charset="-122"/>
              </a:rPr>
              <a:t>目标列表达式</a:t>
            </a:r>
            <a:r>
              <a:rPr lang="en-US" altLang="zh-CN" sz="2200" dirty="0">
                <a:ea typeface="STHeiti Light" charset="-122"/>
              </a:rPr>
              <a:t>&gt;[,&lt;</a:t>
            </a:r>
            <a:r>
              <a:rPr lang="zh-CN" altLang="en-US" sz="2200" dirty="0">
                <a:ea typeface="STHeiti Light" charset="-122"/>
              </a:rPr>
              <a:t>目标列表达式</a:t>
            </a:r>
            <a:r>
              <a:rPr lang="en-US" altLang="zh-CN" sz="2200" dirty="0">
                <a:ea typeface="STHeiti Light" charset="-122"/>
              </a:rPr>
              <a:t>&gt;] …</a:t>
            </a:r>
            <a:br>
              <a:rPr lang="en-US" altLang="zh-CN" sz="2200" dirty="0">
                <a:ea typeface="STHeiti Light" charset="-122"/>
              </a:rPr>
            </a:b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&lt;</a:t>
            </a:r>
            <a:r>
              <a:rPr lang="zh-CN" altLang="en-US" sz="2200" dirty="0">
                <a:ea typeface="STHeiti Light" charset="-122"/>
              </a:rPr>
              <a:t>表名或视图名</a:t>
            </a:r>
            <a:r>
              <a:rPr lang="en-US" altLang="zh-CN" sz="2200" dirty="0">
                <a:ea typeface="STHeiti Light" charset="-122"/>
              </a:rPr>
              <a:t>&gt;[,&lt;</a:t>
            </a:r>
            <a:r>
              <a:rPr lang="zh-CN" altLang="en-US" sz="2200" dirty="0">
                <a:ea typeface="STHeiti Light" charset="-122"/>
              </a:rPr>
              <a:t>表名或视图名</a:t>
            </a:r>
            <a:r>
              <a:rPr lang="en-US" altLang="zh-CN" sz="2200" dirty="0">
                <a:ea typeface="STHeiti Light" charset="-122"/>
              </a:rPr>
              <a:t>&gt; ]…|(SELECT </a:t>
            </a:r>
            <a:r>
              <a:rPr lang="zh-CN" altLang="en-US" sz="2200" dirty="0">
                <a:ea typeface="STHeiti Light" charset="-122"/>
              </a:rPr>
              <a:t>语句</a:t>
            </a:r>
            <a:r>
              <a:rPr lang="en-US" altLang="zh-CN" sz="2200" dirty="0">
                <a:ea typeface="STHeiti Light" charset="-122"/>
              </a:rPr>
              <a:t>)</a:t>
            </a:r>
            <a:br>
              <a:rPr lang="en-US" altLang="zh-CN" sz="2200" dirty="0">
                <a:ea typeface="STHeiti Light" charset="-122"/>
              </a:rPr>
            </a:br>
            <a:r>
              <a:rPr lang="en-US" altLang="zh-CN" sz="2200" dirty="0">
                <a:ea typeface="STHeiti Light" charset="-122"/>
              </a:rPr>
              <a:t> [</a:t>
            </a:r>
            <a:r>
              <a:rPr lang="en-US" altLang="zh-CN" sz="2200" dirty="0">
                <a:solidFill>
                  <a:srgbClr val="FF0000"/>
                </a:solidFill>
                <a:ea typeface="STHeiti Light" charset="-122"/>
              </a:rPr>
              <a:t>AS</a:t>
            </a:r>
            <a:r>
              <a:rPr lang="en-US" altLang="zh-CN" sz="2200" dirty="0">
                <a:ea typeface="STHeiti Light" charset="-122"/>
              </a:rPr>
              <a:t>]&lt;</a:t>
            </a:r>
            <a:r>
              <a:rPr lang="zh-CN" altLang="en-US" sz="2200" dirty="0">
                <a:ea typeface="STHeiti Light" charset="-122"/>
              </a:rPr>
              <a:t>别名</a:t>
            </a:r>
            <a:r>
              <a:rPr lang="en-US" altLang="zh-CN" sz="2200" dirty="0">
                <a:ea typeface="STHeiti Light" charset="-122"/>
              </a:rPr>
              <a:t>&gt;</a:t>
            </a:r>
            <a:br>
              <a:rPr lang="en-US" altLang="zh-CN" sz="2200" dirty="0">
                <a:ea typeface="STHeiti Light" charset="-122"/>
              </a:rPr>
            </a:br>
            <a:r>
              <a:rPr lang="en-US" altLang="zh-CN" sz="2200" dirty="0">
                <a:ea typeface="STHeiti Light" charset="-122"/>
              </a:rPr>
              <a:t> [ </a:t>
            </a:r>
            <a:r>
              <a:rPr lang="en-US" altLang="zh-CN" sz="2200" dirty="0">
                <a:solidFill>
                  <a:srgbClr val="FF0000"/>
                </a:solidFill>
                <a:ea typeface="STHeiti Light" charset="-122"/>
              </a:rPr>
              <a:t>WHERE</a:t>
            </a:r>
            <a:r>
              <a:rPr lang="en-US" altLang="zh-CN" sz="2200" dirty="0">
                <a:ea typeface="STHeiti Light" charset="-122"/>
              </a:rPr>
              <a:t> &lt;</a:t>
            </a:r>
            <a:r>
              <a:rPr lang="zh-CN" altLang="en-US" sz="2200" dirty="0">
                <a:ea typeface="STHeiti Light" charset="-122"/>
              </a:rPr>
              <a:t>条件表达式</a:t>
            </a:r>
            <a:r>
              <a:rPr lang="en-US" altLang="zh-CN" sz="2200" dirty="0">
                <a:ea typeface="STHeiti Light" charset="-122"/>
              </a:rPr>
              <a:t>&gt; ]</a:t>
            </a:r>
            <a:br>
              <a:rPr lang="en-US" altLang="zh-CN" sz="2200" dirty="0">
                <a:ea typeface="STHeiti Light" charset="-122"/>
              </a:rPr>
            </a:br>
            <a:r>
              <a:rPr lang="en-US" altLang="zh-CN" sz="2200" dirty="0">
                <a:ea typeface="STHeiti Light" charset="-122"/>
              </a:rPr>
              <a:t> [ </a:t>
            </a:r>
            <a:r>
              <a:rPr lang="en-US" altLang="zh-CN" sz="2200" dirty="0">
                <a:solidFill>
                  <a:srgbClr val="FF0000"/>
                </a:solidFill>
                <a:ea typeface="STHeiti Light" charset="-122"/>
              </a:rPr>
              <a:t>GROUP BY </a:t>
            </a:r>
            <a:r>
              <a:rPr lang="en-US" altLang="zh-CN" sz="2200" dirty="0">
                <a:ea typeface="STHeiti Light" charset="-122"/>
              </a:rPr>
              <a:t>&lt;</a:t>
            </a:r>
            <a:r>
              <a:rPr lang="zh-CN" altLang="en-US" sz="2200" dirty="0">
                <a:ea typeface="STHeiti Light" charset="-122"/>
              </a:rPr>
              <a:t>列名</a:t>
            </a:r>
            <a:r>
              <a:rPr lang="en-US" altLang="zh-CN" sz="2200" dirty="0">
                <a:ea typeface="STHeiti Light" charset="-122"/>
              </a:rPr>
              <a:t>1&gt; [ </a:t>
            </a:r>
            <a:r>
              <a:rPr lang="en-US" altLang="zh-CN" sz="2200" dirty="0">
                <a:solidFill>
                  <a:srgbClr val="FF0000"/>
                </a:solidFill>
                <a:ea typeface="STHeiti Light" charset="-122"/>
              </a:rPr>
              <a:t>HAVING</a:t>
            </a:r>
            <a:r>
              <a:rPr lang="en-US" altLang="zh-CN" sz="2200" dirty="0">
                <a:ea typeface="STHeiti Light" charset="-122"/>
              </a:rPr>
              <a:t> &lt;</a:t>
            </a:r>
            <a:r>
              <a:rPr lang="zh-CN" altLang="en-US" sz="2200" dirty="0">
                <a:ea typeface="STHeiti Light" charset="-122"/>
              </a:rPr>
              <a:t>条件表达式</a:t>
            </a:r>
            <a:r>
              <a:rPr lang="en-US" altLang="zh-CN" sz="2200" dirty="0">
                <a:ea typeface="STHeiti Light" charset="-122"/>
              </a:rPr>
              <a:t>&gt; ] ]</a:t>
            </a:r>
            <a:br>
              <a:rPr lang="en-US" altLang="zh-CN" sz="2200" dirty="0">
                <a:ea typeface="STHeiti Light" charset="-122"/>
              </a:rPr>
            </a:br>
            <a:r>
              <a:rPr lang="en-US" altLang="zh-CN" sz="2200" dirty="0">
                <a:ea typeface="STHeiti Light" charset="-122"/>
              </a:rPr>
              <a:t> [ </a:t>
            </a:r>
            <a:r>
              <a:rPr lang="en-US" altLang="zh-CN" sz="2200" dirty="0">
                <a:solidFill>
                  <a:srgbClr val="FF0000"/>
                </a:solidFill>
                <a:ea typeface="STHeiti Light" charset="-122"/>
              </a:rPr>
              <a:t>ORDER BY </a:t>
            </a:r>
            <a:r>
              <a:rPr lang="en-US" altLang="zh-CN" sz="2200" dirty="0">
                <a:ea typeface="STHeiti Light" charset="-122"/>
              </a:rPr>
              <a:t>&lt;</a:t>
            </a:r>
            <a:r>
              <a:rPr lang="zh-CN" altLang="en-US" sz="2200" dirty="0">
                <a:ea typeface="STHeiti Light" charset="-122"/>
              </a:rPr>
              <a:t>列名</a:t>
            </a:r>
            <a:r>
              <a:rPr lang="en-US" altLang="zh-CN" sz="2200" dirty="0">
                <a:ea typeface="STHeiti Light" charset="-122"/>
              </a:rPr>
              <a:t>2&gt; [ </a:t>
            </a:r>
            <a:r>
              <a:rPr lang="en-US" altLang="zh-CN" sz="2200" dirty="0">
                <a:solidFill>
                  <a:srgbClr val="FF0000"/>
                </a:solidFill>
                <a:ea typeface="STHeiti Light" charset="-122"/>
              </a:rPr>
              <a:t>ASC|DESC </a:t>
            </a:r>
            <a:r>
              <a:rPr lang="en-US" altLang="zh-CN" sz="2200" dirty="0">
                <a:ea typeface="STHeiti Light" charset="-122"/>
              </a:rPr>
              <a:t>] ]; </a:t>
            </a:r>
            <a:br>
              <a:rPr lang="en-US" altLang="zh-CN" sz="2200" dirty="0">
                <a:ea typeface="STHeiti Light" charset="-122"/>
              </a:rPr>
            </a:br>
            <a:br>
              <a:rPr lang="zh-CN" altLang="en-US" sz="2000" dirty="0"/>
            </a:br>
            <a:endParaRPr lang="en-US" altLang="zh-CN" sz="20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44393675"/>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单表查询</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6" name="内容占位符 5">
            <a:extLst>
              <a:ext uri="{FF2B5EF4-FFF2-40B4-BE49-F238E27FC236}">
                <a16:creationId xmlns:a16="http://schemas.microsoft.com/office/drawing/2014/main" id="{E73ED6D4-541C-4D86-AA5F-DF2B358CBC91}"/>
              </a:ext>
            </a:extLst>
          </p:cNvPr>
          <p:cNvPicPr>
            <a:picLocks noGrp="1" noChangeAspect="1"/>
          </p:cNvPicPr>
          <p:nvPr>
            <p:ph idx="1"/>
          </p:nvPr>
        </p:nvPicPr>
        <p:blipFill>
          <a:blip r:embed="rId2"/>
          <a:stretch>
            <a:fillRect/>
          </a:stretch>
        </p:blipFill>
        <p:spPr>
          <a:xfrm>
            <a:off x="100071" y="1995136"/>
            <a:ext cx="8924607" cy="3742933"/>
          </a:xfrm>
          <a:prstGeom prst="rect">
            <a:avLst/>
          </a:prstGeom>
        </p:spPr>
      </p:pic>
    </p:spTree>
    <p:extLst>
      <p:ext uri="{BB962C8B-B14F-4D97-AF65-F5344CB8AC3E}">
        <p14:creationId xmlns:p14="http://schemas.microsoft.com/office/powerpoint/2010/main" val="4004004566"/>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400" dirty="0">
                <a:ea typeface="STHeiti Light" charset="-122"/>
              </a:rPr>
              <a:t> </a:t>
            </a:r>
            <a:r>
              <a:rPr lang="en-US" altLang="zh-CN" sz="2400" dirty="0">
                <a:ea typeface="STHeiti Light" charset="-122"/>
              </a:rPr>
              <a:t>SQL</a:t>
            </a:r>
            <a:r>
              <a:rPr lang="zh-CN" altLang="en-US" sz="2400" dirty="0">
                <a:ea typeface="STHeiti Light" charset="-122"/>
              </a:rPr>
              <a:t>示例</a:t>
            </a:r>
            <a:br>
              <a:rPr lang="zh-CN" altLang="en-US" sz="2000" dirty="0"/>
            </a:br>
            <a:endParaRPr lang="en-US" altLang="zh-CN" sz="20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a:extLst>
              <a:ext uri="{FF2B5EF4-FFF2-40B4-BE49-F238E27FC236}">
                <a16:creationId xmlns:a16="http://schemas.microsoft.com/office/drawing/2014/main" id="{83D36D42-F32D-4B29-B9F2-92E7258F9792}"/>
              </a:ext>
            </a:extLst>
          </p:cNvPr>
          <p:cNvPicPr>
            <a:picLocks noChangeAspect="1"/>
          </p:cNvPicPr>
          <p:nvPr/>
        </p:nvPicPr>
        <p:blipFill>
          <a:blip r:embed="rId2"/>
          <a:stretch>
            <a:fillRect/>
          </a:stretch>
        </p:blipFill>
        <p:spPr>
          <a:xfrm>
            <a:off x="443386" y="2867829"/>
            <a:ext cx="4348710" cy="2056510"/>
          </a:xfrm>
          <a:prstGeom prst="rect">
            <a:avLst/>
          </a:prstGeom>
        </p:spPr>
      </p:pic>
      <p:pic>
        <p:nvPicPr>
          <p:cNvPr id="3" name="图片 2">
            <a:extLst>
              <a:ext uri="{FF2B5EF4-FFF2-40B4-BE49-F238E27FC236}">
                <a16:creationId xmlns:a16="http://schemas.microsoft.com/office/drawing/2014/main" id="{E4E0F90E-8C15-406F-8608-52E630DB7737}"/>
              </a:ext>
            </a:extLst>
          </p:cNvPr>
          <p:cNvPicPr>
            <a:picLocks noChangeAspect="1"/>
          </p:cNvPicPr>
          <p:nvPr/>
        </p:nvPicPr>
        <p:blipFill>
          <a:blip r:embed="rId3"/>
          <a:stretch>
            <a:fillRect/>
          </a:stretch>
        </p:blipFill>
        <p:spPr>
          <a:xfrm>
            <a:off x="4757314" y="3419971"/>
            <a:ext cx="3772709" cy="1504367"/>
          </a:xfrm>
          <a:prstGeom prst="rect">
            <a:avLst/>
          </a:prstGeom>
        </p:spPr>
      </p:pic>
    </p:spTree>
    <p:extLst>
      <p:ext uri="{BB962C8B-B14F-4D97-AF65-F5344CB8AC3E}">
        <p14:creationId xmlns:p14="http://schemas.microsoft.com/office/powerpoint/2010/main" val="2365872864"/>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选择表中的若干列</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6" name="内容占位符 5">
            <a:extLst>
              <a:ext uri="{FF2B5EF4-FFF2-40B4-BE49-F238E27FC236}">
                <a16:creationId xmlns:a16="http://schemas.microsoft.com/office/drawing/2014/main" id="{44980BBE-864B-478D-9B03-88951E5B5A13}"/>
              </a:ext>
            </a:extLst>
          </p:cNvPr>
          <p:cNvPicPr>
            <a:picLocks noGrp="1" noChangeAspect="1"/>
          </p:cNvPicPr>
          <p:nvPr>
            <p:ph idx="1"/>
          </p:nvPr>
        </p:nvPicPr>
        <p:blipFill>
          <a:blip r:embed="rId2"/>
          <a:stretch>
            <a:fillRect/>
          </a:stretch>
        </p:blipFill>
        <p:spPr>
          <a:xfrm>
            <a:off x="208406" y="2285447"/>
            <a:ext cx="8727188" cy="3167396"/>
          </a:xfrm>
          <a:prstGeom prst="rect">
            <a:avLst/>
          </a:prstGeom>
        </p:spPr>
      </p:pic>
    </p:spTree>
    <p:extLst>
      <p:ext uri="{BB962C8B-B14F-4D97-AF65-F5344CB8AC3E}">
        <p14:creationId xmlns:p14="http://schemas.microsoft.com/office/powerpoint/2010/main" val="1080927546"/>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选择表中的若干列</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选出表若干列</a:t>
            </a:r>
            <a:endParaRPr lang="en-US" altLang="zh-CN" sz="2200" dirty="0">
              <a:ea typeface="STHeiti Light" charset="-122"/>
            </a:endParaRP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3.16] </a:t>
            </a:r>
            <a:r>
              <a:rPr lang="zh-CN" altLang="en-US" sz="2200" dirty="0">
                <a:ea typeface="STHeiti Light" charset="-122"/>
              </a:rPr>
              <a:t>查询全体学生的学号与姓名。</a:t>
            </a:r>
          </a:p>
          <a:p>
            <a:pPr marL="0" indent="0">
              <a:lnSpc>
                <a:spcPct val="100000"/>
              </a:lnSpc>
              <a:buNone/>
            </a:pPr>
            <a:r>
              <a:rPr lang="en-US" altLang="zh-CN" sz="2200" dirty="0">
                <a:ea typeface="STHeiti Light" charset="-122"/>
              </a:rPr>
              <a:t>                    </a:t>
            </a:r>
            <a:r>
              <a:rPr lang="en-US" altLang="zh-CN" sz="2200" dirty="0">
                <a:solidFill>
                  <a:srgbClr val="FF0000"/>
                </a:solidFill>
                <a:ea typeface="STHeiti Light" charset="-122"/>
              </a:rPr>
              <a:t>SELECT</a:t>
            </a:r>
            <a:r>
              <a:rPr lang="en-US" altLang="zh-CN" sz="2200" dirty="0">
                <a:ea typeface="STHeiti Light" charset="-122"/>
              </a:rPr>
              <a:t> </a:t>
            </a:r>
            <a:r>
              <a:rPr lang="en-US" altLang="zh-CN" sz="2200" dirty="0" err="1">
                <a:ea typeface="STHeiti Light" charset="-122"/>
              </a:rPr>
              <a:t>Sno,Sname</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查询全部列</a:t>
            </a:r>
            <a:endParaRPr lang="en-US" altLang="zh-CN" sz="2200" dirty="0">
              <a:ea typeface="STHeiti Light" charset="-122"/>
            </a:endParaRPr>
          </a:p>
          <a:p>
            <a:pPr lvl="1">
              <a:lnSpc>
                <a:spcPct val="100000"/>
              </a:lnSpc>
              <a:buFont typeface="Wingdings" panose="05000000000000000000" pitchFamily="2" charset="2"/>
              <a:buChar char="p"/>
            </a:pPr>
            <a:r>
              <a:rPr lang="zh-CN" altLang="en-US" sz="2200" dirty="0">
                <a:ea typeface="STHeiti Light" charset="-122"/>
              </a:rPr>
              <a:t> 选出所有属性列，即在</a:t>
            </a:r>
            <a:r>
              <a:rPr lang="en-US" altLang="zh-CN" sz="2200" dirty="0">
                <a:ea typeface="STHeiti Light" charset="-122"/>
              </a:rPr>
              <a:t>SELECT</a:t>
            </a:r>
            <a:r>
              <a:rPr lang="zh-CN" altLang="en-US" sz="2200" dirty="0">
                <a:ea typeface="STHeiti Light" charset="-122"/>
              </a:rPr>
              <a:t>关键字后面列出所有列名</a:t>
            </a:r>
            <a:endParaRPr lang="en-US" altLang="zh-CN" sz="2200" dirty="0">
              <a:ea typeface="STHeiti Light" charset="-122"/>
            </a:endParaRPr>
          </a:p>
          <a:p>
            <a:pPr lvl="1">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将</a:t>
            </a:r>
            <a:r>
              <a:rPr lang="en-US" altLang="zh-CN" sz="2200" dirty="0">
                <a:ea typeface="STHeiti Light" charset="-122"/>
              </a:rPr>
              <a:t>&lt;</a:t>
            </a:r>
            <a:r>
              <a:rPr lang="zh-CN" altLang="en-US" sz="2200" dirty="0">
                <a:ea typeface="STHeiti Light" charset="-122"/>
              </a:rPr>
              <a:t>目标列表达式</a:t>
            </a:r>
            <a:r>
              <a:rPr lang="en-US" altLang="zh-CN" sz="2200" dirty="0">
                <a:ea typeface="STHeiti Light" charset="-122"/>
              </a:rPr>
              <a:t>&gt;</a:t>
            </a:r>
            <a:r>
              <a:rPr lang="zh-CN" altLang="en-US" sz="2200" dirty="0">
                <a:ea typeface="STHeiti Light" charset="-122"/>
              </a:rPr>
              <a:t>指定为 </a:t>
            </a:r>
            <a:r>
              <a:rPr lang="en-US" altLang="zh-CN" sz="2200" dirty="0">
                <a:ea typeface="STHeiti Light" charset="-122"/>
              </a:rPr>
              <a:t>*</a:t>
            </a: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3.18] </a:t>
            </a:r>
            <a:r>
              <a:rPr lang="zh-CN" altLang="en-US" sz="2200" dirty="0">
                <a:ea typeface="STHeiti Light" charset="-122"/>
              </a:rPr>
              <a:t>查询全体学生的详细记录</a:t>
            </a:r>
            <a:endParaRPr lang="en-US" altLang="zh-CN" sz="2200" dirty="0">
              <a:ea typeface="STHeiti Light" charset="-122"/>
            </a:endParaRPr>
          </a:p>
          <a:p>
            <a:pPr marL="0" indent="0">
              <a:lnSpc>
                <a:spcPct val="100000"/>
              </a:lnSpc>
              <a:buNone/>
            </a:pPr>
            <a:r>
              <a:rPr lang="en-US" altLang="zh-CN" sz="2200" dirty="0">
                <a:solidFill>
                  <a:srgbClr val="FF0000"/>
                </a:solidFill>
                <a:ea typeface="STHeiti Light" charset="-122"/>
              </a:rPr>
              <a:t>                  SELECT</a:t>
            </a:r>
            <a:r>
              <a:rPr lang="en-US" altLang="zh-CN" sz="2200" dirty="0">
                <a:ea typeface="STHeiti Light" charset="-122"/>
              </a:rPr>
              <a:t> </a:t>
            </a:r>
            <a:r>
              <a:rPr lang="en-US" altLang="zh-CN" sz="2200" dirty="0" err="1">
                <a:ea typeface="STHeiti Light" charset="-122"/>
              </a:rPr>
              <a:t>Sno,Sname,Ssex,Sage,Sdept</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marL="0" indent="0">
              <a:lnSpc>
                <a:spcPct val="100000"/>
              </a:lnSpc>
              <a:buNone/>
            </a:pPr>
            <a:r>
              <a:rPr lang="zh-CN" altLang="en-US" sz="2200" dirty="0">
                <a:ea typeface="STHeiti Light" charset="-122"/>
              </a:rPr>
              <a:t>            或 </a:t>
            </a:r>
            <a:r>
              <a:rPr lang="en-US" altLang="zh-CN" sz="2200" dirty="0">
                <a:solidFill>
                  <a:srgbClr val="FF0000"/>
                </a:solidFill>
                <a:ea typeface="STHeiti Light" charset="-122"/>
              </a:rPr>
              <a:t>SELECT</a:t>
            </a:r>
            <a:r>
              <a:rPr lang="en-US" altLang="zh-CN" sz="2200" dirty="0">
                <a:ea typeface="STHeiti Light" charset="-122"/>
              </a:rPr>
              <a:t> * </a:t>
            </a:r>
            <a:r>
              <a:rPr lang="en-US" altLang="zh-CN" sz="2200" dirty="0">
                <a:solidFill>
                  <a:srgbClr val="FF0000"/>
                </a:solidFill>
                <a:ea typeface="STHeiti Light" charset="-122"/>
              </a:rPr>
              <a:t>FROM</a:t>
            </a:r>
            <a:r>
              <a:rPr lang="en-US" altLang="zh-CN" sz="2200" dirty="0">
                <a:ea typeface="STHeiti Light" charset="-122"/>
              </a:rPr>
              <a:t> Student; </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7725212"/>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查询经过计算的值</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a:t>
            </a:r>
            <a:r>
              <a:rPr lang="zh-CN" altLang="en-US" sz="2200" dirty="0">
                <a:solidFill>
                  <a:srgbClr val="FF0000"/>
                </a:solidFill>
                <a:ea typeface="STHeiti Light" charset="-122"/>
              </a:rPr>
              <a:t>“虚”列</a:t>
            </a:r>
          </a:p>
          <a:p>
            <a:pPr lvl="1">
              <a:lnSpc>
                <a:spcPct val="100000"/>
              </a:lnSpc>
              <a:buFont typeface="Wingdings" panose="05000000000000000000" pitchFamily="2" charset="2"/>
              <a:buChar char="p"/>
            </a:pPr>
            <a:r>
              <a:rPr lang="zh-CN" altLang="en-US" sz="1800" dirty="0">
                <a:ea typeface="STHeiti Light" charset="-122"/>
              </a:rPr>
              <a:t> </a:t>
            </a:r>
            <a:r>
              <a:rPr lang="en-US" altLang="zh-CN" sz="1800" dirty="0">
                <a:ea typeface="STHeiti Light" charset="-122"/>
              </a:rPr>
              <a:t>SELECT</a:t>
            </a:r>
            <a:r>
              <a:rPr lang="zh-CN" altLang="en-US" sz="1800" dirty="0">
                <a:ea typeface="STHeiti Light" charset="-122"/>
              </a:rPr>
              <a:t>子句的</a:t>
            </a:r>
            <a:r>
              <a:rPr lang="en-US" altLang="zh-CN" sz="1800" dirty="0">
                <a:ea typeface="STHeiti Light" charset="-122"/>
              </a:rPr>
              <a:t>&lt;</a:t>
            </a:r>
            <a:r>
              <a:rPr lang="zh-CN" altLang="en-US" sz="1800" dirty="0">
                <a:ea typeface="STHeiti Light" charset="-122"/>
              </a:rPr>
              <a:t>目标列表达式</a:t>
            </a:r>
            <a:r>
              <a:rPr lang="en-US" altLang="zh-CN" sz="1800" dirty="0">
                <a:ea typeface="STHeiti Light" charset="-122"/>
              </a:rPr>
              <a:t>&gt;</a:t>
            </a:r>
            <a:r>
              <a:rPr lang="zh-CN" altLang="en-US" sz="1800" dirty="0">
                <a:ea typeface="STHeiti Light" charset="-122"/>
              </a:rPr>
              <a:t>不仅可以为表中的属性列， 也可以是表达式</a:t>
            </a:r>
          </a:p>
          <a:p>
            <a:pPr marL="0" indent="0">
              <a:lnSpc>
                <a:spcPct val="15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3.19] </a:t>
            </a:r>
            <a:r>
              <a:rPr lang="zh-CN" altLang="en-US" sz="2200" dirty="0">
                <a:ea typeface="STHeiti Light" charset="-122"/>
              </a:rPr>
              <a:t>查全体学生的姓名及其出生年份。</a:t>
            </a:r>
          </a:p>
          <a:p>
            <a:pPr marL="0" indent="0">
              <a:lnSpc>
                <a:spcPct val="150000"/>
              </a:lnSpc>
              <a:buNone/>
            </a:pPr>
            <a:r>
              <a:rPr lang="en-US" altLang="zh-CN" sz="2200" dirty="0">
                <a:ea typeface="STHeiti Light" charset="-122"/>
              </a:rPr>
              <a:t>                     SELECT Sname,</a:t>
            </a:r>
            <a:r>
              <a:rPr lang="en-US" altLang="zh-CN" sz="2200" dirty="0">
                <a:solidFill>
                  <a:srgbClr val="FF0000"/>
                </a:solidFill>
                <a:ea typeface="STHeiti Light" charset="-122"/>
              </a:rPr>
              <a:t>2016-Sage </a:t>
            </a:r>
            <a:r>
              <a:rPr lang="en-US" altLang="zh-CN" sz="2200" dirty="0">
                <a:ea typeface="STHeiti Light" charset="-122"/>
              </a:rPr>
              <a:t>FROM Student;</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a:extLst>
              <a:ext uri="{FF2B5EF4-FFF2-40B4-BE49-F238E27FC236}">
                <a16:creationId xmlns:a16="http://schemas.microsoft.com/office/drawing/2014/main" id="{7D049DEE-DC15-4522-B3CE-46DDBFA11F83}"/>
              </a:ext>
            </a:extLst>
          </p:cNvPr>
          <p:cNvPicPr>
            <a:picLocks noChangeAspect="1"/>
          </p:cNvPicPr>
          <p:nvPr/>
        </p:nvPicPr>
        <p:blipFill>
          <a:blip r:embed="rId2"/>
          <a:stretch>
            <a:fillRect/>
          </a:stretch>
        </p:blipFill>
        <p:spPr>
          <a:xfrm>
            <a:off x="2731965" y="4294027"/>
            <a:ext cx="2804769" cy="2006760"/>
          </a:xfrm>
          <a:prstGeom prst="rect">
            <a:avLst/>
          </a:prstGeom>
        </p:spPr>
      </p:pic>
    </p:spTree>
    <p:extLst>
      <p:ext uri="{BB962C8B-B14F-4D97-AF65-F5344CB8AC3E}">
        <p14:creationId xmlns:p14="http://schemas.microsoft.com/office/powerpoint/2010/main" val="2224653788"/>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查询经过计算的值（续）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sz="2200" dirty="0">
                <a:ea typeface="STHeiti Light" charset="-122"/>
              </a:rPr>
              <a:t>[</a:t>
            </a:r>
            <a:r>
              <a:rPr lang="zh-CN" altLang="en-US" sz="2200" dirty="0">
                <a:ea typeface="STHeiti Light" charset="-122"/>
              </a:rPr>
              <a:t>例</a:t>
            </a:r>
            <a:r>
              <a:rPr lang="en-US" altLang="zh-CN" sz="2200" dirty="0">
                <a:ea typeface="STHeiti Light" charset="-122"/>
              </a:rPr>
              <a:t>3.20] </a:t>
            </a:r>
            <a:r>
              <a:rPr lang="zh-CN" altLang="en-US" sz="2200" dirty="0">
                <a:ea typeface="STHeiti Light" charset="-122"/>
              </a:rPr>
              <a:t>查询全体学生的姓名、 出生年份和所在的院系， 要求用小写字母表示系名。</a:t>
            </a:r>
            <a:endParaRPr lang="en-US" altLang="zh-CN" sz="2200" dirty="0">
              <a:ea typeface="STHeiti Light" charset="-122"/>
            </a:endParaRPr>
          </a:p>
          <a:p>
            <a:pPr marL="0" indent="0">
              <a:lnSpc>
                <a:spcPct val="100000"/>
              </a:lnSpc>
              <a:buNone/>
            </a:pPr>
            <a:r>
              <a:rPr lang="en-US" altLang="zh-CN" sz="2200" dirty="0">
                <a:ea typeface="STHeiti Light" charset="-122"/>
              </a:rPr>
              <a:t> SELECT </a:t>
            </a:r>
            <a:r>
              <a:rPr lang="en-US" altLang="zh-CN" sz="2200" dirty="0" err="1">
                <a:ea typeface="STHeiti Light" charset="-122"/>
              </a:rPr>
              <a:t>Sname</a:t>
            </a:r>
            <a:r>
              <a:rPr lang="en-US" altLang="zh-CN" sz="2200" dirty="0">
                <a:ea typeface="STHeiti Light" charset="-122"/>
              </a:rPr>
              <a:t>,'Year of Birth: ',2014-Sage,LOWER(</a:t>
            </a:r>
            <a:r>
              <a:rPr lang="en-US" altLang="zh-CN" sz="2200" dirty="0" err="1">
                <a:ea typeface="STHeiti Light" charset="-122"/>
              </a:rPr>
              <a:t>Sdept</a:t>
            </a:r>
            <a:r>
              <a:rPr lang="en-US" altLang="zh-CN" sz="2200" dirty="0">
                <a:ea typeface="STHeiti Light" charset="-122"/>
              </a:rPr>
              <a:t>) FROM Student;</a:t>
            </a:r>
          </a:p>
          <a:p>
            <a:pPr marL="0" indent="0">
              <a:lnSpc>
                <a:spcPct val="100000"/>
              </a:lnSpc>
              <a:buNone/>
            </a:pPr>
            <a:r>
              <a:rPr lang="zh-CN" altLang="en-US" sz="2400" dirty="0">
                <a:ea typeface="STHeiti Light" charset="-122"/>
              </a:rPr>
              <a:t>输出结果：</a:t>
            </a:r>
            <a:endParaRPr lang="en-US" altLang="zh-CN"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a:extLst>
              <a:ext uri="{FF2B5EF4-FFF2-40B4-BE49-F238E27FC236}">
                <a16:creationId xmlns:a16="http://schemas.microsoft.com/office/drawing/2014/main" id="{4633D063-E3E3-441F-8F77-30CCFE74636C}"/>
              </a:ext>
            </a:extLst>
          </p:cNvPr>
          <p:cNvPicPr>
            <a:picLocks noChangeAspect="1"/>
          </p:cNvPicPr>
          <p:nvPr/>
        </p:nvPicPr>
        <p:blipFill>
          <a:blip r:embed="rId2"/>
          <a:stretch>
            <a:fillRect/>
          </a:stretch>
        </p:blipFill>
        <p:spPr>
          <a:xfrm>
            <a:off x="1283516" y="4058445"/>
            <a:ext cx="5805182" cy="1926868"/>
          </a:xfrm>
          <a:prstGeom prst="rect">
            <a:avLst/>
          </a:prstGeom>
        </p:spPr>
      </p:pic>
    </p:spTree>
    <p:extLst>
      <p:ext uri="{BB962C8B-B14F-4D97-AF65-F5344CB8AC3E}">
        <p14:creationId xmlns:p14="http://schemas.microsoft.com/office/powerpoint/2010/main" val="2983087628"/>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选择表中的若干列</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选出表若干列</a:t>
            </a:r>
            <a:endParaRPr lang="en-US" altLang="zh-CN" sz="2200" dirty="0">
              <a:ea typeface="STHeiti Light" charset="-122"/>
            </a:endParaRP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3.16] </a:t>
            </a:r>
            <a:r>
              <a:rPr lang="zh-CN" altLang="en-US" sz="2200" dirty="0">
                <a:ea typeface="STHeiti Light" charset="-122"/>
              </a:rPr>
              <a:t>查询全体学生的学号与姓名。</a:t>
            </a:r>
          </a:p>
          <a:p>
            <a:pPr marL="0" indent="0">
              <a:lnSpc>
                <a:spcPct val="100000"/>
              </a:lnSpc>
              <a:buNone/>
            </a:pPr>
            <a:r>
              <a:rPr lang="en-US" altLang="zh-CN" sz="2200" dirty="0">
                <a:ea typeface="STHeiti Light" charset="-122"/>
              </a:rPr>
              <a:t>                    </a:t>
            </a:r>
            <a:r>
              <a:rPr lang="en-US" altLang="zh-CN" sz="2200" dirty="0">
                <a:solidFill>
                  <a:srgbClr val="FF0000"/>
                </a:solidFill>
                <a:ea typeface="STHeiti Light" charset="-122"/>
              </a:rPr>
              <a:t>SELECT</a:t>
            </a:r>
            <a:r>
              <a:rPr lang="en-US" altLang="zh-CN" sz="2200" dirty="0">
                <a:ea typeface="STHeiti Light" charset="-122"/>
              </a:rPr>
              <a:t> </a:t>
            </a:r>
            <a:r>
              <a:rPr lang="en-US" altLang="zh-CN" sz="2200" dirty="0" err="1">
                <a:ea typeface="STHeiti Light" charset="-122"/>
              </a:rPr>
              <a:t>Sno,Sname</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查询全部列</a:t>
            </a:r>
            <a:endParaRPr lang="en-US" altLang="zh-CN" sz="2200" dirty="0">
              <a:ea typeface="STHeiti Light" charset="-122"/>
            </a:endParaRPr>
          </a:p>
          <a:p>
            <a:pPr lvl="1">
              <a:lnSpc>
                <a:spcPct val="100000"/>
              </a:lnSpc>
              <a:buFont typeface="Wingdings" panose="05000000000000000000" pitchFamily="2" charset="2"/>
              <a:buChar char="p"/>
            </a:pPr>
            <a:r>
              <a:rPr lang="zh-CN" altLang="en-US" sz="2200" dirty="0">
                <a:ea typeface="STHeiti Light" charset="-122"/>
              </a:rPr>
              <a:t> 选出所有属性列，即在</a:t>
            </a:r>
            <a:r>
              <a:rPr lang="en-US" altLang="zh-CN" sz="2200" dirty="0">
                <a:ea typeface="STHeiti Light" charset="-122"/>
              </a:rPr>
              <a:t>SELECT</a:t>
            </a:r>
            <a:r>
              <a:rPr lang="zh-CN" altLang="en-US" sz="2200" dirty="0">
                <a:ea typeface="STHeiti Light" charset="-122"/>
              </a:rPr>
              <a:t>关键字后面列出所有列名</a:t>
            </a:r>
            <a:endParaRPr lang="en-US" altLang="zh-CN" sz="2200" dirty="0">
              <a:ea typeface="STHeiti Light" charset="-122"/>
            </a:endParaRPr>
          </a:p>
          <a:p>
            <a:pPr lvl="1">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将</a:t>
            </a:r>
            <a:r>
              <a:rPr lang="en-US" altLang="zh-CN" sz="2200" dirty="0">
                <a:ea typeface="STHeiti Light" charset="-122"/>
              </a:rPr>
              <a:t>&lt;</a:t>
            </a:r>
            <a:r>
              <a:rPr lang="zh-CN" altLang="en-US" sz="2200" dirty="0">
                <a:ea typeface="STHeiti Light" charset="-122"/>
              </a:rPr>
              <a:t>目标列表达式</a:t>
            </a:r>
            <a:r>
              <a:rPr lang="en-US" altLang="zh-CN" sz="2200" dirty="0">
                <a:ea typeface="STHeiti Light" charset="-122"/>
              </a:rPr>
              <a:t>&gt;</a:t>
            </a:r>
            <a:r>
              <a:rPr lang="zh-CN" altLang="en-US" sz="2200" dirty="0">
                <a:ea typeface="STHeiti Light" charset="-122"/>
              </a:rPr>
              <a:t>指定为 </a:t>
            </a:r>
            <a:r>
              <a:rPr lang="en-US" altLang="zh-CN" sz="2200" dirty="0">
                <a:ea typeface="STHeiti Light" charset="-122"/>
              </a:rPr>
              <a:t>*</a:t>
            </a: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3.18] </a:t>
            </a:r>
            <a:r>
              <a:rPr lang="zh-CN" altLang="en-US" sz="2200" dirty="0">
                <a:ea typeface="STHeiti Light" charset="-122"/>
              </a:rPr>
              <a:t>查询全体学生的详细记录</a:t>
            </a:r>
            <a:endParaRPr lang="en-US" altLang="zh-CN" sz="2200" dirty="0">
              <a:ea typeface="STHeiti Light" charset="-122"/>
            </a:endParaRPr>
          </a:p>
          <a:p>
            <a:pPr marL="0" indent="0">
              <a:lnSpc>
                <a:spcPct val="100000"/>
              </a:lnSpc>
              <a:buNone/>
            </a:pPr>
            <a:r>
              <a:rPr lang="en-US" altLang="zh-CN" sz="2200" dirty="0">
                <a:solidFill>
                  <a:srgbClr val="FF0000"/>
                </a:solidFill>
                <a:ea typeface="STHeiti Light" charset="-122"/>
              </a:rPr>
              <a:t>                  SELECT</a:t>
            </a:r>
            <a:r>
              <a:rPr lang="en-US" altLang="zh-CN" sz="2200" dirty="0">
                <a:ea typeface="STHeiti Light" charset="-122"/>
              </a:rPr>
              <a:t> </a:t>
            </a:r>
            <a:r>
              <a:rPr lang="en-US" altLang="zh-CN" sz="2200" dirty="0" err="1">
                <a:ea typeface="STHeiti Light" charset="-122"/>
              </a:rPr>
              <a:t>Sno,Sname,Ssex,Sage,Sdept</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marL="0" indent="0">
              <a:lnSpc>
                <a:spcPct val="100000"/>
              </a:lnSpc>
              <a:buNone/>
            </a:pPr>
            <a:r>
              <a:rPr lang="zh-CN" altLang="en-US" sz="2200" dirty="0">
                <a:ea typeface="STHeiti Light" charset="-122"/>
              </a:rPr>
              <a:t>            或 </a:t>
            </a:r>
            <a:r>
              <a:rPr lang="en-US" altLang="zh-CN" sz="2200" dirty="0">
                <a:solidFill>
                  <a:srgbClr val="FF0000"/>
                </a:solidFill>
                <a:ea typeface="STHeiti Light" charset="-122"/>
              </a:rPr>
              <a:t>SELECT</a:t>
            </a:r>
            <a:r>
              <a:rPr lang="en-US" altLang="zh-CN" sz="2200" dirty="0">
                <a:ea typeface="STHeiti Light" charset="-122"/>
              </a:rPr>
              <a:t> * </a:t>
            </a:r>
            <a:r>
              <a:rPr lang="en-US" altLang="zh-CN" sz="2200" dirty="0">
                <a:solidFill>
                  <a:srgbClr val="FF0000"/>
                </a:solidFill>
                <a:ea typeface="STHeiti Light" charset="-122"/>
              </a:rPr>
              <a:t>FROM</a:t>
            </a:r>
            <a:r>
              <a:rPr lang="en-US" altLang="zh-CN" sz="2200" dirty="0">
                <a:ea typeface="STHeiti Light" charset="-122"/>
              </a:rPr>
              <a:t> Student; </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31850430"/>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选择表中的若干列</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选出表若干列</a:t>
            </a:r>
            <a:endParaRPr lang="en-US" altLang="zh-CN" sz="2200" dirty="0">
              <a:ea typeface="STHeiti Light" charset="-122"/>
            </a:endParaRP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3.16] </a:t>
            </a:r>
            <a:r>
              <a:rPr lang="zh-CN" altLang="en-US" sz="2200" dirty="0">
                <a:ea typeface="STHeiti Light" charset="-122"/>
              </a:rPr>
              <a:t>查询全体学生的学号与姓名。</a:t>
            </a:r>
          </a:p>
          <a:p>
            <a:pPr marL="0" indent="0">
              <a:lnSpc>
                <a:spcPct val="100000"/>
              </a:lnSpc>
              <a:buNone/>
            </a:pPr>
            <a:r>
              <a:rPr lang="en-US" altLang="zh-CN" sz="2200" dirty="0">
                <a:ea typeface="STHeiti Light" charset="-122"/>
              </a:rPr>
              <a:t>                    </a:t>
            </a:r>
            <a:r>
              <a:rPr lang="en-US" altLang="zh-CN" sz="2200" dirty="0">
                <a:solidFill>
                  <a:srgbClr val="FF0000"/>
                </a:solidFill>
                <a:ea typeface="STHeiti Light" charset="-122"/>
              </a:rPr>
              <a:t>SELECT</a:t>
            </a:r>
            <a:r>
              <a:rPr lang="en-US" altLang="zh-CN" sz="2200" dirty="0">
                <a:ea typeface="STHeiti Light" charset="-122"/>
              </a:rPr>
              <a:t> </a:t>
            </a:r>
            <a:r>
              <a:rPr lang="en-US" altLang="zh-CN" sz="2200" dirty="0" err="1">
                <a:ea typeface="STHeiti Light" charset="-122"/>
              </a:rPr>
              <a:t>Sno,Sname</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查询全部列</a:t>
            </a:r>
            <a:endParaRPr lang="en-US" altLang="zh-CN" sz="2200" dirty="0">
              <a:ea typeface="STHeiti Light" charset="-122"/>
            </a:endParaRPr>
          </a:p>
          <a:p>
            <a:pPr lvl="1">
              <a:lnSpc>
                <a:spcPct val="100000"/>
              </a:lnSpc>
              <a:buFont typeface="Wingdings" panose="05000000000000000000" pitchFamily="2" charset="2"/>
              <a:buChar char="p"/>
            </a:pPr>
            <a:r>
              <a:rPr lang="zh-CN" altLang="en-US" sz="2200" dirty="0">
                <a:ea typeface="STHeiti Light" charset="-122"/>
              </a:rPr>
              <a:t> 选出所有属性列，即在</a:t>
            </a:r>
            <a:r>
              <a:rPr lang="en-US" altLang="zh-CN" sz="2200" dirty="0">
                <a:ea typeface="STHeiti Light" charset="-122"/>
              </a:rPr>
              <a:t>SELECT</a:t>
            </a:r>
            <a:r>
              <a:rPr lang="zh-CN" altLang="en-US" sz="2200" dirty="0">
                <a:ea typeface="STHeiti Light" charset="-122"/>
              </a:rPr>
              <a:t>关键字后面列出所有列名</a:t>
            </a:r>
            <a:endParaRPr lang="en-US" altLang="zh-CN" sz="2200" dirty="0">
              <a:ea typeface="STHeiti Light" charset="-122"/>
            </a:endParaRPr>
          </a:p>
          <a:p>
            <a:pPr lvl="1">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将</a:t>
            </a:r>
            <a:r>
              <a:rPr lang="en-US" altLang="zh-CN" sz="2200" dirty="0">
                <a:ea typeface="STHeiti Light" charset="-122"/>
              </a:rPr>
              <a:t>&lt;</a:t>
            </a:r>
            <a:r>
              <a:rPr lang="zh-CN" altLang="en-US" sz="2200" dirty="0">
                <a:ea typeface="STHeiti Light" charset="-122"/>
              </a:rPr>
              <a:t>目标列表达式</a:t>
            </a:r>
            <a:r>
              <a:rPr lang="en-US" altLang="zh-CN" sz="2200" dirty="0">
                <a:ea typeface="STHeiti Light" charset="-122"/>
              </a:rPr>
              <a:t>&gt;</a:t>
            </a:r>
            <a:r>
              <a:rPr lang="zh-CN" altLang="en-US" sz="2200" dirty="0">
                <a:ea typeface="STHeiti Light" charset="-122"/>
              </a:rPr>
              <a:t>指定为 </a:t>
            </a:r>
            <a:r>
              <a:rPr lang="en-US" altLang="zh-CN" sz="2200" dirty="0">
                <a:ea typeface="STHeiti Light" charset="-122"/>
              </a:rPr>
              <a:t>*</a:t>
            </a: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3.18] </a:t>
            </a:r>
            <a:r>
              <a:rPr lang="zh-CN" altLang="en-US" sz="2200" dirty="0">
                <a:ea typeface="STHeiti Light" charset="-122"/>
              </a:rPr>
              <a:t>查询全体学生的详细记录</a:t>
            </a:r>
            <a:endParaRPr lang="en-US" altLang="zh-CN" sz="2200" dirty="0">
              <a:ea typeface="STHeiti Light" charset="-122"/>
            </a:endParaRPr>
          </a:p>
          <a:p>
            <a:pPr marL="0" indent="0">
              <a:lnSpc>
                <a:spcPct val="100000"/>
              </a:lnSpc>
              <a:buNone/>
            </a:pPr>
            <a:r>
              <a:rPr lang="en-US" altLang="zh-CN" sz="2200" dirty="0">
                <a:solidFill>
                  <a:srgbClr val="FF0000"/>
                </a:solidFill>
                <a:ea typeface="STHeiti Light" charset="-122"/>
              </a:rPr>
              <a:t>                  SELECT</a:t>
            </a:r>
            <a:r>
              <a:rPr lang="en-US" altLang="zh-CN" sz="2200" dirty="0">
                <a:ea typeface="STHeiti Light" charset="-122"/>
              </a:rPr>
              <a:t> </a:t>
            </a:r>
            <a:r>
              <a:rPr lang="en-US" altLang="zh-CN" sz="2200" dirty="0" err="1">
                <a:ea typeface="STHeiti Light" charset="-122"/>
              </a:rPr>
              <a:t>Sno,Sname,Ssex,Sage,Sdept</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marL="0" indent="0">
              <a:lnSpc>
                <a:spcPct val="100000"/>
              </a:lnSpc>
              <a:buNone/>
            </a:pPr>
            <a:r>
              <a:rPr lang="zh-CN" altLang="en-US" sz="2200" dirty="0">
                <a:ea typeface="STHeiti Light" charset="-122"/>
              </a:rPr>
              <a:t>            或 </a:t>
            </a:r>
            <a:r>
              <a:rPr lang="en-US" altLang="zh-CN" sz="2200" dirty="0">
                <a:solidFill>
                  <a:srgbClr val="FF0000"/>
                </a:solidFill>
                <a:ea typeface="STHeiti Light" charset="-122"/>
              </a:rPr>
              <a:t>SELECT</a:t>
            </a:r>
            <a:r>
              <a:rPr lang="en-US" altLang="zh-CN" sz="2200" dirty="0">
                <a:ea typeface="STHeiti Light" charset="-122"/>
              </a:rPr>
              <a:t> * </a:t>
            </a:r>
            <a:r>
              <a:rPr lang="en-US" altLang="zh-CN" sz="2200" dirty="0">
                <a:solidFill>
                  <a:srgbClr val="FF0000"/>
                </a:solidFill>
                <a:ea typeface="STHeiti Light" charset="-122"/>
              </a:rPr>
              <a:t>FROM</a:t>
            </a:r>
            <a:r>
              <a:rPr lang="en-US" altLang="zh-CN" sz="2200" dirty="0">
                <a:ea typeface="STHeiti Light" charset="-122"/>
              </a:rPr>
              <a:t> Student; </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151308126"/>
      </p:ext>
    </p:extLst>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选择表中的若干列</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选出表若干列</a:t>
            </a:r>
            <a:endParaRPr lang="en-US" altLang="zh-CN" sz="2200" dirty="0">
              <a:ea typeface="STHeiti Light" charset="-122"/>
            </a:endParaRP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3.16] </a:t>
            </a:r>
            <a:r>
              <a:rPr lang="zh-CN" altLang="en-US" sz="2200" dirty="0">
                <a:ea typeface="STHeiti Light" charset="-122"/>
              </a:rPr>
              <a:t>查询全体学生的学号与姓名。</a:t>
            </a:r>
          </a:p>
          <a:p>
            <a:pPr marL="0" indent="0">
              <a:lnSpc>
                <a:spcPct val="100000"/>
              </a:lnSpc>
              <a:buNone/>
            </a:pPr>
            <a:r>
              <a:rPr lang="en-US" altLang="zh-CN" sz="2200" dirty="0">
                <a:ea typeface="STHeiti Light" charset="-122"/>
              </a:rPr>
              <a:t>                    </a:t>
            </a:r>
            <a:r>
              <a:rPr lang="en-US" altLang="zh-CN" sz="2200" dirty="0">
                <a:solidFill>
                  <a:srgbClr val="FF0000"/>
                </a:solidFill>
                <a:ea typeface="STHeiti Light" charset="-122"/>
              </a:rPr>
              <a:t>SELECT</a:t>
            </a:r>
            <a:r>
              <a:rPr lang="en-US" altLang="zh-CN" sz="2200" dirty="0">
                <a:ea typeface="STHeiti Light" charset="-122"/>
              </a:rPr>
              <a:t> </a:t>
            </a:r>
            <a:r>
              <a:rPr lang="en-US" altLang="zh-CN" sz="2200" dirty="0" err="1">
                <a:ea typeface="STHeiti Light" charset="-122"/>
              </a:rPr>
              <a:t>Sno,Sname</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查询全部列</a:t>
            </a:r>
            <a:endParaRPr lang="en-US" altLang="zh-CN" sz="2200" dirty="0">
              <a:ea typeface="STHeiti Light" charset="-122"/>
            </a:endParaRPr>
          </a:p>
          <a:p>
            <a:pPr lvl="1">
              <a:lnSpc>
                <a:spcPct val="100000"/>
              </a:lnSpc>
              <a:buFont typeface="Wingdings" panose="05000000000000000000" pitchFamily="2" charset="2"/>
              <a:buChar char="p"/>
            </a:pPr>
            <a:r>
              <a:rPr lang="zh-CN" altLang="en-US" sz="2200" dirty="0">
                <a:ea typeface="STHeiti Light" charset="-122"/>
              </a:rPr>
              <a:t> 选出所有属性列，即在</a:t>
            </a:r>
            <a:r>
              <a:rPr lang="en-US" altLang="zh-CN" sz="2200" dirty="0">
                <a:ea typeface="STHeiti Light" charset="-122"/>
              </a:rPr>
              <a:t>SELECT</a:t>
            </a:r>
            <a:r>
              <a:rPr lang="zh-CN" altLang="en-US" sz="2200" dirty="0">
                <a:ea typeface="STHeiti Light" charset="-122"/>
              </a:rPr>
              <a:t>关键字后面列出所有列名</a:t>
            </a:r>
            <a:endParaRPr lang="en-US" altLang="zh-CN" sz="2200" dirty="0">
              <a:ea typeface="STHeiti Light" charset="-122"/>
            </a:endParaRPr>
          </a:p>
          <a:p>
            <a:pPr lvl="1">
              <a:lnSpc>
                <a:spcPct val="100000"/>
              </a:lnSpc>
              <a:buFont typeface="Wingdings" panose="05000000000000000000" pitchFamily="2" charset="2"/>
              <a:buChar char="p"/>
            </a:pPr>
            <a:r>
              <a:rPr lang="en-US" altLang="zh-CN" sz="2200" dirty="0">
                <a:ea typeface="STHeiti Light" charset="-122"/>
              </a:rPr>
              <a:t> </a:t>
            </a:r>
            <a:r>
              <a:rPr lang="zh-CN" altLang="en-US" sz="2200" dirty="0">
                <a:ea typeface="STHeiti Light" charset="-122"/>
              </a:rPr>
              <a:t>将</a:t>
            </a:r>
            <a:r>
              <a:rPr lang="en-US" altLang="zh-CN" sz="2200" dirty="0">
                <a:ea typeface="STHeiti Light" charset="-122"/>
              </a:rPr>
              <a:t>&lt;</a:t>
            </a:r>
            <a:r>
              <a:rPr lang="zh-CN" altLang="en-US" sz="2200" dirty="0">
                <a:ea typeface="STHeiti Light" charset="-122"/>
              </a:rPr>
              <a:t>目标列表达式</a:t>
            </a:r>
            <a:r>
              <a:rPr lang="en-US" altLang="zh-CN" sz="2200" dirty="0">
                <a:ea typeface="STHeiti Light" charset="-122"/>
              </a:rPr>
              <a:t>&gt;</a:t>
            </a:r>
            <a:r>
              <a:rPr lang="zh-CN" altLang="en-US" sz="2200" dirty="0">
                <a:ea typeface="STHeiti Light" charset="-122"/>
              </a:rPr>
              <a:t>指定为 </a:t>
            </a:r>
            <a:r>
              <a:rPr lang="en-US" altLang="zh-CN" sz="2200" dirty="0">
                <a:ea typeface="STHeiti Light" charset="-122"/>
              </a:rPr>
              <a:t>*</a:t>
            </a:r>
          </a:p>
          <a:p>
            <a:pPr marL="0" indent="0">
              <a:lnSpc>
                <a:spcPct val="10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3.18] </a:t>
            </a:r>
            <a:r>
              <a:rPr lang="zh-CN" altLang="en-US" sz="2200" dirty="0">
                <a:ea typeface="STHeiti Light" charset="-122"/>
              </a:rPr>
              <a:t>查询全体学生的详细记录</a:t>
            </a:r>
            <a:endParaRPr lang="en-US" altLang="zh-CN" sz="2200" dirty="0">
              <a:ea typeface="STHeiti Light" charset="-122"/>
            </a:endParaRPr>
          </a:p>
          <a:p>
            <a:pPr marL="0" indent="0">
              <a:lnSpc>
                <a:spcPct val="100000"/>
              </a:lnSpc>
              <a:buNone/>
            </a:pPr>
            <a:r>
              <a:rPr lang="en-US" altLang="zh-CN" sz="2200" dirty="0">
                <a:solidFill>
                  <a:srgbClr val="FF0000"/>
                </a:solidFill>
                <a:ea typeface="STHeiti Light" charset="-122"/>
              </a:rPr>
              <a:t>                  SELECT</a:t>
            </a:r>
            <a:r>
              <a:rPr lang="en-US" altLang="zh-CN" sz="2200" dirty="0">
                <a:ea typeface="STHeiti Light" charset="-122"/>
              </a:rPr>
              <a:t> </a:t>
            </a:r>
            <a:r>
              <a:rPr lang="en-US" altLang="zh-CN" sz="2200" dirty="0" err="1">
                <a:ea typeface="STHeiti Light" charset="-122"/>
              </a:rPr>
              <a:t>Sno,Sname,Ssex,Sage,Sdept</a:t>
            </a:r>
            <a:r>
              <a:rPr lang="en-US" altLang="zh-CN" sz="2200" dirty="0">
                <a:ea typeface="STHeiti Light" charset="-122"/>
              </a:rPr>
              <a:t> </a:t>
            </a:r>
            <a:r>
              <a:rPr lang="en-US" altLang="zh-CN" sz="2200" dirty="0">
                <a:solidFill>
                  <a:srgbClr val="FF0000"/>
                </a:solidFill>
                <a:ea typeface="STHeiti Light" charset="-122"/>
              </a:rPr>
              <a:t>FROM</a:t>
            </a:r>
            <a:r>
              <a:rPr lang="en-US" altLang="zh-CN" sz="2200" dirty="0">
                <a:ea typeface="STHeiti Light" charset="-122"/>
              </a:rPr>
              <a:t> Student;</a:t>
            </a:r>
          </a:p>
          <a:p>
            <a:pPr marL="0" indent="0">
              <a:lnSpc>
                <a:spcPct val="100000"/>
              </a:lnSpc>
              <a:buNone/>
            </a:pPr>
            <a:r>
              <a:rPr lang="zh-CN" altLang="en-US" sz="2200" dirty="0">
                <a:ea typeface="STHeiti Light" charset="-122"/>
              </a:rPr>
              <a:t>            或 </a:t>
            </a:r>
            <a:r>
              <a:rPr lang="en-US" altLang="zh-CN" sz="2200" dirty="0">
                <a:solidFill>
                  <a:srgbClr val="FF0000"/>
                </a:solidFill>
                <a:ea typeface="STHeiti Light" charset="-122"/>
              </a:rPr>
              <a:t>SELECT</a:t>
            </a:r>
            <a:r>
              <a:rPr lang="en-US" altLang="zh-CN" sz="2200" dirty="0">
                <a:ea typeface="STHeiti Light" charset="-122"/>
              </a:rPr>
              <a:t> * </a:t>
            </a:r>
            <a:r>
              <a:rPr lang="en-US" altLang="zh-CN" sz="2200" dirty="0">
                <a:solidFill>
                  <a:srgbClr val="FF0000"/>
                </a:solidFill>
                <a:ea typeface="STHeiti Light" charset="-122"/>
              </a:rPr>
              <a:t>FROM</a:t>
            </a:r>
            <a:r>
              <a:rPr lang="en-US" altLang="zh-CN" sz="2200" dirty="0">
                <a:ea typeface="STHeiti Light" charset="-122"/>
              </a:rPr>
              <a:t> Student; </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46842246"/>
      </p:ext>
    </p:extLst>
  </p:cSld>
  <p:clrMapOvr>
    <a:masterClrMapping/>
  </p:clrMapOvr>
  <p:transition>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查询经过计算的值</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a:t>
            </a:r>
            <a:r>
              <a:rPr lang="zh-CN" altLang="en-US" sz="2200" dirty="0">
                <a:solidFill>
                  <a:srgbClr val="FF0000"/>
                </a:solidFill>
                <a:ea typeface="STHeiti Light" charset="-122"/>
              </a:rPr>
              <a:t>“虚”列</a:t>
            </a:r>
          </a:p>
          <a:p>
            <a:pPr lvl="1">
              <a:lnSpc>
                <a:spcPct val="100000"/>
              </a:lnSpc>
              <a:buFont typeface="Wingdings" panose="05000000000000000000" pitchFamily="2" charset="2"/>
              <a:buChar char="p"/>
            </a:pPr>
            <a:r>
              <a:rPr lang="zh-CN" altLang="en-US" sz="1800" dirty="0">
                <a:ea typeface="STHeiti Light" charset="-122"/>
              </a:rPr>
              <a:t> </a:t>
            </a:r>
            <a:r>
              <a:rPr lang="en-US" altLang="zh-CN" sz="1800" dirty="0">
                <a:ea typeface="STHeiti Light" charset="-122"/>
              </a:rPr>
              <a:t>SELECT</a:t>
            </a:r>
            <a:r>
              <a:rPr lang="zh-CN" altLang="en-US" sz="1800" dirty="0">
                <a:ea typeface="STHeiti Light" charset="-122"/>
              </a:rPr>
              <a:t>子句的</a:t>
            </a:r>
            <a:r>
              <a:rPr lang="en-US" altLang="zh-CN" sz="1800" dirty="0">
                <a:ea typeface="STHeiti Light" charset="-122"/>
              </a:rPr>
              <a:t>&lt;</a:t>
            </a:r>
            <a:r>
              <a:rPr lang="zh-CN" altLang="en-US" sz="1800" dirty="0">
                <a:ea typeface="STHeiti Light" charset="-122"/>
              </a:rPr>
              <a:t>目标列表达式</a:t>
            </a:r>
            <a:r>
              <a:rPr lang="en-US" altLang="zh-CN" sz="1800" dirty="0">
                <a:ea typeface="STHeiti Light" charset="-122"/>
              </a:rPr>
              <a:t>&gt;</a:t>
            </a:r>
            <a:r>
              <a:rPr lang="zh-CN" altLang="en-US" sz="1800" dirty="0">
                <a:ea typeface="STHeiti Light" charset="-122"/>
              </a:rPr>
              <a:t>不仅可以为表中的属性列， 也可以是表达式</a:t>
            </a:r>
          </a:p>
          <a:p>
            <a:pPr marL="0" indent="0">
              <a:lnSpc>
                <a:spcPct val="150000"/>
              </a:lnSpc>
              <a:buNone/>
            </a:pPr>
            <a:r>
              <a:rPr lang="en-US" altLang="zh-CN" sz="2200" dirty="0">
                <a:ea typeface="STHeiti Light" charset="-122"/>
              </a:rPr>
              <a:t>      [</a:t>
            </a:r>
            <a:r>
              <a:rPr lang="zh-CN" altLang="en-US" sz="2200" dirty="0">
                <a:ea typeface="STHeiti Light" charset="-122"/>
              </a:rPr>
              <a:t>例</a:t>
            </a:r>
            <a:r>
              <a:rPr lang="en-US" altLang="zh-CN" sz="2200" dirty="0">
                <a:ea typeface="STHeiti Light" charset="-122"/>
              </a:rPr>
              <a:t>3.19] </a:t>
            </a:r>
            <a:r>
              <a:rPr lang="zh-CN" altLang="en-US" sz="2200" dirty="0">
                <a:ea typeface="STHeiti Light" charset="-122"/>
              </a:rPr>
              <a:t>查全体学生的姓名及其出生年份。</a:t>
            </a:r>
          </a:p>
          <a:p>
            <a:pPr marL="0" indent="0">
              <a:lnSpc>
                <a:spcPct val="150000"/>
              </a:lnSpc>
              <a:buNone/>
            </a:pPr>
            <a:r>
              <a:rPr lang="en-US" altLang="zh-CN" sz="2200" dirty="0">
                <a:ea typeface="STHeiti Light" charset="-122"/>
              </a:rPr>
              <a:t>                     SELECT Sname,</a:t>
            </a:r>
            <a:r>
              <a:rPr lang="en-US" altLang="zh-CN" sz="2200" dirty="0">
                <a:solidFill>
                  <a:srgbClr val="FF0000"/>
                </a:solidFill>
                <a:ea typeface="STHeiti Light" charset="-122"/>
              </a:rPr>
              <a:t>2014-Sage </a:t>
            </a:r>
            <a:r>
              <a:rPr lang="en-US" altLang="zh-CN" sz="2200" dirty="0">
                <a:ea typeface="STHeiti Light" charset="-122"/>
              </a:rPr>
              <a:t>FROM Student;</a:t>
            </a: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3" name="图片 2"/>
          <p:cNvPicPr>
            <a:picLocks noChangeAspect="1"/>
          </p:cNvPicPr>
          <p:nvPr/>
        </p:nvPicPr>
        <p:blipFill>
          <a:blip r:embed="rId2"/>
          <a:stretch>
            <a:fillRect/>
          </a:stretch>
        </p:blipFill>
        <p:spPr>
          <a:xfrm>
            <a:off x="3022600" y="4159250"/>
            <a:ext cx="3098800" cy="2197100"/>
          </a:xfrm>
          <a:prstGeom prst="rect">
            <a:avLst/>
          </a:prstGeom>
        </p:spPr>
      </p:pic>
    </p:spTree>
    <p:extLst>
      <p:ext uri="{BB962C8B-B14F-4D97-AF65-F5344CB8AC3E}">
        <p14:creationId xmlns:p14="http://schemas.microsoft.com/office/powerpoint/2010/main" val="2093782069"/>
      </p:ext>
    </p:extLst>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查询经过计算的值（续）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buNone/>
            </a:pPr>
            <a:r>
              <a:rPr lang="en-US" altLang="zh-CN" sz="2200" dirty="0">
                <a:ea typeface="STHeiti Light" charset="-122"/>
              </a:rPr>
              <a:t>[</a:t>
            </a:r>
            <a:r>
              <a:rPr lang="zh-CN" altLang="en-US" sz="2200" dirty="0">
                <a:ea typeface="STHeiti Light" charset="-122"/>
              </a:rPr>
              <a:t>例</a:t>
            </a:r>
            <a:r>
              <a:rPr lang="en-US" altLang="zh-CN" sz="2200" dirty="0">
                <a:ea typeface="STHeiti Light" charset="-122"/>
              </a:rPr>
              <a:t>3.20] </a:t>
            </a:r>
            <a:r>
              <a:rPr lang="zh-CN" altLang="en-US" sz="2200" dirty="0">
                <a:ea typeface="STHeiti Light" charset="-122"/>
              </a:rPr>
              <a:t>查询全体学生的姓名、 出生年份和所在的院系， 要求用小写字母表示系名。</a:t>
            </a:r>
            <a:endParaRPr lang="en-US" altLang="zh-CN" sz="2200" dirty="0">
              <a:ea typeface="STHeiti Light" charset="-122"/>
            </a:endParaRPr>
          </a:p>
          <a:p>
            <a:pPr marL="0" indent="0">
              <a:lnSpc>
                <a:spcPct val="100000"/>
              </a:lnSpc>
              <a:buNone/>
            </a:pPr>
            <a:r>
              <a:rPr lang="en-US" altLang="zh-CN" sz="2200" dirty="0">
                <a:ea typeface="STHeiti Light" charset="-122"/>
              </a:rPr>
              <a:t> SELECT </a:t>
            </a:r>
            <a:r>
              <a:rPr lang="en-US" altLang="zh-CN" sz="2200" dirty="0" err="1">
                <a:ea typeface="STHeiti Light" charset="-122"/>
              </a:rPr>
              <a:t>Sname</a:t>
            </a:r>
            <a:r>
              <a:rPr lang="en-US" altLang="zh-CN" sz="2200" dirty="0">
                <a:ea typeface="STHeiti Light" charset="-122"/>
              </a:rPr>
              <a:t>,'Year of Birth: ',2014-Sage,LOWER(</a:t>
            </a:r>
            <a:r>
              <a:rPr lang="en-US" altLang="zh-CN" sz="2200" dirty="0" err="1">
                <a:ea typeface="STHeiti Light" charset="-122"/>
              </a:rPr>
              <a:t>Sdept</a:t>
            </a:r>
            <a:r>
              <a:rPr lang="en-US" altLang="zh-CN" sz="2200" dirty="0">
                <a:ea typeface="STHeiti Light" charset="-122"/>
              </a:rPr>
              <a:t>) FROM Student;</a:t>
            </a:r>
          </a:p>
          <a:p>
            <a:pPr marL="0" indent="0">
              <a:lnSpc>
                <a:spcPct val="100000"/>
              </a:lnSpc>
              <a:buNone/>
            </a:pPr>
            <a:r>
              <a:rPr lang="zh-CN" altLang="en-US" sz="2400" dirty="0">
                <a:ea typeface="STHeiti Light" charset="-122"/>
              </a:rPr>
              <a:t>输出结果：</a:t>
            </a:r>
            <a:endParaRPr lang="en-US" altLang="zh-CN"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3" name="图片 2"/>
          <p:cNvPicPr>
            <a:picLocks noChangeAspect="1"/>
          </p:cNvPicPr>
          <p:nvPr/>
        </p:nvPicPr>
        <p:blipFill>
          <a:blip r:embed="rId2"/>
          <a:stretch>
            <a:fillRect/>
          </a:stretch>
        </p:blipFill>
        <p:spPr>
          <a:xfrm>
            <a:off x="904875" y="3947038"/>
            <a:ext cx="6746875" cy="2287076"/>
          </a:xfrm>
          <a:prstGeom prst="rect">
            <a:avLst/>
          </a:prstGeom>
        </p:spPr>
      </p:pic>
    </p:spTree>
    <p:extLst>
      <p:ext uri="{BB962C8B-B14F-4D97-AF65-F5344CB8AC3E}">
        <p14:creationId xmlns:p14="http://schemas.microsoft.com/office/powerpoint/2010/main" val="857746939"/>
      </p:ext>
    </p:extLst>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查询经过计算的值（续）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使用列别名改变查询结果的列标题</a:t>
            </a:r>
            <a:r>
              <a:rPr lang="en-US" altLang="zh-CN" sz="2200" dirty="0">
                <a:ea typeface="STHeiti Light" charset="-122"/>
              </a:rPr>
              <a:t>: </a:t>
            </a:r>
          </a:p>
          <a:p>
            <a:pPr marL="0" indent="0">
              <a:lnSpc>
                <a:spcPct val="100000"/>
              </a:lnSpc>
              <a:buNone/>
            </a:pPr>
            <a:r>
              <a:rPr lang="zh-CN" altLang="en-US" sz="2200" dirty="0">
                <a:ea typeface="STHeiti Light" charset="-122"/>
              </a:rPr>
              <a:t>     </a:t>
            </a:r>
            <a:r>
              <a:rPr lang="en-US" altLang="zh-CN" sz="2200" dirty="0">
                <a:ea typeface="STHeiti Light" charset="-122"/>
              </a:rPr>
              <a:t>SELECT </a:t>
            </a:r>
            <a:r>
              <a:rPr lang="en-US" altLang="zh-CN" sz="2200" dirty="0" err="1">
                <a:ea typeface="STHeiti Light" charset="-122"/>
              </a:rPr>
              <a:t>Sname</a:t>
            </a:r>
            <a:r>
              <a:rPr lang="en-US" altLang="zh-CN" sz="2200" dirty="0">
                <a:ea typeface="STHeiti Light" charset="-122"/>
              </a:rPr>
              <a:t> </a:t>
            </a:r>
            <a:r>
              <a:rPr lang="en-US" altLang="zh-CN" sz="2200" dirty="0" err="1">
                <a:ea typeface="STHeiti Light" charset="-122"/>
              </a:rPr>
              <a:t>NAME,'Year</a:t>
            </a:r>
            <a:r>
              <a:rPr lang="en-US" altLang="zh-CN" sz="2200" dirty="0">
                <a:ea typeface="STHeiti Light" charset="-122"/>
              </a:rPr>
              <a:t> of Birth:' BIRTH, </a:t>
            </a:r>
          </a:p>
          <a:p>
            <a:pPr marL="0" indent="0">
              <a:lnSpc>
                <a:spcPct val="100000"/>
              </a:lnSpc>
              <a:buNone/>
            </a:pPr>
            <a:r>
              <a:rPr lang="zh-CN" altLang="en-US" sz="2200" dirty="0">
                <a:ea typeface="STHeiti Light" charset="-122"/>
              </a:rPr>
              <a:t>            </a:t>
            </a:r>
            <a:r>
              <a:rPr lang="en-US" altLang="zh-CN" sz="2200" dirty="0">
                <a:ea typeface="STHeiti Light" charset="-122"/>
              </a:rPr>
              <a:t>2014-Sage BIRTHDAY,LOWER(</a:t>
            </a:r>
            <a:r>
              <a:rPr lang="en-US" altLang="zh-CN" sz="2200" dirty="0" err="1">
                <a:ea typeface="STHeiti Light" charset="-122"/>
              </a:rPr>
              <a:t>Sdept</a:t>
            </a:r>
            <a:r>
              <a:rPr lang="en-US" altLang="zh-CN" sz="2200" dirty="0">
                <a:ea typeface="STHeiti Light" charset="-122"/>
              </a:rPr>
              <a:t>) DEPARTMENT </a:t>
            </a:r>
          </a:p>
          <a:p>
            <a:pPr marL="0" indent="0">
              <a:lnSpc>
                <a:spcPct val="100000"/>
              </a:lnSpc>
              <a:buNone/>
            </a:pPr>
            <a:r>
              <a:rPr lang="zh-CN" altLang="en-US" sz="2200" dirty="0">
                <a:ea typeface="STHeiti Light" charset="-122"/>
              </a:rPr>
              <a:t>     </a:t>
            </a:r>
            <a:r>
              <a:rPr lang="en-US" altLang="zh-CN" sz="2200" dirty="0">
                <a:ea typeface="STHeiti Light" charset="-122"/>
              </a:rPr>
              <a:t>FROM Student;</a:t>
            </a:r>
            <a:endParaRPr lang="zh-CN" altLang="en-US" sz="2200" dirty="0">
              <a:ea typeface="STHeiti Light" charset="-122"/>
            </a:endParaRPr>
          </a:p>
          <a:p>
            <a:pPr marL="0" indent="0">
              <a:lnSpc>
                <a:spcPct val="100000"/>
              </a:lnSpc>
              <a:buNone/>
            </a:pPr>
            <a:r>
              <a:rPr lang="zh-CN" altLang="en-US" sz="2200" dirty="0">
                <a:ea typeface="STHeiti Light" charset="-122"/>
              </a:rPr>
              <a:t>输出结果：</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3" name="图片 2"/>
          <p:cNvPicPr>
            <a:picLocks noChangeAspect="1"/>
          </p:cNvPicPr>
          <p:nvPr/>
        </p:nvPicPr>
        <p:blipFill>
          <a:blip r:embed="rId2"/>
          <a:stretch>
            <a:fillRect/>
          </a:stretch>
        </p:blipFill>
        <p:spPr>
          <a:xfrm>
            <a:off x="1314236" y="4183695"/>
            <a:ext cx="5928154" cy="2050419"/>
          </a:xfrm>
          <a:prstGeom prst="rect">
            <a:avLst/>
          </a:prstGeom>
        </p:spPr>
      </p:pic>
    </p:spTree>
    <p:extLst>
      <p:ext uri="{BB962C8B-B14F-4D97-AF65-F5344CB8AC3E}">
        <p14:creationId xmlns:p14="http://schemas.microsoft.com/office/powerpoint/2010/main" val="921661146"/>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400">
                <a:ea typeface="STHeiti Light" charset="-122"/>
              </a:rPr>
              <a:t> 综合</a:t>
            </a:r>
            <a:r>
              <a:rPr lang="zh-CN" altLang="en-US" sz="2400" dirty="0">
                <a:ea typeface="STHeiti Light" charset="-122"/>
              </a:rPr>
              <a:t>统一</a:t>
            </a:r>
            <a:endParaRPr lang="en-US" altLang="zh-CN" sz="2400" dirty="0">
              <a:ea typeface="STHeiti Light" charset="-122"/>
            </a:endParaRPr>
          </a:p>
          <a:p>
            <a:pPr lvl="1">
              <a:lnSpc>
                <a:spcPct val="100000"/>
              </a:lnSpc>
              <a:buFont typeface="Wingdings" panose="05000000000000000000" pitchFamily="2" charset="2"/>
              <a:buChar char="p"/>
            </a:pPr>
            <a:r>
              <a:rPr lang="zh-CN" altLang="en-US" sz="2000" dirty="0">
                <a:ea typeface="STHeiti Light" charset="-122"/>
              </a:rPr>
              <a:t> </a:t>
            </a:r>
            <a:r>
              <a:rPr lang="zh-CN" altLang="en-US" dirty="0">
                <a:ea typeface="STHeiti Light" charset="-122"/>
              </a:rPr>
              <a:t>集数据</a:t>
            </a:r>
            <a:r>
              <a:rPr lang="zh-CN" altLang="en-US" dirty="0">
                <a:solidFill>
                  <a:srgbClr val="FF0000"/>
                </a:solidFill>
                <a:ea typeface="STHeiti Light" charset="-122"/>
              </a:rPr>
              <a:t>定义语言</a:t>
            </a:r>
            <a:r>
              <a:rPr lang="zh-CN" altLang="en-US" dirty="0">
                <a:ea typeface="STHeiti Light" charset="-122"/>
              </a:rPr>
              <a:t>（</a:t>
            </a:r>
            <a:r>
              <a:rPr lang="en-US" altLang="zh-CN" dirty="0">
                <a:ea typeface="STHeiti Light" charset="-122"/>
              </a:rPr>
              <a:t>DDL</a:t>
            </a:r>
            <a:r>
              <a:rPr lang="zh-CN" altLang="en-US" dirty="0">
                <a:ea typeface="STHeiti Light" charset="-122"/>
              </a:rPr>
              <a:t>），</a:t>
            </a:r>
            <a:r>
              <a:rPr lang="zh-CN" altLang="en-US" dirty="0">
                <a:solidFill>
                  <a:srgbClr val="FF0000"/>
                </a:solidFill>
                <a:ea typeface="STHeiti Light" charset="-122"/>
              </a:rPr>
              <a:t>数据操纵语言</a:t>
            </a:r>
            <a:r>
              <a:rPr lang="zh-CN" altLang="en-US" dirty="0">
                <a:ea typeface="STHeiti Light" charset="-122"/>
              </a:rPr>
              <a:t>（</a:t>
            </a:r>
            <a:r>
              <a:rPr lang="en-US" altLang="zh-CN" dirty="0">
                <a:ea typeface="STHeiti Light" charset="-122"/>
              </a:rPr>
              <a:t>DML</a:t>
            </a:r>
            <a:r>
              <a:rPr lang="zh-CN" altLang="en-US" dirty="0">
                <a:ea typeface="STHeiti Light" charset="-122"/>
              </a:rPr>
              <a:t>），</a:t>
            </a:r>
            <a:r>
              <a:rPr lang="zh-CN" altLang="en-US" dirty="0">
                <a:solidFill>
                  <a:srgbClr val="FF0000"/>
                </a:solidFill>
                <a:ea typeface="STHeiti Light" charset="-122"/>
              </a:rPr>
              <a:t>数据控制语言</a:t>
            </a:r>
            <a:r>
              <a:rPr lang="zh-CN" altLang="en-US" dirty="0">
                <a:ea typeface="STHeiti Light" charset="-122"/>
              </a:rPr>
              <a:t>（</a:t>
            </a:r>
            <a:r>
              <a:rPr lang="en-US" altLang="zh-CN" dirty="0">
                <a:ea typeface="STHeiti Light" charset="-122"/>
              </a:rPr>
              <a:t>DCL</a:t>
            </a:r>
            <a:r>
              <a:rPr lang="zh-CN" altLang="en-US" dirty="0">
                <a:ea typeface="STHeiti Light" charset="-122"/>
              </a:rPr>
              <a:t>）功能于一体。</a:t>
            </a:r>
            <a:endParaRPr lang="en-US" altLang="zh-CN" dirty="0">
              <a:ea typeface="STHeiti Light" charset="-122"/>
            </a:endParaRPr>
          </a:p>
          <a:p>
            <a:pPr lvl="1">
              <a:lnSpc>
                <a:spcPct val="100000"/>
              </a:lnSpc>
              <a:buFont typeface="Wingdings" panose="05000000000000000000" pitchFamily="2" charset="2"/>
              <a:buChar char="p"/>
            </a:pPr>
            <a:r>
              <a:rPr lang="zh-CN" altLang="en-US" dirty="0">
                <a:ea typeface="STHeiti Light" charset="-122"/>
              </a:rPr>
              <a:t> 可以独立完成数据库生命周期中的全部活动：</a:t>
            </a:r>
            <a:endParaRPr lang="en-US" altLang="zh-CN" dirty="0">
              <a:ea typeface="STHeiti Light" charset="-122"/>
            </a:endParaRPr>
          </a:p>
          <a:p>
            <a:pPr lvl="2">
              <a:lnSpc>
                <a:spcPct val="100000"/>
              </a:lnSpc>
              <a:buFont typeface="Wingdings" panose="05000000000000000000" pitchFamily="2" charset="2"/>
              <a:buChar char="p"/>
            </a:pPr>
            <a:r>
              <a:rPr lang="zh-CN" altLang="en-US" sz="1800" dirty="0">
                <a:ea typeface="STHeiti Light" charset="-122"/>
              </a:rPr>
              <a:t> </a:t>
            </a:r>
            <a:r>
              <a:rPr lang="zh-CN" altLang="en-US" sz="2400" dirty="0">
                <a:ea typeface="STHeiti Light" charset="-122"/>
              </a:rPr>
              <a:t>定义和修改、删除关系模式，定义和删除视图，插入数据，建立数据库</a:t>
            </a:r>
            <a:r>
              <a:rPr lang="en-US" altLang="zh-CN" sz="2400" dirty="0">
                <a:ea typeface="STHeiti Light" charset="-122"/>
              </a:rPr>
              <a:t>;</a:t>
            </a:r>
          </a:p>
          <a:p>
            <a:pPr lvl="2">
              <a:lnSpc>
                <a:spcPct val="100000"/>
              </a:lnSpc>
              <a:buFont typeface="Wingdings" panose="05000000000000000000" pitchFamily="2" charset="2"/>
              <a:buChar char="p"/>
            </a:pPr>
            <a:r>
              <a:rPr lang="zh-CN" altLang="en-US" sz="2400" dirty="0">
                <a:ea typeface="STHeiti Light" charset="-122"/>
              </a:rPr>
              <a:t> 对数据库中的数据进行查询和更新</a:t>
            </a:r>
            <a:r>
              <a:rPr lang="en-US" altLang="zh-CN" sz="2400" dirty="0">
                <a:ea typeface="STHeiti Light" charset="-122"/>
              </a:rPr>
              <a:t>;</a:t>
            </a:r>
          </a:p>
          <a:p>
            <a:pPr lvl="2">
              <a:lnSpc>
                <a:spcPct val="100000"/>
              </a:lnSpc>
              <a:buFont typeface="Wingdings" panose="05000000000000000000" pitchFamily="2" charset="2"/>
              <a:buChar char="p"/>
            </a:pPr>
            <a:r>
              <a:rPr lang="en-US" altLang="zh-CN" sz="2400" dirty="0">
                <a:ea typeface="STHeiti Light" charset="-122"/>
              </a:rPr>
              <a:t> </a:t>
            </a:r>
            <a:r>
              <a:rPr lang="zh-CN" altLang="en-US" sz="2400" dirty="0">
                <a:ea typeface="STHeiti Light" charset="-122"/>
              </a:rPr>
              <a:t>数据库重构和维护</a:t>
            </a:r>
            <a:endParaRPr lang="en-US" altLang="zh-CN" sz="2400" dirty="0">
              <a:ea typeface="STHeiti Light" charset="-122"/>
            </a:endParaRPr>
          </a:p>
          <a:p>
            <a:pPr lvl="2">
              <a:lnSpc>
                <a:spcPct val="100000"/>
              </a:lnSpc>
              <a:buFont typeface="Wingdings" panose="05000000000000000000" pitchFamily="2" charset="2"/>
              <a:buChar char="p"/>
            </a:pPr>
            <a:r>
              <a:rPr lang="zh-CN" altLang="en-US" sz="2400" dirty="0">
                <a:ea typeface="STHeiti Light" charset="-122"/>
              </a:rPr>
              <a:t> 数据库安全性、完整性控制，以及事务控制；</a:t>
            </a:r>
            <a:endParaRPr lang="en-US" altLang="zh-CN" sz="2400" dirty="0">
              <a:ea typeface="STHeiti Light" charset="-122"/>
            </a:endParaRPr>
          </a:p>
          <a:p>
            <a:pPr lvl="2">
              <a:lnSpc>
                <a:spcPct val="100000"/>
              </a:lnSpc>
              <a:buFont typeface="Wingdings" panose="05000000000000000000" pitchFamily="2" charset="2"/>
              <a:buChar char="p"/>
            </a:pPr>
            <a:r>
              <a:rPr lang="zh-CN" altLang="en-US" sz="2400" dirty="0">
                <a:ea typeface="STHeiti Light" charset="-122"/>
              </a:rPr>
              <a:t> 嵌入式</a:t>
            </a:r>
            <a:r>
              <a:rPr lang="en-US" altLang="zh-CN" sz="2400" dirty="0">
                <a:ea typeface="STHeiti Light" charset="-122"/>
              </a:rPr>
              <a:t>SQL</a:t>
            </a:r>
            <a:r>
              <a:rPr lang="zh-CN" altLang="en-US" sz="2400" dirty="0">
                <a:ea typeface="STHeiti Light" charset="-122"/>
              </a:rPr>
              <a:t>和动态</a:t>
            </a:r>
            <a:r>
              <a:rPr lang="en-US" altLang="zh-CN" sz="2400" dirty="0">
                <a:ea typeface="STHeiti Light" charset="-122"/>
              </a:rPr>
              <a:t>SQL</a:t>
            </a:r>
            <a:r>
              <a:rPr lang="zh-CN" altLang="en-US" sz="2400" dirty="0">
                <a:ea typeface="STHeiti Light" charset="-122"/>
              </a:rPr>
              <a:t>定义 </a:t>
            </a:r>
            <a:br>
              <a:rPr lang="zh-CN" altLang="en-US" dirty="0">
                <a:ea typeface="STHeiti Light" charset="-122"/>
              </a:rPr>
            </a:br>
            <a:br>
              <a:rPr lang="zh-CN" altLang="en-US" sz="1600" dirty="0">
                <a:ea typeface="STHeiti Light" charset="-122"/>
              </a:rPr>
            </a:br>
            <a:endParaRPr lang="en-US" altLang="zh-CN" sz="16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15158487"/>
      </p:ext>
    </p:extLst>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选择表中的若干元组</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buFont typeface="Wingdings" panose="05000000000000000000" pitchFamily="2" charset="2"/>
              <a:buChar char="p"/>
            </a:pPr>
            <a:r>
              <a:rPr lang="zh-CN" altLang="en-US" sz="2200" dirty="0">
                <a:ea typeface="STHeiti Light" charset="-122"/>
              </a:rPr>
              <a:t> 消除取值重复的行</a:t>
            </a:r>
          </a:p>
          <a:p>
            <a:pPr marL="0" indent="0">
              <a:lnSpc>
                <a:spcPct val="100000"/>
              </a:lnSpc>
              <a:buNone/>
            </a:pPr>
            <a:r>
              <a:rPr lang="zh-CN" altLang="en-US" sz="2200" dirty="0">
                <a:ea typeface="STHeiti Light" charset="-122"/>
              </a:rPr>
              <a:t>     </a:t>
            </a:r>
            <a:r>
              <a:rPr lang="zh-CN" altLang="en-US" sz="2200" dirty="0">
                <a:solidFill>
                  <a:srgbClr val="FF0000"/>
                </a:solidFill>
                <a:ea typeface="STHeiti Light" charset="-122"/>
              </a:rPr>
              <a:t>如果没有指定</a:t>
            </a:r>
            <a:r>
              <a:rPr lang="en-US" altLang="zh-CN" sz="2200" dirty="0">
                <a:solidFill>
                  <a:srgbClr val="FF0000"/>
                </a:solidFill>
                <a:ea typeface="STHeiti Light" charset="-122"/>
              </a:rPr>
              <a:t>DISTINCT</a:t>
            </a:r>
            <a:r>
              <a:rPr lang="zh-CN" altLang="en-US" sz="2200" dirty="0">
                <a:solidFill>
                  <a:srgbClr val="FF0000"/>
                </a:solidFill>
                <a:ea typeface="STHeiti Light" charset="-122"/>
              </a:rPr>
              <a:t>关键词，则缺省为</a:t>
            </a:r>
            <a:r>
              <a:rPr lang="en-US" altLang="zh-CN" sz="2200" dirty="0">
                <a:solidFill>
                  <a:srgbClr val="FF0000"/>
                </a:solidFill>
                <a:ea typeface="STHeiti Light" charset="-122"/>
              </a:rPr>
              <a:t>ALL </a:t>
            </a:r>
            <a:endParaRPr lang="zh-CN" altLang="en-US" sz="2200" dirty="0">
              <a:solidFill>
                <a:srgbClr val="FF0000"/>
              </a:solidFill>
              <a:ea typeface="STHeiti Light" charset="-122"/>
            </a:endParaRPr>
          </a:p>
          <a:p>
            <a:pPr marL="0" indent="0">
              <a:lnSpc>
                <a:spcPct val="100000"/>
              </a:lnSpc>
              <a:buNone/>
            </a:pPr>
            <a:r>
              <a:rPr lang="en-US" altLang="zh-CN" sz="2200" dirty="0">
                <a:ea typeface="STHeiti Light" charset="-122"/>
              </a:rPr>
              <a:t>[</a:t>
            </a:r>
            <a:r>
              <a:rPr lang="zh-CN" altLang="en-US" sz="2200" dirty="0">
                <a:ea typeface="STHeiti Light" charset="-122"/>
              </a:rPr>
              <a:t>例</a:t>
            </a:r>
            <a:r>
              <a:rPr lang="en-US" altLang="zh-CN" sz="2200" dirty="0">
                <a:ea typeface="STHeiti Light" charset="-122"/>
              </a:rPr>
              <a:t>3.21] </a:t>
            </a:r>
            <a:r>
              <a:rPr lang="zh-CN" altLang="en-US" sz="2200" dirty="0">
                <a:ea typeface="STHeiti Light" charset="-122"/>
              </a:rPr>
              <a:t>查询选修了课程的学生学号。 </a:t>
            </a:r>
          </a:p>
          <a:p>
            <a:pPr marL="0" indent="0">
              <a:lnSpc>
                <a:spcPct val="100000"/>
              </a:lnSpc>
              <a:buNone/>
            </a:pPr>
            <a:r>
              <a:rPr lang="zh-CN" altLang="en-US" sz="2200" dirty="0">
                <a:ea typeface="STHeiti Light" charset="-122"/>
              </a:rPr>
              <a:t>     </a:t>
            </a:r>
            <a:r>
              <a:rPr lang="en-US" altLang="zh-CN" sz="2200" dirty="0">
                <a:ea typeface="STHeiti Light" charset="-122"/>
              </a:rPr>
              <a:t>SELECT </a:t>
            </a:r>
            <a:r>
              <a:rPr lang="en-US" altLang="zh-CN" sz="2200" dirty="0" err="1">
                <a:ea typeface="STHeiti Light" charset="-122"/>
              </a:rPr>
              <a:t>Sno</a:t>
            </a:r>
            <a:r>
              <a:rPr lang="en-US" altLang="zh-CN" sz="2200" dirty="0">
                <a:ea typeface="STHeiti Light" charset="-122"/>
              </a:rPr>
              <a:t> FROM SC; </a:t>
            </a:r>
            <a:r>
              <a:rPr lang="zh-CN" altLang="en-US" sz="2400" dirty="0">
                <a:ea typeface="STHeiti Light" charset="-122"/>
              </a:rPr>
              <a:t> </a:t>
            </a:r>
            <a:r>
              <a:rPr lang="en-US" altLang="zh-CN" sz="2400" dirty="0">
                <a:ea typeface="STHeiti Light" charset="-122"/>
              </a:rPr>
              <a:t>【</a:t>
            </a:r>
            <a:r>
              <a:rPr lang="zh-CN" altLang="en-US" sz="2400" dirty="0">
                <a:ea typeface="STHeiti Light" charset="-122"/>
              </a:rPr>
              <a:t>结果不去重</a:t>
            </a:r>
            <a:r>
              <a:rPr lang="en-US" altLang="zh-CN" sz="2400" dirty="0">
                <a:ea typeface="STHeiti Light" charset="-122"/>
              </a:rPr>
              <a:t>】</a:t>
            </a:r>
            <a:endParaRPr lang="zh-CN" altLang="en-US" sz="2400" dirty="0">
              <a:ea typeface="STHeiti Light" charset="-122"/>
            </a:endParaRPr>
          </a:p>
          <a:p>
            <a:pPr marL="0" indent="0">
              <a:lnSpc>
                <a:spcPct val="100000"/>
              </a:lnSpc>
              <a:buNone/>
            </a:pPr>
            <a:endParaRPr lang="zh-CN" altLang="en-US" sz="2400" dirty="0">
              <a:ea typeface="STHeiti Light" charset="-122"/>
            </a:endParaRPr>
          </a:p>
          <a:p>
            <a:pPr marL="0" indent="0">
              <a:lnSpc>
                <a:spcPct val="100000"/>
              </a:lnSpc>
              <a:buNone/>
            </a:pPr>
            <a:endParaRPr lang="zh-CN" altLang="en-US" sz="2400" dirty="0">
              <a:ea typeface="STHeiti Light" charset="-122"/>
            </a:endParaRPr>
          </a:p>
          <a:p>
            <a:pPr marL="0" indent="0">
              <a:lnSpc>
                <a:spcPct val="100000"/>
              </a:lnSpc>
              <a:buNone/>
            </a:pPr>
            <a:r>
              <a:rPr lang="zh-CN" altLang="en-US" sz="2400" dirty="0">
                <a:ea typeface="STHeiti Light" charset="-122"/>
              </a:rPr>
              <a:t>    </a:t>
            </a:r>
            <a:r>
              <a:rPr lang="en-US" altLang="zh-CN" sz="2400" dirty="0">
                <a:ea typeface="STHeiti Light" charset="-122"/>
              </a:rPr>
              <a:t>SELECT</a:t>
            </a:r>
            <a:r>
              <a:rPr lang="zh-CN" altLang="en-US" sz="2400" dirty="0">
                <a:ea typeface="STHeiti Light" charset="-122"/>
              </a:rPr>
              <a:t> </a:t>
            </a:r>
            <a:r>
              <a:rPr lang="en-US" altLang="zh-CN" sz="2400" dirty="0">
                <a:ea typeface="STHeiti Light" charset="-122"/>
              </a:rPr>
              <a:t>DISTINCT</a:t>
            </a:r>
            <a:r>
              <a:rPr lang="zh-CN" altLang="en-US" sz="2400" dirty="0">
                <a:ea typeface="STHeiti Light" charset="-122"/>
              </a:rPr>
              <a:t> </a:t>
            </a:r>
            <a:r>
              <a:rPr lang="en-US" altLang="zh-CN" sz="2400" dirty="0" err="1">
                <a:ea typeface="STHeiti Light" charset="-122"/>
              </a:rPr>
              <a:t>Sno</a:t>
            </a:r>
            <a:r>
              <a:rPr lang="zh-CN" altLang="en-US" sz="2400" dirty="0">
                <a:ea typeface="STHeiti Light" charset="-122"/>
              </a:rPr>
              <a:t> </a:t>
            </a:r>
            <a:r>
              <a:rPr lang="en-US" altLang="zh-CN" sz="2400" dirty="0">
                <a:ea typeface="STHeiti Light" charset="-122"/>
              </a:rPr>
              <a:t>FROM</a:t>
            </a:r>
            <a:r>
              <a:rPr lang="zh-CN" altLang="en-US" sz="2400" dirty="0">
                <a:ea typeface="STHeiti Light" charset="-122"/>
              </a:rPr>
              <a:t> </a:t>
            </a:r>
            <a:r>
              <a:rPr lang="en-US" altLang="zh-CN" sz="2400" dirty="0">
                <a:ea typeface="STHeiti Light" charset="-122"/>
              </a:rPr>
              <a:t>SC</a:t>
            </a:r>
            <a:r>
              <a:rPr lang="zh-CN" altLang="en-US" sz="2400" dirty="0">
                <a:ea typeface="STHeiti Light" charset="-122"/>
              </a:rPr>
              <a:t> </a:t>
            </a:r>
            <a:endParaRPr lang="en-US" altLang="zh-CN" sz="22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6281670" y="2058989"/>
            <a:ext cx="2667000" cy="2298700"/>
          </a:xfrm>
          <a:prstGeom prst="rect">
            <a:avLst/>
          </a:prstGeom>
        </p:spPr>
      </p:pic>
      <p:pic>
        <p:nvPicPr>
          <p:cNvPr id="3" name="图片 2"/>
          <p:cNvPicPr>
            <a:picLocks noChangeAspect="1"/>
          </p:cNvPicPr>
          <p:nvPr/>
        </p:nvPicPr>
        <p:blipFill>
          <a:blip r:embed="rId3"/>
          <a:stretch>
            <a:fillRect/>
          </a:stretch>
        </p:blipFill>
        <p:spPr>
          <a:xfrm>
            <a:off x="6266494" y="4475165"/>
            <a:ext cx="2682175" cy="1208087"/>
          </a:xfrm>
          <a:prstGeom prst="rect">
            <a:avLst/>
          </a:prstGeom>
        </p:spPr>
      </p:pic>
    </p:spTree>
    <p:extLst>
      <p:ext uri="{BB962C8B-B14F-4D97-AF65-F5344CB8AC3E}">
        <p14:creationId xmlns:p14="http://schemas.microsoft.com/office/powerpoint/2010/main" val="1154073370"/>
      </p:ext>
    </p:extLst>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查询满足条件的元组</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124898" y="2439989"/>
            <a:ext cx="8888214" cy="2799276"/>
          </a:xfrm>
          <a:prstGeom prst="rect">
            <a:avLst/>
          </a:prstGeom>
        </p:spPr>
      </p:pic>
    </p:spTree>
    <p:extLst>
      <p:ext uri="{BB962C8B-B14F-4D97-AF65-F5344CB8AC3E}">
        <p14:creationId xmlns:p14="http://schemas.microsoft.com/office/powerpoint/2010/main" val="148214896"/>
      </p:ext>
    </p:extLst>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比较大小</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3.22] </a:t>
            </a:r>
            <a:r>
              <a:rPr lang="zh-CN" altLang="en-US" sz="2400" dirty="0">
                <a:ea typeface="STHeiti Light" charset="-122"/>
              </a:rPr>
              <a:t>查询计算机科学系全体学生的名单。</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=‘CS’; </a:t>
            </a: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3.23]</a:t>
            </a:r>
            <a:r>
              <a:rPr lang="zh-CN" altLang="en-US" sz="2400" dirty="0">
                <a:ea typeface="STHeiti Light" charset="-122"/>
              </a:rPr>
              <a:t> 查询所有年龄在</a:t>
            </a:r>
            <a:r>
              <a:rPr lang="en-US" altLang="zh-CN" sz="2400" dirty="0">
                <a:ea typeface="STHeiti Light" charset="-122"/>
              </a:rPr>
              <a:t>20</a:t>
            </a:r>
            <a:r>
              <a:rPr lang="zh-CN" altLang="en-US" sz="2400" dirty="0">
                <a:ea typeface="STHeiti Light" charset="-122"/>
              </a:rPr>
              <a:t>岁以下的学生姓名及其年龄。</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Sname,Sage</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Sage &lt; 20; </a:t>
            </a: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3.24]</a:t>
            </a:r>
            <a:r>
              <a:rPr lang="zh-CN" altLang="en-US" sz="2400" dirty="0">
                <a:ea typeface="STHeiti Light" charset="-122"/>
              </a:rPr>
              <a:t> 查询考试成绩有不及格的学生的学号。</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DISTINCT Sn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SC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Grade&lt;60; </a:t>
            </a:r>
            <a:endParaRPr lang="en-US" altLang="zh-CN" sz="32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50777694"/>
      </p:ext>
    </p:extLst>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确定范围</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sz="2400" dirty="0">
                <a:ea typeface="STHeiti Light" charset="-122"/>
              </a:rPr>
              <a:t> 谓词</a:t>
            </a:r>
            <a:r>
              <a:rPr lang="en-US" altLang="zh-CN" sz="2400" dirty="0">
                <a:ea typeface="STHeiti Light" charset="-122"/>
              </a:rPr>
              <a:t>: </a:t>
            </a:r>
            <a:r>
              <a:rPr lang="en-US" altLang="zh-CN" sz="2400" dirty="0">
                <a:solidFill>
                  <a:srgbClr val="FF0000"/>
                </a:solidFill>
                <a:ea typeface="STHeiti Light" charset="-122"/>
              </a:rPr>
              <a:t>BETWEEN … AND … </a:t>
            </a:r>
          </a:p>
          <a:p>
            <a:pPr marL="0" indent="0">
              <a:lnSpc>
                <a:spcPct val="100000"/>
              </a:lnSpc>
              <a:spcBef>
                <a:spcPts val="0"/>
              </a:spcBef>
              <a:buNone/>
            </a:pPr>
            <a:r>
              <a:rPr lang="zh-CN" altLang="en-US" sz="2400" dirty="0">
                <a:solidFill>
                  <a:srgbClr val="FF0000"/>
                </a:solidFill>
                <a:ea typeface="STHeiti Light" charset="-122"/>
              </a:rPr>
              <a:t>                </a:t>
            </a:r>
            <a:r>
              <a:rPr lang="en-US" altLang="zh-CN" sz="2400" dirty="0">
                <a:solidFill>
                  <a:srgbClr val="FF0000"/>
                </a:solidFill>
                <a:ea typeface="STHeiti Light" charset="-122"/>
              </a:rPr>
              <a:t>NOT BETWEEN … AND … </a:t>
            </a:r>
            <a:endParaRPr lang="zh-CN" altLang="en-US" sz="2400" dirty="0">
              <a:solidFill>
                <a:srgbClr val="FF0000"/>
              </a:solidFill>
              <a:ea typeface="STHeiti Light" charset="-122"/>
            </a:endParaRPr>
          </a:p>
          <a:p>
            <a:endParaRPr lang="zh-CN" altLang="en-US" sz="2400" dirty="0"/>
          </a:p>
          <a:p>
            <a:pPr marL="0" indent="0">
              <a:buNone/>
            </a:pPr>
            <a:r>
              <a:rPr lang="en-US" altLang="zh-CN" sz="2400" b="1" dirty="0"/>
              <a:t>[</a:t>
            </a:r>
            <a:r>
              <a:rPr lang="zh-CN" altLang="en-US" sz="2400" dirty="0">
                <a:ea typeface="STHeiti Light" charset="-122"/>
              </a:rPr>
              <a:t>例</a:t>
            </a:r>
            <a:r>
              <a:rPr lang="en-US" altLang="zh-CN" sz="2400" dirty="0">
                <a:ea typeface="STHeiti Light" charset="-122"/>
              </a:rPr>
              <a:t>3.25] </a:t>
            </a:r>
            <a:r>
              <a:rPr lang="zh-CN" altLang="en-US" sz="2400" dirty="0">
                <a:ea typeface="STHeiti Light" charset="-122"/>
              </a:rPr>
              <a:t>查询年龄在</a:t>
            </a:r>
            <a:r>
              <a:rPr lang="en-US" altLang="zh-CN" sz="2400" dirty="0">
                <a:ea typeface="STHeiti Light" charset="-122"/>
              </a:rPr>
              <a:t>20~23</a:t>
            </a:r>
            <a:r>
              <a:rPr lang="zh-CN" altLang="en-US" sz="2400" dirty="0">
                <a:ea typeface="STHeiti Light" charset="-122"/>
              </a:rPr>
              <a:t>岁（包括</a:t>
            </a:r>
            <a:r>
              <a:rPr lang="en-US" altLang="zh-CN" sz="2400" dirty="0">
                <a:ea typeface="STHeiti Light" charset="-122"/>
              </a:rPr>
              <a:t>20</a:t>
            </a:r>
            <a:r>
              <a:rPr lang="zh-CN" altLang="en-US" sz="2400" dirty="0">
                <a:ea typeface="STHeiti Light" charset="-122"/>
              </a:rPr>
              <a:t>岁和</a:t>
            </a:r>
            <a:r>
              <a:rPr lang="en-US" altLang="zh-CN" sz="2400" dirty="0">
                <a:ea typeface="STHeiti Light" charset="-122"/>
              </a:rPr>
              <a:t>23</a:t>
            </a:r>
            <a:r>
              <a:rPr lang="zh-CN" altLang="en-US" sz="2400" dirty="0">
                <a:ea typeface="STHeiti Light" charset="-122"/>
              </a:rPr>
              <a:t>岁）之间的学生的姓名、系别和年龄</a:t>
            </a:r>
          </a:p>
          <a:p>
            <a:pPr marL="0" indent="0">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r>
              <a:rPr lang="en-US" altLang="zh-CN" sz="2400" dirty="0" err="1">
                <a:ea typeface="STHeiti Light" charset="-122"/>
              </a:rPr>
              <a:t>Sdept</a:t>
            </a:r>
            <a:r>
              <a:rPr lang="en-US" altLang="zh-CN" sz="2400" dirty="0">
                <a:ea typeface="STHeiti Light" charset="-122"/>
              </a:rPr>
              <a:t>, Sage </a:t>
            </a:r>
          </a:p>
          <a:p>
            <a:pPr marL="0" indent="0">
              <a:buNone/>
            </a:pPr>
            <a:r>
              <a:rPr lang="zh-CN" altLang="en-US" sz="2400" dirty="0">
                <a:ea typeface="STHeiti Light" charset="-122"/>
              </a:rPr>
              <a:t>                </a:t>
            </a:r>
            <a:r>
              <a:rPr lang="en-US" altLang="zh-CN" sz="2400" dirty="0">
                <a:ea typeface="STHeiti Light" charset="-122"/>
              </a:rPr>
              <a:t>FROM Student </a:t>
            </a:r>
          </a:p>
          <a:p>
            <a:pPr marL="0" indent="0">
              <a:buNone/>
            </a:pPr>
            <a:r>
              <a:rPr lang="zh-CN" altLang="en-US" sz="2400" dirty="0">
                <a:ea typeface="STHeiti Light" charset="-122"/>
              </a:rPr>
              <a:t>                </a:t>
            </a:r>
            <a:r>
              <a:rPr lang="en-US" altLang="zh-CN" sz="2400" dirty="0">
                <a:ea typeface="STHeiti Light" charset="-122"/>
              </a:rPr>
              <a:t>WHERE Sage BETWEEN 20 AND 23; </a:t>
            </a:r>
            <a:endParaRPr lang="zh-CN" altLang="en-US"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54575023"/>
      </p:ext>
    </p:extLst>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确定集合</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buFont typeface="Wingdings" charset="2"/>
              <a:buChar char="p"/>
            </a:pPr>
            <a:r>
              <a:rPr lang="zh-CN" altLang="en-US" sz="2400" dirty="0">
                <a:ea typeface="STHeiti Light" charset="-122"/>
              </a:rPr>
              <a:t> 谓词：</a:t>
            </a:r>
            <a:r>
              <a:rPr lang="en-US" altLang="zh-CN" sz="2400" dirty="0">
                <a:ea typeface="STHeiti Light" charset="-122"/>
              </a:rPr>
              <a:t>IN</a:t>
            </a:r>
            <a:r>
              <a:rPr lang="zh-CN" altLang="en-US" sz="2400" dirty="0">
                <a:ea typeface="STHeiti Light" charset="-122"/>
              </a:rPr>
              <a:t> </a:t>
            </a:r>
            <a:r>
              <a:rPr lang="en-US" altLang="zh-CN" sz="2400" dirty="0">
                <a:ea typeface="STHeiti Light" charset="-122"/>
              </a:rPr>
              <a:t>&lt;</a:t>
            </a:r>
            <a:r>
              <a:rPr lang="zh-CN" altLang="en-US" sz="2400" dirty="0">
                <a:ea typeface="STHeiti Light" charset="-122"/>
              </a:rPr>
              <a:t>值表</a:t>
            </a:r>
            <a:r>
              <a:rPr lang="en-US" altLang="zh-CN" sz="2400" dirty="0">
                <a:ea typeface="STHeiti Light" charset="-122"/>
              </a:rPr>
              <a:t>&gt;</a:t>
            </a:r>
            <a:r>
              <a:rPr lang="zh-CN" altLang="en-US" sz="2400" dirty="0">
                <a:ea typeface="STHeiti Light" charset="-122"/>
              </a:rPr>
              <a:t>，</a:t>
            </a:r>
            <a:r>
              <a:rPr lang="en-US" altLang="zh-CN" sz="2400" dirty="0">
                <a:ea typeface="STHeiti Light" charset="-122"/>
              </a:rPr>
              <a:t>NOT</a:t>
            </a:r>
            <a:r>
              <a:rPr lang="zh-CN" altLang="en-US" sz="2400" dirty="0">
                <a:ea typeface="STHeiti Light" charset="-122"/>
              </a:rPr>
              <a:t> </a:t>
            </a:r>
            <a:r>
              <a:rPr lang="en-US" altLang="zh-CN" sz="2400" dirty="0">
                <a:ea typeface="STHeiti Light" charset="-122"/>
              </a:rPr>
              <a:t>IN</a:t>
            </a:r>
            <a:r>
              <a:rPr lang="zh-CN" altLang="en-US" sz="2400" dirty="0">
                <a:ea typeface="STHeiti Light" charset="-122"/>
              </a:rPr>
              <a:t> </a:t>
            </a:r>
            <a:r>
              <a:rPr lang="en-US" altLang="zh-CN" sz="2400" dirty="0">
                <a:ea typeface="STHeiti Light" charset="-122"/>
              </a:rPr>
              <a:t>&lt;</a:t>
            </a:r>
            <a:r>
              <a:rPr lang="zh-CN" altLang="en-US" sz="2400" dirty="0">
                <a:ea typeface="STHeiti Light" charset="-122"/>
              </a:rPr>
              <a:t>值表</a:t>
            </a:r>
            <a:r>
              <a:rPr lang="en-US" altLang="zh-CN" sz="2400" dirty="0">
                <a:ea typeface="STHeiti Light" charset="-122"/>
              </a:rPr>
              <a:t>&gt;</a:t>
            </a:r>
            <a:endParaRPr lang="zh-CN" altLang="en-US" sz="2400" dirty="0">
              <a:ea typeface="STHeiti Light" charset="-122"/>
            </a:endParaRPr>
          </a:p>
          <a:p>
            <a:pPr marL="0" indent="0">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a:t>
            </a:r>
            <a:r>
              <a:rPr lang="zh-CN" altLang="en-US" sz="2400" dirty="0">
                <a:ea typeface="STHeiti Light" charset="-122"/>
              </a:rPr>
              <a:t> 查询计算机科学系（</a:t>
            </a:r>
            <a:r>
              <a:rPr lang="en-US" altLang="zh-CN" sz="2400" dirty="0">
                <a:ea typeface="STHeiti Light" charset="-122"/>
              </a:rPr>
              <a:t>CS</a:t>
            </a:r>
            <a:r>
              <a:rPr lang="zh-CN" altLang="en-US" sz="2400" dirty="0">
                <a:ea typeface="STHeiti Light" charset="-122"/>
              </a:rPr>
              <a:t>）、数学系（</a:t>
            </a:r>
            <a:r>
              <a:rPr lang="en-US" altLang="zh-CN" sz="2400" dirty="0">
                <a:ea typeface="STHeiti Light" charset="-122"/>
              </a:rPr>
              <a:t>MA</a:t>
            </a:r>
            <a:r>
              <a:rPr lang="zh-CN" altLang="en-US" sz="2400" dirty="0">
                <a:ea typeface="STHeiti Light" charset="-122"/>
              </a:rPr>
              <a:t>）和信息系（</a:t>
            </a:r>
            <a:r>
              <a:rPr lang="en-US" altLang="zh-CN" sz="2400" dirty="0">
                <a:ea typeface="STHeiti Light" charset="-122"/>
              </a:rPr>
              <a:t>IS</a:t>
            </a:r>
            <a:r>
              <a:rPr lang="zh-CN" altLang="en-US" sz="2400" dirty="0">
                <a:ea typeface="STHeiti Light" charset="-122"/>
              </a:rPr>
              <a:t>）学生的姓名和性别。</a:t>
            </a:r>
          </a:p>
          <a:p>
            <a:pPr marL="0" indent="0">
              <a:buNone/>
            </a:pPr>
            <a:r>
              <a:rPr lang="zh-CN" altLang="en-US" sz="2400" dirty="0">
                <a:ea typeface="STHeiti Light" charset="-122"/>
              </a:rPr>
              <a:t>        </a:t>
            </a:r>
            <a:r>
              <a:rPr lang="en-US" altLang="zh-CN" sz="2400" dirty="0">
                <a:ea typeface="STHeiti Light" charset="-122"/>
              </a:rPr>
              <a:t>SELECT</a:t>
            </a:r>
            <a:r>
              <a:rPr lang="zh-CN" altLang="en-US" sz="2400" dirty="0">
                <a:ea typeface="STHeiti Light" charset="-122"/>
              </a:rPr>
              <a:t> </a:t>
            </a:r>
            <a:r>
              <a:rPr lang="en-US" altLang="zh-CN" sz="2400" dirty="0" err="1">
                <a:ea typeface="STHeiti Light" charset="-122"/>
              </a:rPr>
              <a:t>Sname</a:t>
            </a:r>
            <a:r>
              <a:rPr lang="en-US" altLang="zh-CN" sz="2400" dirty="0">
                <a:ea typeface="STHeiti Light" charset="-122"/>
              </a:rPr>
              <a:t>,</a:t>
            </a:r>
            <a:r>
              <a:rPr lang="zh-CN" altLang="en-US" sz="2400" dirty="0">
                <a:ea typeface="STHeiti Light" charset="-122"/>
              </a:rPr>
              <a:t> </a:t>
            </a:r>
            <a:r>
              <a:rPr lang="en-US" altLang="zh-CN" sz="2400" dirty="0" err="1">
                <a:ea typeface="STHeiti Light" charset="-122"/>
              </a:rPr>
              <a:t>Ssex</a:t>
            </a:r>
            <a:r>
              <a:rPr lang="zh-CN" altLang="en-US" sz="2400" dirty="0">
                <a:ea typeface="STHeiti Light" charset="-122"/>
              </a:rPr>
              <a:t> </a:t>
            </a:r>
          </a:p>
          <a:p>
            <a:pPr marL="0" indent="0">
              <a:buNone/>
            </a:pPr>
            <a:r>
              <a:rPr lang="zh-CN" altLang="en-US" sz="2400" dirty="0">
                <a:ea typeface="STHeiti Light" charset="-122"/>
              </a:rPr>
              <a:t>        </a:t>
            </a:r>
            <a:r>
              <a:rPr lang="en-US" altLang="zh-CN" sz="2400" dirty="0">
                <a:ea typeface="STHeiti Light" charset="-122"/>
              </a:rPr>
              <a:t>FROM</a:t>
            </a:r>
            <a:r>
              <a:rPr lang="zh-CN" altLang="en-US" sz="2400" dirty="0">
                <a:ea typeface="STHeiti Light" charset="-122"/>
              </a:rPr>
              <a:t> </a:t>
            </a:r>
            <a:r>
              <a:rPr lang="en-US" altLang="zh-CN" sz="2400" dirty="0">
                <a:ea typeface="STHeiti Light" charset="-122"/>
              </a:rPr>
              <a:t>Student</a:t>
            </a:r>
            <a:endParaRPr lang="zh-CN" altLang="en-US" sz="2400" dirty="0">
              <a:ea typeface="STHeiti Light" charset="-122"/>
            </a:endParaRPr>
          </a:p>
          <a:p>
            <a:pPr marL="0" indent="0">
              <a:buNone/>
            </a:pPr>
            <a:r>
              <a:rPr lang="zh-CN" altLang="en-US" sz="2400" dirty="0">
                <a:ea typeface="STHeiti Light" charset="-122"/>
              </a:rPr>
              <a:t>        </a:t>
            </a:r>
            <a:r>
              <a:rPr lang="en-US" altLang="zh-CN" sz="2400" dirty="0">
                <a:ea typeface="STHeiti Light" charset="-122"/>
              </a:rPr>
              <a:t>WHERE</a:t>
            </a:r>
            <a:r>
              <a:rPr lang="zh-CN" altLang="en-US" sz="2400" dirty="0">
                <a:ea typeface="STHeiti Light" charset="-122"/>
              </a:rPr>
              <a:t> </a:t>
            </a:r>
            <a:r>
              <a:rPr lang="en-US" altLang="zh-CN" sz="2400" dirty="0" err="1">
                <a:ea typeface="STHeiti Light" charset="-122"/>
              </a:rPr>
              <a:t>Sdept</a:t>
            </a:r>
            <a:r>
              <a:rPr lang="zh-CN" altLang="en-US" sz="2400" dirty="0">
                <a:ea typeface="STHeiti Light" charset="-122"/>
              </a:rPr>
              <a:t> </a:t>
            </a:r>
            <a:r>
              <a:rPr lang="en-US" altLang="zh-CN" sz="2400" dirty="0">
                <a:solidFill>
                  <a:srgbClr val="FF0000"/>
                </a:solidFill>
                <a:ea typeface="STHeiti Light" charset="-122"/>
              </a:rPr>
              <a:t>IN</a:t>
            </a:r>
            <a:r>
              <a:rPr lang="zh-CN" altLang="en-US" sz="2400" dirty="0">
                <a:solidFill>
                  <a:srgbClr val="FF0000"/>
                </a:solidFill>
                <a:ea typeface="STHeiti Light" charset="-122"/>
              </a:rPr>
              <a:t> </a:t>
            </a:r>
            <a:r>
              <a:rPr lang="en-US" altLang="zh-CN" sz="2400" dirty="0">
                <a:solidFill>
                  <a:srgbClr val="FF0000"/>
                </a:solidFill>
                <a:ea typeface="STHeiti Light" charset="-122"/>
              </a:rPr>
              <a:t>(‘CS’,’MA’,’IS’)</a:t>
            </a:r>
            <a:endParaRPr lang="zh-CN" altLang="en-US" sz="24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10576770"/>
      </p:ext>
    </p:extLst>
  </p:cSld>
  <p:clrMapOvr>
    <a:masterClrMapping/>
  </p:clrMapOvr>
  <p:transition>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字符匹配</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t> </a:t>
            </a:r>
            <a:r>
              <a:rPr lang="zh-CN" altLang="en-US" sz="2400" dirty="0">
                <a:ea typeface="STHeiti Light" charset="-122"/>
              </a:rPr>
              <a:t>谓词：</a:t>
            </a:r>
            <a:r>
              <a:rPr lang="en-US" altLang="zh-CN" sz="2400" dirty="0">
                <a:solidFill>
                  <a:srgbClr val="FF0000"/>
                </a:solidFill>
                <a:ea typeface="STHeiti Light" charset="-122"/>
              </a:rPr>
              <a:t>[NOT]</a:t>
            </a:r>
            <a:r>
              <a:rPr lang="zh-CN" altLang="en-US" sz="2400" dirty="0">
                <a:solidFill>
                  <a:srgbClr val="FF0000"/>
                </a:solidFill>
                <a:ea typeface="STHeiti Light" charset="-122"/>
              </a:rPr>
              <a:t> </a:t>
            </a:r>
            <a:r>
              <a:rPr lang="en-US" altLang="zh-CN" sz="2400" dirty="0">
                <a:solidFill>
                  <a:srgbClr val="FF0000"/>
                </a:solidFill>
                <a:ea typeface="STHeiti Light" charset="-122"/>
              </a:rPr>
              <a:t>LIKE</a:t>
            </a:r>
            <a:r>
              <a:rPr lang="zh-CN" altLang="en-US" sz="2400" dirty="0">
                <a:solidFill>
                  <a:srgbClr val="FF0000"/>
                </a:solidFill>
                <a:ea typeface="STHeiti Light" charset="-122"/>
              </a:rPr>
              <a:t> </a:t>
            </a:r>
            <a:r>
              <a:rPr lang="en-US" altLang="zh-CN" sz="2400" dirty="0">
                <a:solidFill>
                  <a:srgbClr val="FF0000"/>
                </a:solidFill>
                <a:ea typeface="STHeiti Light" charset="-122"/>
              </a:rPr>
              <a:t>‘&lt;</a:t>
            </a:r>
            <a:r>
              <a:rPr lang="zh-CN" altLang="en-US" sz="2400" dirty="0">
                <a:solidFill>
                  <a:srgbClr val="FF0000"/>
                </a:solidFill>
                <a:ea typeface="STHeiti Light" charset="-122"/>
              </a:rPr>
              <a:t>匹配串</a:t>
            </a:r>
            <a:r>
              <a:rPr lang="en-US" altLang="zh-CN" sz="2400" dirty="0">
                <a:solidFill>
                  <a:srgbClr val="FF0000"/>
                </a:solidFill>
                <a:ea typeface="STHeiti Light" charset="-122"/>
              </a:rPr>
              <a:t>&gt;’</a:t>
            </a:r>
            <a:r>
              <a:rPr lang="zh-CN" altLang="en-US" sz="2400" dirty="0">
                <a:solidFill>
                  <a:srgbClr val="FF0000"/>
                </a:solidFill>
                <a:ea typeface="STHeiti Light" charset="-122"/>
              </a:rPr>
              <a:t> </a:t>
            </a:r>
            <a:r>
              <a:rPr lang="en-US" altLang="zh-CN" sz="2400" dirty="0">
                <a:solidFill>
                  <a:srgbClr val="FF0000"/>
                </a:solidFill>
                <a:ea typeface="STHeiti Light" charset="-122"/>
              </a:rPr>
              <a:t>[ESCAPE</a:t>
            </a:r>
            <a:r>
              <a:rPr lang="zh-CN" altLang="en-US" sz="2400" dirty="0">
                <a:solidFill>
                  <a:srgbClr val="FF0000"/>
                </a:solidFill>
                <a:ea typeface="STHeiti Light" charset="-122"/>
              </a:rPr>
              <a:t> </a:t>
            </a:r>
            <a:r>
              <a:rPr lang="en-US" altLang="zh-CN" sz="2400" dirty="0">
                <a:solidFill>
                  <a:srgbClr val="FF0000"/>
                </a:solidFill>
                <a:ea typeface="STHeiti Light" charset="-122"/>
              </a:rPr>
              <a:t>‘</a:t>
            </a:r>
            <a:r>
              <a:rPr lang="zh-CN" altLang="en-US" sz="2400" dirty="0">
                <a:solidFill>
                  <a:srgbClr val="FF0000"/>
                </a:solidFill>
                <a:ea typeface="STHeiti Light" charset="-122"/>
              </a:rPr>
              <a:t>换码</a:t>
            </a:r>
            <a:r>
              <a:rPr lang="en-US" altLang="zh-CN" sz="2400" dirty="0">
                <a:solidFill>
                  <a:srgbClr val="FF0000"/>
                </a:solidFill>
                <a:ea typeface="STHeiti Light" charset="-122"/>
              </a:rPr>
              <a:t>/</a:t>
            </a:r>
            <a:r>
              <a:rPr lang="zh-CN" altLang="en-US" sz="2400" dirty="0">
                <a:solidFill>
                  <a:srgbClr val="FF0000"/>
                </a:solidFill>
                <a:ea typeface="STHeiti Light" charset="-122"/>
              </a:rPr>
              <a:t>转义字符</a:t>
            </a:r>
            <a:r>
              <a:rPr lang="en-US" altLang="zh-CN" sz="2400" dirty="0">
                <a:solidFill>
                  <a:srgbClr val="FF0000"/>
                </a:solidFill>
                <a:ea typeface="STHeiti Light" charset="-122"/>
              </a:rPr>
              <a:t>’]</a:t>
            </a:r>
            <a:endParaRPr lang="zh-CN" altLang="en-US" sz="2400" dirty="0">
              <a:solidFill>
                <a:srgbClr val="FF0000"/>
              </a:solidFill>
              <a:ea typeface="STHeiti Light" charset="-122"/>
            </a:endParaRPr>
          </a:p>
          <a:p>
            <a:pPr marL="0" indent="0">
              <a:lnSpc>
                <a:spcPct val="150000"/>
              </a:lnSpc>
              <a:buNone/>
            </a:pPr>
            <a:r>
              <a:rPr lang="en-US" altLang="zh-CN" sz="2400" dirty="0">
                <a:ea typeface="STHeiti Light" charset="-122"/>
              </a:rPr>
              <a:t>&lt;</a:t>
            </a:r>
            <a:r>
              <a:rPr lang="zh-CN" altLang="en-US" sz="2400" dirty="0">
                <a:ea typeface="STHeiti Light" charset="-122"/>
              </a:rPr>
              <a:t>匹配串</a:t>
            </a:r>
            <a:r>
              <a:rPr lang="en-US" altLang="zh-CN" sz="2400" dirty="0">
                <a:ea typeface="STHeiti Light" charset="-122"/>
              </a:rPr>
              <a:t>&gt;</a:t>
            </a:r>
            <a:r>
              <a:rPr lang="zh-CN" altLang="en-US" sz="2400" dirty="0">
                <a:ea typeface="STHeiti Light" charset="-122"/>
              </a:rPr>
              <a:t>可以是一个完整的字符串</a:t>
            </a:r>
            <a:r>
              <a:rPr lang="en-US" altLang="zh-CN" sz="2400" dirty="0">
                <a:ea typeface="STHeiti Light" charset="-122"/>
              </a:rPr>
              <a:t>,</a:t>
            </a:r>
            <a:r>
              <a:rPr lang="zh-CN" altLang="en-US" sz="2400" dirty="0">
                <a:ea typeface="STHeiti Light" charset="-122"/>
              </a:rPr>
              <a:t>也可含通配符</a:t>
            </a:r>
            <a:r>
              <a:rPr lang="en-US" altLang="zh-CN" sz="2400" dirty="0">
                <a:ea typeface="STHeiti Light" charset="-122"/>
              </a:rPr>
              <a:t>%</a:t>
            </a:r>
            <a:r>
              <a:rPr lang="zh-CN" altLang="en-US" sz="2400" dirty="0">
                <a:ea typeface="STHeiti Light" charset="-122"/>
              </a:rPr>
              <a:t>和</a:t>
            </a:r>
            <a:r>
              <a:rPr lang="en-US" altLang="zh-CN" sz="2400" dirty="0">
                <a:ea typeface="STHeiti Light" charset="-122"/>
              </a:rPr>
              <a:t>_ </a:t>
            </a:r>
            <a:endParaRPr lang="zh-CN" altLang="en-US" sz="2400" dirty="0">
              <a:ea typeface="STHeiti Light" charset="-122"/>
            </a:endParaRPr>
          </a:p>
          <a:p>
            <a:pPr lvl="1">
              <a:lnSpc>
                <a:spcPct val="150000"/>
              </a:lnSpc>
              <a:buFont typeface="Wingdings" charset="2"/>
              <a:buChar char="p"/>
            </a:pPr>
            <a:r>
              <a:rPr lang="zh-CN" altLang="en-US" sz="2000" dirty="0">
                <a:ea typeface="STHeiti Light" charset="-122"/>
              </a:rPr>
              <a:t> </a:t>
            </a:r>
            <a:r>
              <a:rPr lang="en-US" altLang="zh-CN" sz="2000" dirty="0">
                <a:solidFill>
                  <a:srgbClr val="FF0000"/>
                </a:solidFill>
                <a:ea typeface="STHeiti Light" charset="-122"/>
              </a:rPr>
              <a:t>% </a:t>
            </a:r>
            <a:r>
              <a:rPr lang="zh-CN" altLang="en-US" sz="2000" dirty="0">
                <a:solidFill>
                  <a:srgbClr val="FF0000"/>
                </a:solidFill>
                <a:ea typeface="STHeiti Light" charset="-122"/>
              </a:rPr>
              <a:t>（百分号）</a:t>
            </a:r>
            <a:r>
              <a:rPr lang="zh-CN" altLang="en-US" sz="2000" dirty="0">
                <a:ea typeface="STHeiti Light" charset="-122"/>
              </a:rPr>
              <a:t>代表任意长度（长度可以为</a:t>
            </a:r>
            <a:r>
              <a:rPr lang="en-US" altLang="zh-CN" sz="2000" dirty="0">
                <a:ea typeface="STHeiti Light" charset="-122"/>
              </a:rPr>
              <a:t>0</a:t>
            </a:r>
            <a:r>
              <a:rPr lang="zh-CN" altLang="en-US" sz="2000" dirty="0">
                <a:ea typeface="STHeiti Light" charset="-122"/>
              </a:rPr>
              <a:t>）的字符串</a:t>
            </a:r>
          </a:p>
          <a:p>
            <a:pPr marL="457200" lvl="1" indent="0">
              <a:lnSpc>
                <a:spcPct val="150000"/>
              </a:lnSpc>
              <a:buNone/>
            </a:pPr>
            <a:r>
              <a:rPr lang="zh-CN" altLang="en-US" sz="2000" dirty="0">
                <a:ea typeface="STHeiti Light" charset="-122"/>
              </a:rPr>
              <a:t>    例如：</a:t>
            </a:r>
            <a:r>
              <a:rPr lang="en-US" altLang="zh-CN" sz="2000" dirty="0" err="1">
                <a:ea typeface="STHeiti Light" charset="-122"/>
              </a:rPr>
              <a:t>a%b</a:t>
            </a:r>
            <a:r>
              <a:rPr lang="zh-CN" altLang="en-US" sz="2000" dirty="0">
                <a:ea typeface="STHeiti Light" charset="-122"/>
              </a:rPr>
              <a:t>表示以</a:t>
            </a:r>
            <a:r>
              <a:rPr lang="en-US" altLang="zh-CN" sz="2000" dirty="0">
                <a:ea typeface="STHeiti Light" charset="-122"/>
              </a:rPr>
              <a:t>a</a:t>
            </a:r>
            <a:r>
              <a:rPr lang="zh-CN" altLang="en-US" sz="2000" dirty="0">
                <a:ea typeface="STHeiti Light" charset="-122"/>
              </a:rPr>
              <a:t>开头，以</a:t>
            </a:r>
            <a:r>
              <a:rPr lang="en-US" altLang="zh-CN" sz="2000" dirty="0">
                <a:ea typeface="STHeiti Light" charset="-122"/>
              </a:rPr>
              <a:t>b</a:t>
            </a:r>
            <a:r>
              <a:rPr lang="zh-CN" altLang="en-US" sz="2000" dirty="0">
                <a:ea typeface="STHeiti Light" charset="-122"/>
              </a:rPr>
              <a:t>结尾的任意长度的字符串</a:t>
            </a:r>
          </a:p>
          <a:p>
            <a:pPr lvl="1">
              <a:lnSpc>
                <a:spcPct val="150000"/>
              </a:lnSpc>
              <a:buFont typeface="Wingdings" charset="2"/>
              <a:buChar char="p"/>
            </a:pPr>
            <a:r>
              <a:rPr lang="zh-CN" altLang="en-US" sz="2000" dirty="0">
                <a:ea typeface="STHeiti Light" charset="-122"/>
              </a:rPr>
              <a:t> </a:t>
            </a:r>
            <a:r>
              <a:rPr lang="en-US" altLang="zh-CN" sz="2000" dirty="0">
                <a:solidFill>
                  <a:srgbClr val="FF0000"/>
                </a:solidFill>
                <a:ea typeface="STHeiti Light" charset="-122"/>
              </a:rPr>
              <a:t>_</a:t>
            </a:r>
            <a:r>
              <a:rPr lang="zh-CN" altLang="en-US" sz="2000" dirty="0">
                <a:solidFill>
                  <a:srgbClr val="FF0000"/>
                </a:solidFill>
                <a:ea typeface="STHeiti Light" charset="-122"/>
              </a:rPr>
              <a:t>（下横线）</a:t>
            </a:r>
            <a:r>
              <a:rPr lang="zh-CN" altLang="en-US" sz="2000" dirty="0">
                <a:ea typeface="STHeiti Light" charset="-122"/>
              </a:rPr>
              <a:t>代表任意单个字符。</a:t>
            </a:r>
          </a:p>
          <a:p>
            <a:pPr lvl="1">
              <a:lnSpc>
                <a:spcPct val="150000"/>
              </a:lnSpc>
              <a:buFont typeface="Wingdings" charset="2"/>
              <a:buChar char="p"/>
            </a:pPr>
            <a:r>
              <a:rPr lang="zh-CN" altLang="en-US" sz="2000" dirty="0">
                <a:ea typeface="STHeiti Light" charset="-122"/>
              </a:rPr>
              <a:t> 例如：</a:t>
            </a:r>
            <a:r>
              <a:rPr lang="en-US" altLang="zh-CN" sz="2000" dirty="0" err="1">
                <a:ea typeface="STHeiti Light" charset="-122"/>
              </a:rPr>
              <a:t>a_b</a:t>
            </a:r>
            <a:r>
              <a:rPr lang="zh-CN" altLang="en-US" sz="2000" dirty="0">
                <a:ea typeface="STHeiti Light" charset="-122"/>
              </a:rPr>
              <a:t>表示以</a:t>
            </a:r>
            <a:r>
              <a:rPr lang="en-US" altLang="zh-CN" sz="2000" dirty="0">
                <a:ea typeface="STHeiti Light" charset="-122"/>
              </a:rPr>
              <a:t>a</a:t>
            </a:r>
            <a:r>
              <a:rPr lang="zh-CN" altLang="en-US" sz="2000" dirty="0">
                <a:ea typeface="STHeiti Light" charset="-122"/>
              </a:rPr>
              <a:t>开头，以</a:t>
            </a:r>
            <a:r>
              <a:rPr lang="en-US" altLang="zh-CN" sz="2000" dirty="0">
                <a:ea typeface="STHeiti Light" charset="-122"/>
              </a:rPr>
              <a:t>b</a:t>
            </a:r>
            <a:r>
              <a:rPr lang="zh-CN" altLang="en-US" sz="2000" dirty="0">
                <a:ea typeface="STHeiti Light" charset="-122"/>
              </a:rPr>
              <a:t>结尾的长度为</a:t>
            </a:r>
            <a:r>
              <a:rPr lang="en-US" altLang="zh-CN" sz="2000" dirty="0">
                <a:ea typeface="STHeiti Light" charset="-122"/>
              </a:rPr>
              <a:t>3</a:t>
            </a:r>
            <a:r>
              <a:rPr lang="zh-CN" altLang="en-US" sz="2000" dirty="0">
                <a:ea typeface="STHeiti Light" charset="-122"/>
              </a:rPr>
              <a:t>的任意字符串</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37412975"/>
      </p:ext>
    </p:extLst>
  </p:cSld>
  <p:clrMapOvr>
    <a:masterClrMapping/>
  </p:clrMapOvr>
  <p:transition>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字符匹配（续）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匹配串为固定字符串</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3.29] </a:t>
            </a:r>
            <a:r>
              <a:rPr lang="zh-CN" altLang="en-US" sz="2400" dirty="0">
                <a:ea typeface="STHeiti Light" charset="-122"/>
              </a:rPr>
              <a:t>查询学号为</a:t>
            </a:r>
            <a:r>
              <a:rPr lang="en-US" altLang="zh-CN" sz="2400" dirty="0">
                <a:ea typeface="STHeiti Light" charset="-122"/>
              </a:rPr>
              <a:t>201215121</a:t>
            </a:r>
            <a:r>
              <a:rPr lang="zh-CN" altLang="en-US" sz="2400" dirty="0">
                <a:ea typeface="STHeiti Light" charset="-122"/>
              </a:rPr>
              <a:t>的学生的详细情况。</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Sno</a:t>
            </a:r>
            <a:r>
              <a:rPr lang="en-US" altLang="zh-CN" sz="2400" dirty="0">
                <a:ea typeface="STHeiti Light" charset="-122"/>
              </a:rPr>
              <a:t> LIKE ‘201215121’; </a:t>
            </a:r>
          </a:p>
          <a:p>
            <a:pPr marL="0" indent="0">
              <a:lnSpc>
                <a:spcPct val="150000"/>
              </a:lnSpc>
              <a:spcBef>
                <a:spcPts val="0"/>
              </a:spcBef>
              <a:buNone/>
            </a:pPr>
            <a:r>
              <a:rPr lang="zh-CN" altLang="en-US" sz="2400" dirty="0">
                <a:ea typeface="STHeiti Light" charset="-122"/>
              </a:rPr>
              <a:t>   等价于：</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Sno</a:t>
            </a:r>
            <a:r>
              <a:rPr lang="en-US" altLang="zh-CN" sz="2400" dirty="0">
                <a:ea typeface="STHeiti Light" charset="-122"/>
              </a:rPr>
              <a:t> = ' 201215121 ';</a:t>
            </a: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62021414"/>
      </p:ext>
    </p:extLst>
  </p:cSld>
  <p:clrMapOvr>
    <a:masterClrMapping/>
  </p:clrMapOvr>
  <p:transition>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字符匹配（续）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匹配串为</a:t>
            </a:r>
            <a:r>
              <a:rPr lang="zh-CN" altLang="en-US" sz="2400" dirty="0">
                <a:solidFill>
                  <a:srgbClr val="FF0000"/>
                </a:solidFill>
                <a:ea typeface="STHeiti Light" charset="-122"/>
              </a:rPr>
              <a:t>含通配符</a:t>
            </a:r>
            <a:r>
              <a:rPr lang="zh-CN" altLang="en-US" sz="2400" dirty="0">
                <a:ea typeface="STHeiti Light" charset="-122"/>
              </a:rPr>
              <a:t>的字符串</a:t>
            </a: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3.30] </a:t>
            </a:r>
            <a:r>
              <a:rPr lang="zh-CN" altLang="en-US" sz="2400" dirty="0">
                <a:ea typeface="STHeiti Light" charset="-122"/>
              </a:rPr>
              <a:t>查询所有姓刘学生的姓名、学号和性别。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r>
              <a:rPr lang="en-US" altLang="zh-CN" sz="2400" dirty="0" err="1">
                <a:ea typeface="STHeiti Light" charset="-122"/>
              </a:rPr>
              <a:t>Sno</a:t>
            </a:r>
            <a:r>
              <a:rPr lang="en-US" altLang="zh-CN" sz="2400" dirty="0">
                <a:ea typeface="STHeiti Light" charset="-122"/>
              </a:rPr>
              <a:t>, </a:t>
            </a:r>
            <a:r>
              <a:rPr lang="en-US" altLang="zh-CN" sz="2400" dirty="0" err="1">
                <a:ea typeface="STHeiti Light" charset="-122"/>
              </a:rPr>
              <a:t>Ssex</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Sname</a:t>
            </a:r>
            <a:r>
              <a:rPr lang="en-US" altLang="zh-CN" sz="2400" dirty="0">
                <a:ea typeface="STHeiti Light" charset="-122"/>
              </a:rPr>
              <a:t> LIKE ‘</a:t>
            </a:r>
            <a:r>
              <a:rPr lang="zh-CN" altLang="en-US" sz="2400" dirty="0">
                <a:ea typeface="STHeiti Light" charset="-122"/>
              </a:rPr>
              <a:t>刘</a:t>
            </a:r>
            <a:r>
              <a:rPr lang="en-US" altLang="zh-CN" sz="2400" dirty="0">
                <a:ea typeface="STHeiti Light" charset="-122"/>
              </a:rPr>
              <a:t>%’;</a:t>
            </a:r>
            <a:endParaRPr lang="zh-CN" altLang="en-US" sz="2400" dirty="0">
              <a:ea typeface="STHeiti Light" charset="-122"/>
            </a:endParaRPr>
          </a:p>
          <a:p>
            <a:pPr marL="0" indent="0">
              <a:lnSpc>
                <a:spcPct val="100000"/>
              </a:lnSpc>
              <a:spcBef>
                <a:spcPts val="0"/>
              </a:spcBef>
              <a:buNone/>
            </a:pPr>
            <a:endParaRPr lang="zh-CN" altLang="en-US" sz="2400" dirty="0">
              <a:ea typeface="STHeiti Light" charset="-122"/>
            </a:endParaRP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3.31] </a:t>
            </a:r>
            <a:r>
              <a:rPr lang="zh-CN" altLang="en-US" sz="2400" dirty="0">
                <a:ea typeface="STHeiti Light" charset="-122"/>
              </a:rPr>
              <a:t>查询姓</a:t>
            </a:r>
            <a:r>
              <a:rPr lang="en-US" altLang="zh-CN" sz="2400" dirty="0">
                <a:ea typeface="STHeiti Light" charset="-122"/>
              </a:rPr>
              <a:t>“</a:t>
            </a:r>
            <a:r>
              <a:rPr lang="zh-CN" altLang="en-US" sz="2400" dirty="0">
                <a:ea typeface="STHeiti Light" charset="-122"/>
              </a:rPr>
              <a:t>欧阳</a:t>
            </a:r>
            <a:r>
              <a:rPr lang="en-US" altLang="zh-CN" sz="2400" dirty="0">
                <a:ea typeface="STHeiti Light" charset="-122"/>
              </a:rPr>
              <a:t>”</a:t>
            </a:r>
            <a:r>
              <a:rPr lang="zh-CN" altLang="en-US" sz="2400" dirty="0">
                <a:ea typeface="STHeiti Light" charset="-122"/>
              </a:rPr>
              <a:t>且全名为三个汉字的学生的姓名。</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Sname</a:t>
            </a:r>
            <a:r>
              <a:rPr lang="en-US" altLang="zh-CN" sz="2400" dirty="0">
                <a:ea typeface="STHeiti Light" charset="-122"/>
              </a:rPr>
              <a:t> LIKE '</a:t>
            </a:r>
            <a:r>
              <a:rPr lang="zh-CN" altLang="en-US" sz="2400" dirty="0">
                <a:ea typeface="STHeiti Light" charset="-122"/>
              </a:rPr>
              <a:t>欧阳</a:t>
            </a:r>
            <a:r>
              <a:rPr lang="en-US" altLang="zh-CN" sz="2400" dirty="0">
                <a:ea typeface="STHeiti Light" charset="-122"/>
              </a:rPr>
              <a:t>__';</a:t>
            </a:r>
            <a:endParaRPr lang="zh-CN" altLang="en-US"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4097161"/>
      </p:ext>
    </p:extLst>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字符匹配（续）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3.32] </a:t>
            </a:r>
            <a:r>
              <a:rPr lang="zh-CN" altLang="en-US" sz="2400" dirty="0">
                <a:ea typeface="STHeiti Light" charset="-122"/>
              </a:rPr>
              <a:t>查询名字中第</a:t>
            </a:r>
            <a:r>
              <a:rPr lang="en-US" altLang="zh-CN" sz="2400" dirty="0">
                <a:ea typeface="STHeiti Light" charset="-122"/>
              </a:rPr>
              <a:t>2</a:t>
            </a:r>
            <a:r>
              <a:rPr lang="zh-CN" altLang="en-US" sz="2400" dirty="0">
                <a:ea typeface="STHeiti Light" charset="-122"/>
              </a:rPr>
              <a:t>个字为</a:t>
            </a:r>
            <a:r>
              <a:rPr lang="en-US" altLang="zh-CN" sz="2400" dirty="0">
                <a:ea typeface="STHeiti Light" charset="-122"/>
              </a:rPr>
              <a:t>“</a:t>
            </a:r>
            <a:r>
              <a:rPr lang="zh-CN" altLang="en-US" sz="2400" dirty="0">
                <a:ea typeface="STHeiti Light" charset="-122"/>
              </a:rPr>
              <a:t>阳</a:t>
            </a:r>
            <a:r>
              <a:rPr lang="en-US" altLang="zh-CN" sz="2400" dirty="0">
                <a:ea typeface="STHeiti Light" charset="-122"/>
              </a:rPr>
              <a:t>”</a:t>
            </a:r>
            <a:r>
              <a:rPr lang="zh-CN" altLang="en-US" sz="2400" dirty="0">
                <a:ea typeface="STHeiti Light" charset="-122"/>
              </a:rPr>
              <a:t>字的学生的姓名和学号</a:t>
            </a:r>
            <a:endParaRPr lang="en-US" altLang="zh-CN" sz="2400" dirty="0">
              <a:ea typeface="STHeiti Light" charset="-122"/>
            </a:endParaRPr>
          </a:p>
          <a:p>
            <a:pPr marL="914400" lvl="2" indent="0">
              <a:lnSpc>
                <a:spcPct val="150000"/>
              </a:lnSpc>
              <a:spcBef>
                <a:spcPts val="0"/>
              </a:spcBef>
              <a:buNone/>
            </a:pPr>
            <a:r>
              <a:rPr lang="en-US" altLang="zh-CN" sz="2400" dirty="0">
                <a:ea typeface="STHeiti Light" charset="-122"/>
              </a:rPr>
              <a:t>SELECT </a:t>
            </a:r>
            <a:r>
              <a:rPr lang="en-US" altLang="zh-CN" sz="2400" dirty="0" err="1">
                <a:ea typeface="STHeiti Light" charset="-122"/>
              </a:rPr>
              <a:t>Sname</a:t>
            </a:r>
            <a:r>
              <a:rPr lang="zh-CN" altLang="en-US" sz="2400" dirty="0">
                <a:ea typeface="STHeiti Light" charset="-122"/>
              </a:rPr>
              <a:t>，</a:t>
            </a:r>
            <a:r>
              <a:rPr lang="en-US" altLang="zh-CN" sz="2400" dirty="0" err="1">
                <a:ea typeface="STHeiti Light" charset="-122"/>
              </a:rPr>
              <a:t>Sno</a:t>
            </a:r>
            <a:r>
              <a:rPr lang="en-US" altLang="zh-CN" sz="2400" dirty="0">
                <a:ea typeface="STHeiti Light" charset="-122"/>
              </a:rPr>
              <a:t> </a:t>
            </a:r>
          </a:p>
          <a:p>
            <a:pPr marL="914400" lvl="2" indent="0">
              <a:lnSpc>
                <a:spcPct val="150000"/>
              </a:lnSpc>
              <a:spcBef>
                <a:spcPts val="0"/>
              </a:spcBef>
              <a:buNone/>
            </a:pPr>
            <a:r>
              <a:rPr lang="en-US" altLang="zh-CN" sz="2400" dirty="0">
                <a:ea typeface="STHeiti Light" charset="-122"/>
              </a:rPr>
              <a:t>FROM Student </a:t>
            </a:r>
          </a:p>
          <a:p>
            <a:pPr marL="914400" lvl="2" indent="0">
              <a:lnSpc>
                <a:spcPct val="150000"/>
              </a:lnSpc>
              <a:spcBef>
                <a:spcPts val="0"/>
              </a:spcBef>
              <a:buNone/>
            </a:pPr>
            <a:r>
              <a:rPr lang="en-US" altLang="zh-CN" sz="2400" dirty="0">
                <a:ea typeface="STHeiti Light" charset="-122"/>
              </a:rPr>
              <a:t>WHERE </a:t>
            </a:r>
            <a:r>
              <a:rPr lang="en-US" altLang="zh-CN" sz="2400" dirty="0" err="1">
                <a:ea typeface="STHeiti Light" charset="-122"/>
              </a:rPr>
              <a:t>Sname</a:t>
            </a:r>
            <a:r>
              <a:rPr lang="en-US" altLang="zh-CN" sz="2400" dirty="0">
                <a:ea typeface="STHeiti Light" charset="-122"/>
              </a:rPr>
              <a:t> LIKE '__</a:t>
            </a:r>
            <a:r>
              <a:rPr lang="zh-CN" altLang="en-US" sz="2400" dirty="0">
                <a:ea typeface="STHeiti Light" charset="-122"/>
              </a:rPr>
              <a:t>阳</a:t>
            </a:r>
            <a:r>
              <a:rPr lang="en-US" altLang="zh-CN" sz="2400" dirty="0">
                <a:ea typeface="STHeiti Light" charset="-122"/>
              </a:rPr>
              <a:t>%'; </a:t>
            </a:r>
            <a:endParaRPr lang="en-US" altLang="zh-CN" sz="1600" dirty="0">
              <a:ea typeface="STHeiti Light" charset="-122"/>
            </a:endParaRPr>
          </a:p>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3.33] </a:t>
            </a:r>
            <a:r>
              <a:rPr lang="zh-CN" altLang="en-US" sz="2400" dirty="0">
                <a:ea typeface="STHeiti Light" charset="-122"/>
              </a:rPr>
              <a:t>查询所有不姓刘的学生姓名、学号和性别。 </a:t>
            </a:r>
          </a:p>
          <a:p>
            <a:pPr marL="914400" lvl="2" indent="0">
              <a:lnSpc>
                <a:spcPct val="150000"/>
              </a:lnSpc>
              <a:spcBef>
                <a:spcPts val="0"/>
              </a:spcBef>
              <a:buNone/>
            </a:pP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r>
              <a:rPr lang="en-US" altLang="zh-CN" sz="2400" dirty="0" err="1">
                <a:ea typeface="STHeiti Light" charset="-122"/>
              </a:rPr>
              <a:t>Sno</a:t>
            </a:r>
            <a:r>
              <a:rPr lang="en-US" altLang="zh-CN" sz="2400" dirty="0">
                <a:ea typeface="STHeiti Light" charset="-122"/>
              </a:rPr>
              <a:t>, </a:t>
            </a:r>
            <a:r>
              <a:rPr lang="en-US" altLang="zh-CN" sz="2400" dirty="0" err="1">
                <a:ea typeface="STHeiti Light" charset="-122"/>
              </a:rPr>
              <a:t>Ssex</a:t>
            </a:r>
            <a:r>
              <a:rPr lang="en-US" altLang="zh-CN" sz="2400" dirty="0">
                <a:ea typeface="STHeiti Light" charset="-122"/>
              </a:rPr>
              <a:t> </a:t>
            </a:r>
          </a:p>
          <a:p>
            <a:pPr marL="914400" lvl="2" indent="0">
              <a:lnSpc>
                <a:spcPct val="150000"/>
              </a:lnSpc>
              <a:spcBef>
                <a:spcPts val="0"/>
              </a:spcBef>
              <a:buNone/>
            </a:pPr>
            <a:r>
              <a:rPr lang="en-US" altLang="zh-CN" sz="2400" dirty="0">
                <a:ea typeface="STHeiti Light" charset="-122"/>
              </a:rPr>
              <a:t>FROM Student </a:t>
            </a:r>
          </a:p>
          <a:p>
            <a:pPr marL="914400" lvl="2" indent="0">
              <a:lnSpc>
                <a:spcPct val="150000"/>
              </a:lnSpc>
              <a:spcBef>
                <a:spcPts val="0"/>
              </a:spcBef>
              <a:buNone/>
            </a:pPr>
            <a:r>
              <a:rPr lang="en-US" altLang="zh-CN" sz="2400" dirty="0">
                <a:ea typeface="STHeiti Light" charset="-122"/>
              </a:rPr>
              <a:t>WHERE </a:t>
            </a:r>
            <a:r>
              <a:rPr lang="en-US" altLang="zh-CN" sz="2400" dirty="0" err="1">
                <a:ea typeface="STHeiti Light" charset="-122"/>
              </a:rPr>
              <a:t>Sname</a:t>
            </a:r>
            <a:r>
              <a:rPr lang="en-US" altLang="zh-CN" sz="2400" dirty="0">
                <a:ea typeface="STHeiti Light" charset="-122"/>
              </a:rPr>
              <a:t> NOT LIKE '</a:t>
            </a:r>
            <a:r>
              <a:rPr lang="zh-CN" altLang="en-US" sz="2400" dirty="0">
                <a:ea typeface="STHeiti Light" charset="-122"/>
              </a:rPr>
              <a:t>刘</a:t>
            </a:r>
            <a:r>
              <a:rPr lang="en-US" altLang="zh-CN" sz="2400" dirty="0">
                <a:ea typeface="STHeiti Light" charset="-122"/>
              </a:rPr>
              <a:t>%';</a:t>
            </a:r>
            <a:endParaRPr lang="zh-CN" altLang="en-US"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8303604"/>
      </p:ext>
    </p:extLst>
  </p:cSld>
  <p:clrMapOvr>
    <a:masterClrMapping/>
  </p:clrMapOvr>
  <p:transition>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字符匹配（续）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使用换码字符将通配符转义为普通字符</a:t>
            </a: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3.34] </a:t>
            </a:r>
            <a:r>
              <a:rPr lang="zh-CN" altLang="en-US" sz="2400" dirty="0">
                <a:ea typeface="STHeiti Light" charset="-122"/>
              </a:rPr>
              <a:t>查询</a:t>
            </a:r>
            <a:r>
              <a:rPr lang="en-US" altLang="zh-CN" sz="2400" dirty="0" err="1">
                <a:ea typeface="STHeiti Light" charset="-122"/>
              </a:rPr>
              <a:t>DB_Design</a:t>
            </a:r>
            <a:r>
              <a:rPr lang="zh-CN" altLang="en-US" sz="2400" dirty="0">
                <a:ea typeface="STHeiti Light" charset="-122"/>
              </a:rPr>
              <a:t>课程的课程号和学分。</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Cno</a:t>
            </a:r>
            <a:r>
              <a:rPr lang="zh-CN" altLang="en-US" sz="2400" dirty="0">
                <a:ea typeface="STHeiti Light" charset="-122"/>
              </a:rPr>
              <a:t>，</a:t>
            </a:r>
            <a:r>
              <a:rPr lang="en-US" altLang="zh-CN" sz="2400" dirty="0" err="1">
                <a:ea typeface="STHeiti Light" charset="-122"/>
              </a:rPr>
              <a:t>Ccredit</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Course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Cname</a:t>
            </a:r>
            <a:r>
              <a:rPr lang="en-US" altLang="zh-CN" sz="2400" dirty="0">
                <a:ea typeface="STHeiti Light" charset="-122"/>
              </a:rPr>
              <a:t> </a:t>
            </a:r>
            <a:r>
              <a:rPr lang="en-US" altLang="zh-CN" sz="2400" dirty="0">
                <a:solidFill>
                  <a:srgbClr val="FF0000"/>
                </a:solidFill>
                <a:ea typeface="STHeiti Light" charset="-122"/>
              </a:rPr>
              <a:t>LIKE ‘DB\_Design’ ESCAPE ‘\ ’ ;</a:t>
            </a:r>
            <a:endParaRPr lang="en-US" altLang="zh-CN" sz="2400" dirty="0">
              <a:ea typeface="STHeiti Light" charset="-122"/>
            </a:endParaRP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3.35] </a:t>
            </a:r>
            <a:r>
              <a:rPr lang="zh-CN" altLang="en-US" sz="2400" dirty="0">
                <a:ea typeface="STHeiti Light" charset="-122"/>
              </a:rPr>
              <a:t>查询以</a:t>
            </a:r>
            <a:r>
              <a:rPr lang="en-US" altLang="zh-CN" sz="2400" dirty="0">
                <a:ea typeface="STHeiti Light" charset="-122"/>
              </a:rPr>
              <a:t>“DB_”</a:t>
            </a:r>
            <a:r>
              <a:rPr lang="zh-CN" altLang="en-US" sz="2400" dirty="0">
                <a:ea typeface="STHeiti Light" charset="-122"/>
              </a:rPr>
              <a:t>开头，且倒数第</a:t>
            </a:r>
            <a:r>
              <a:rPr lang="en-US" altLang="zh-CN" sz="2400" dirty="0">
                <a:ea typeface="STHeiti Light" charset="-122"/>
              </a:rPr>
              <a:t>3</a:t>
            </a:r>
            <a:r>
              <a:rPr lang="zh-CN" altLang="en-US" sz="2400" dirty="0">
                <a:ea typeface="STHeiti Light" charset="-122"/>
              </a:rPr>
              <a:t>个字符为</a:t>
            </a:r>
            <a:r>
              <a:rPr lang="en-US" altLang="zh-CN" sz="2400" dirty="0" err="1">
                <a:ea typeface="STHeiti Light" charset="-122"/>
              </a:rPr>
              <a:t>i</a:t>
            </a:r>
            <a:r>
              <a:rPr lang="zh-CN" altLang="en-US" sz="2400" dirty="0">
                <a:ea typeface="STHeiti Light" charset="-122"/>
              </a:rPr>
              <a:t>的课程的详细情况。</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Course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Cname</a:t>
            </a:r>
            <a:r>
              <a:rPr lang="en-US" altLang="zh-CN" sz="2400" dirty="0">
                <a:ea typeface="STHeiti Light" charset="-122"/>
              </a:rPr>
              <a:t> </a:t>
            </a:r>
            <a:r>
              <a:rPr lang="en-US" altLang="zh-CN" sz="2400" dirty="0">
                <a:solidFill>
                  <a:srgbClr val="FF0000"/>
                </a:solidFill>
                <a:ea typeface="STHeiti Light" charset="-122"/>
              </a:rPr>
              <a:t>LIKE 'DB\_%</a:t>
            </a:r>
            <a:r>
              <a:rPr lang="en-US" altLang="zh-CN" sz="2400" dirty="0" err="1">
                <a:solidFill>
                  <a:srgbClr val="FF0000"/>
                </a:solidFill>
                <a:ea typeface="STHeiti Light" charset="-122"/>
              </a:rPr>
              <a:t>i</a:t>
            </a:r>
            <a:r>
              <a:rPr lang="en-US" altLang="zh-CN" sz="2400" dirty="0">
                <a:solidFill>
                  <a:srgbClr val="FF0000"/>
                </a:solidFill>
                <a:ea typeface="STHeiti Light" charset="-122"/>
              </a:rPr>
              <a:t>_ _' ESCAPE '\ ' ; </a:t>
            </a:r>
            <a:endParaRPr lang="zh-CN" altLang="en-US" sz="24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
        <p:nvSpPr>
          <p:cNvPr id="2" name="矩形 1"/>
          <p:cNvSpPr/>
          <p:nvPr/>
        </p:nvSpPr>
        <p:spPr>
          <a:xfrm>
            <a:off x="457199" y="6003281"/>
            <a:ext cx="5663833" cy="461665"/>
          </a:xfrm>
          <a:prstGeom prst="rect">
            <a:avLst/>
          </a:prstGeom>
        </p:spPr>
        <p:txBody>
          <a:bodyPr wrap="square">
            <a:spAutoFit/>
          </a:bodyPr>
          <a:lstStyle/>
          <a:p>
            <a:r>
              <a:rPr lang="en-US" altLang="zh-CN" sz="2400" b="1" dirty="0">
                <a:solidFill>
                  <a:srgbClr val="FF0000"/>
                </a:solidFill>
                <a:latin typeface="Arial" charset="0"/>
              </a:rPr>
              <a:t>ESCAPE ‘</a:t>
            </a:r>
            <a:r>
              <a:rPr lang="zh-CN" altLang="en-US" sz="2400" b="1" dirty="0">
                <a:solidFill>
                  <a:srgbClr val="FF0000"/>
                </a:solidFill>
                <a:latin typeface="ËÎÌå" charset="0"/>
              </a:rPr>
              <a:t>＼</a:t>
            </a:r>
            <a:r>
              <a:rPr lang="en-US" altLang="zh-CN" sz="2400" b="1" dirty="0">
                <a:solidFill>
                  <a:srgbClr val="FF0000"/>
                </a:solidFill>
                <a:latin typeface="Arial" charset="0"/>
              </a:rPr>
              <a:t>’ </a:t>
            </a:r>
            <a:r>
              <a:rPr lang="zh-CN" altLang="en-US" sz="2400" b="1" dirty="0">
                <a:solidFill>
                  <a:srgbClr val="FF0000"/>
                </a:solidFill>
                <a:latin typeface="ËÎÌå" charset="0"/>
              </a:rPr>
              <a:t>表示“ ＼” 为换码字符</a:t>
            </a:r>
            <a:endParaRPr lang="zh-CN" altLang="en-US" sz="2400" b="1" dirty="0">
              <a:solidFill>
                <a:srgbClr val="FF0000"/>
              </a:solidFill>
            </a:endParaRPr>
          </a:p>
        </p:txBody>
      </p:sp>
    </p:spTree>
    <p:extLst>
      <p:ext uri="{BB962C8B-B14F-4D97-AF65-F5344CB8AC3E}">
        <p14:creationId xmlns:p14="http://schemas.microsoft.com/office/powerpoint/2010/main" val="997191005"/>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en-US" altLang="zh-CN" sz="2400" dirty="0">
                <a:ea typeface="STHeiti Light" charset="-122"/>
              </a:rPr>
              <a:t> </a:t>
            </a:r>
            <a:r>
              <a:rPr lang="zh-CN" altLang="en-US" sz="2400" dirty="0">
                <a:ea typeface="STHeiti Light" charset="-122"/>
              </a:rPr>
              <a:t>高度非过程化</a:t>
            </a:r>
            <a:endParaRPr lang="en-US" altLang="zh-CN" sz="2400" dirty="0">
              <a:ea typeface="STHeiti Light" charset="-122"/>
            </a:endParaRPr>
          </a:p>
          <a:p>
            <a:pPr lvl="1">
              <a:lnSpc>
                <a:spcPct val="150000"/>
              </a:lnSpc>
              <a:buFont typeface="Wingdings" panose="05000000000000000000" pitchFamily="2" charset="2"/>
              <a:buChar char="p"/>
            </a:pPr>
            <a:r>
              <a:rPr lang="zh-CN" altLang="en-US" dirty="0">
                <a:ea typeface="STHeiti Light" charset="-122"/>
              </a:rPr>
              <a:t> 非关系数据模型的数据操纵语言“面向过程” ，必须指定存取路径。</a:t>
            </a:r>
          </a:p>
          <a:p>
            <a:pPr lvl="1">
              <a:lnSpc>
                <a:spcPct val="150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只要提出“做什么”，无须了解存取路径。</a:t>
            </a:r>
          </a:p>
          <a:p>
            <a:pPr lvl="1">
              <a:lnSpc>
                <a:spcPct val="150000"/>
              </a:lnSpc>
              <a:buFont typeface="Wingdings" panose="05000000000000000000" pitchFamily="2" charset="2"/>
              <a:buChar char="p"/>
            </a:pPr>
            <a:r>
              <a:rPr lang="zh-CN" altLang="en-US" dirty="0">
                <a:ea typeface="STHeiti Light" charset="-122"/>
              </a:rPr>
              <a:t> 存取路径的选择以及</a:t>
            </a:r>
            <a:r>
              <a:rPr lang="en-US" altLang="zh-CN" dirty="0">
                <a:ea typeface="STHeiti Light" charset="-122"/>
              </a:rPr>
              <a:t>SQL</a:t>
            </a:r>
            <a:r>
              <a:rPr lang="zh-CN" altLang="en-US" dirty="0">
                <a:ea typeface="STHeiti Light" charset="-122"/>
              </a:rPr>
              <a:t>的操作过程由系统自动完成</a:t>
            </a:r>
            <a:br>
              <a:rPr lang="zh-CN" altLang="en-US" dirty="0">
                <a:ea typeface="STHeiti Light" charset="-122"/>
              </a:rPr>
            </a:br>
            <a:br>
              <a:rPr lang="zh-CN" altLang="en-US" sz="1600" dirty="0">
                <a:ea typeface="STHeiti Light" charset="-122"/>
              </a:rPr>
            </a:br>
            <a:endParaRPr lang="en-US" altLang="zh-CN" sz="16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52880691"/>
      </p:ext>
    </p:extLst>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涉及空值的查询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谓词：</a:t>
            </a:r>
            <a:r>
              <a:rPr lang="en-US" altLang="zh-CN" sz="2400" dirty="0">
                <a:solidFill>
                  <a:srgbClr val="FF0000"/>
                </a:solidFill>
                <a:ea typeface="STHeiti Light" charset="-122"/>
              </a:rPr>
              <a:t>IS NULL </a:t>
            </a:r>
            <a:r>
              <a:rPr lang="zh-CN" altLang="en-US" sz="2400" dirty="0">
                <a:solidFill>
                  <a:srgbClr val="FF0000"/>
                </a:solidFill>
                <a:ea typeface="STHeiti Light" charset="-122"/>
              </a:rPr>
              <a:t>或</a:t>
            </a:r>
            <a:r>
              <a:rPr lang="en-US" altLang="zh-CN" sz="2400" dirty="0">
                <a:solidFill>
                  <a:srgbClr val="FF0000"/>
                </a:solidFill>
                <a:ea typeface="STHeiti Light" charset="-122"/>
              </a:rPr>
              <a:t>IS NOT NULL “IS” </a:t>
            </a:r>
            <a:r>
              <a:rPr lang="zh-CN" altLang="en-US" sz="2400" dirty="0">
                <a:solidFill>
                  <a:srgbClr val="FF0000"/>
                </a:solidFill>
                <a:ea typeface="STHeiti Light" charset="-122"/>
              </a:rPr>
              <a:t>不能用</a:t>
            </a:r>
            <a:r>
              <a:rPr lang="en-US" altLang="zh-CN" sz="2400" dirty="0">
                <a:solidFill>
                  <a:srgbClr val="FF0000"/>
                </a:solidFill>
                <a:ea typeface="STHeiti Light" charset="-122"/>
              </a:rPr>
              <a:t>=” </a:t>
            </a:r>
            <a:r>
              <a:rPr lang="zh-CN" altLang="en-US" sz="2400" dirty="0">
                <a:solidFill>
                  <a:srgbClr val="FF0000"/>
                </a:solidFill>
                <a:ea typeface="STHeiti Light" charset="-122"/>
              </a:rPr>
              <a:t>代替</a:t>
            </a:r>
          </a:p>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3.36] </a:t>
            </a:r>
            <a:r>
              <a:rPr lang="zh-CN" altLang="en-US" sz="2400" dirty="0">
                <a:ea typeface="STHeiti Light" charset="-122"/>
              </a:rPr>
              <a:t>某些学生选修课程后没有参加考试，所以有选课记录，但没有考试成绩。查询缺少成绩的学生的学号和相应的课程号。</a:t>
            </a:r>
            <a:endParaRPr lang="en-US" altLang="zh-CN" sz="2400" dirty="0">
              <a:ea typeface="STHeiti Light" charset="-122"/>
            </a:endParaRP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Sno</a:t>
            </a:r>
            <a:r>
              <a:rPr lang="zh-CN" altLang="en-US" sz="2400" dirty="0">
                <a:ea typeface="STHeiti Light" charset="-122"/>
              </a:rPr>
              <a:t>，</a:t>
            </a:r>
            <a:r>
              <a:rPr lang="en-US" altLang="zh-CN" sz="2400" dirty="0" err="1">
                <a:ea typeface="STHeiti Light" charset="-122"/>
              </a:rPr>
              <a:t>Cno</a:t>
            </a:r>
            <a:r>
              <a:rPr lang="en-US" altLang="zh-CN" sz="2400" dirty="0">
                <a:ea typeface="STHeiti Light" charset="-122"/>
              </a:rPr>
              <a:t>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SC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Grade </a:t>
            </a:r>
            <a:r>
              <a:rPr lang="en-US" altLang="zh-CN" sz="2400" dirty="0">
                <a:solidFill>
                  <a:srgbClr val="FF0000"/>
                </a:solidFill>
                <a:ea typeface="STHeiti Light" charset="-122"/>
              </a:rPr>
              <a:t>IS NULL</a:t>
            </a:r>
            <a:endParaRPr lang="zh-CN" altLang="en-US" sz="24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018376938"/>
      </p:ext>
    </p:extLst>
  </p:cSld>
  <p:clrMapOvr>
    <a:masterClrMapping/>
  </p:clrMapOvr>
  <p:transition>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涉及多重条件的查询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sz="2400" dirty="0">
                <a:ea typeface="STHeiti Light" charset="-122"/>
              </a:rPr>
              <a:t> 改写</a:t>
            </a: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3.27] </a:t>
            </a: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3.27] </a:t>
            </a:r>
            <a:r>
              <a:rPr lang="zh-CN" altLang="en-US" sz="2400" dirty="0">
                <a:ea typeface="STHeiti Light" charset="-122"/>
              </a:rPr>
              <a:t>查询计算机科学系（</a:t>
            </a:r>
            <a:r>
              <a:rPr lang="en-US" altLang="zh-CN" sz="2400" dirty="0">
                <a:ea typeface="STHeiti Light" charset="-122"/>
              </a:rPr>
              <a:t>CS</a:t>
            </a:r>
            <a:r>
              <a:rPr lang="zh-CN" altLang="en-US" sz="2400" dirty="0">
                <a:ea typeface="STHeiti Light" charset="-122"/>
              </a:rPr>
              <a:t>）、数学系（</a:t>
            </a:r>
            <a:r>
              <a:rPr lang="en-US" altLang="zh-CN" sz="2400" dirty="0">
                <a:ea typeface="STHeiti Light" charset="-122"/>
              </a:rPr>
              <a:t>MA</a:t>
            </a:r>
            <a:r>
              <a:rPr lang="zh-CN" altLang="en-US" sz="2400" dirty="0">
                <a:ea typeface="STHeiti Light" charset="-122"/>
              </a:rPr>
              <a:t>）和信息系（</a:t>
            </a:r>
            <a:r>
              <a:rPr lang="en-US" altLang="zh-CN" sz="2400" dirty="0">
                <a:ea typeface="STHeiti Light" charset="-122"/>
              </a:rPr>
              <a:t>IS</a:t>
            </a:r>
            <a:r>
              <a:rPr lang="zh-CN" altLang="en-US" sz="2400" dirty="0">
                <a:ea typeface="STHeiti Light" charset="-122"/>
              </a:rPr>
              <a:t>）学生的姓名和性别。</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r>
              <a:rPr lang="en-US" altLang="zh-CN" sz="2400" dirty="0" err="1">
                <a:ea typeface="STHeiti Light" charset="-122"/>
              </a:rPr>
              <a:t>Ssex</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IN ('CS ','MA ','IS') </a:t>
            </a:r>
          </a:p>
          <a:p>
            <a:pPr marL="0" indent="0">
              <a:lnSpc>
                <a:spcPct val="100000"/>
              </a:lnSpc>
              <a:spcBef>
                <a:spcPts val="0"/>
              </a:spcBef>
              <a:buNone/>
            </a:pPr>
            <a:r>
              <a:rPr lang="zh-CN" altLang="en-US" sz="2400" dirty="0">
                <a:ea typeface="STHeiti Light" charset="-122"/>
              </a:rPr>
              <a:t>可改写为：</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Sname</a:t>
            </a:r>
            <a:r>
              <a:rPr lang="en-US" altLang="zh-CN" sz="2400" dirty="0">
                <a:ea typeface="STHeiti Light" charset="-122"/>
              </a:rPr>
              <a:t>, </a:t>
            </a:r>
            <a:r>
              <a:rPr lang="en-US" altLang="zh-CN" sz="2400" dirty="0" err="1">
                <a:ea typeface="STHeiti Light" charset="-122"/>
              </a:rPr>
              <a:t>Ssex</a:t>
            </a:r>
            <a:r>
              <a:rPr lang="en-US" altLang="zh-CN" sz="2400" dirty="0">
                <a:ea typeface="STHeiti Light" charset="-122"/>
              </a:rPr>
              <a: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Sdept</a:t>
            </a:r>
            <a:r>
              <a:rPr lang="en-US" altLang="zh-CN" sz="2400" dirty="0">
                <a:ea typeface="STHeiti Light" charset="-122"/>
              </a:rPr>
              <a:t>= ' CS' OR </a:t>
            </a:r>
            <a:r>
              <a:rPr lang="en-US" altLang="zh-CN" sz="2400" dirty="0" err="1">
                <a:ea typeface="STHeiti Light" charset="-122"/>
              </a:rPr>
              <a:t>Sdept</a:t>
            </a:r>
            <a:r>
              <a:rPr lang="en-US" altLang="zh-CN" sz="2400" dirty="0">
                <a:ea typeface="STHeiti Light" charset="-122"/>
              </a:rPr>
              <a:t>= ' MA' OR </a:t>
            </a:r>
            <a:r>
              <a:rPr lang="en-US" altLang="zh-CN" sz="2400" dirty="0" err="1">
                <a:ea typeface="STHeiti Light" charset="-122"/>
              </a:rPr>
              <a:t>Sdept</a:t>
            </a:r>
            <a:r>
              <a:rPr lang="en-US" altLang="zh-CN" sz="2400" dirty="0">
                <a:ea typeface="STHeiti Light" charset="-122"/>
              </a:rPr>
              <a:t>= 'IS ';</a:t>
            </a:r>
            <a:endParaRPr lang="zh-CN" altLang="en-US" sz="32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40272695"/>
      </p:ext>
    </p:extLst>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ORDER</a:t>
            </a:r>
            <a:r>
              <a:rPr lang="zh-CN" altLang="en-US" sz="3600" b="1" dirty="0">
                <a:solidFill>
                  <a:srgbClr val="000000"/>
                </a:solidFill>
                <a:latin typeface="华文细黑" charset="-122"/>
                <a:ea typeface="华文细黑" charset="-122"/>
              </a:rPr>
              <a:t> </a:t>
            </a:r>
            <a:r>
              <a:rPr lang="en-US" altLang="zh-CN" sz="3600" b="1" dirty="0">
                <a:solidFill>
                  <a:srgbClr val="000000"/>
                </a:solidFill>
                <a:latin typeface="华文细黑" charset="-122"/>
                <a:ea typeface="华文细黑" charset="-122"/>
              </a:rPr>
              <a:t>BY</a:t>
            </a:r>
            <a:r>
              <a:rPr lang="zh-CN" altLang="en-US" sz="3600" b="1" dirty="0">
                <a:solidFill>
                  <a:srgbClr val="000000"/>
                </a:solidFill>
                <a:latin typeface="华文细黑" charset="-122"/>
                <a:ea typeface="华文细黑" charset="-122"/>
              </a:rPr>
              <a:t>子句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sz="2200" dirty="0">
                <a:ea typeface="STHeiti Light" charset="-122"/>
              </a:rPr>
              <a:t> </a:t>
            </a:r>
            <a:r>
              <a:rPr lang="en-US" altLang="zh-CN" dirty="0">
                <a:ea typeface="STHeiti Light" charset="-122"/>
              </a:rPr>
              <a:t>ORDER BY</a:t>
            </a:r>
            <a:r>
              <a:rPr lang="zh-CN" altLang="en-US" dirty="0">
                <a:ea typeface="STHeiti Light" charset="-122"/>
              </a:rPr>
              <a:t>子句</a:t>
            </a:r>
          </a:p>
          <a:p>
            <a:pPr lvl="1">
              <a:lnSpc>
                <a:spcPct val="150000"/>
              </a:lnSpc>
              <a:buFont typeface="Wingdings" panose="05000000000000000000" pitchFamily="2" charset="2"/>
              <a:buChar char="p"/>
            </a:pPr>
            <a:r>
              <a:rPr lang="zh-CN" altLang="en-US" dirty="0">
                <a:ea typeface="STHeiti Light" charset="-122"/>
              </a:rPr>
              <a:t>可以按一个或多个属性列排序</a:t>
            </a:r>
          </a:p>
          <a:p>
            <a:pPr lvl="1">
              <a:lnSpc>
                <a:spcPct val="150000"/>
              </a:lnSpc>
              <a:buFont typeface="Wingdings" panose="05000000000000000000" pitchFamily="2" charset="2"/>
              <a:buChar char="p"/>
            </a:pPr>
            <a:r>
              <a:rPr lang="zh-CN" altLang="en-US" dirty="0">
                <a:ea typeface="STHeiti Light" charset="-122"/>
              </a:rPr>
              <a:t> 升序：</a:t>
            </a:r>
            <a:r>
              <a:rPr lang="en-US" altLang="zh-CN" dirty="0">
                <a:ea typeface="STHeiti Light" charset="-122"/>
              </a:rPr>
              <a:t>ASC;</a:t>
            </a:r>
            <a:r>
              <a:rPr lang="zh-CN" altLang="en-US" dirty="0">
                <a:ea typeface="STHeiti Light" charset="-122"/>
              </a:rPr>
              <a:t>降序：</a:t>
            </a:r>
            <a:r>
              <a:rPr lang="en-US" altLang="zh-CN" dirty="0">
                <a:ea typeface="STHeiti Light" charset="-122"/>
              </a:rPr>
              <a:t>DESC;</a:t>
            </a:r>
            <a:r>
              <a:rPr lang="zh-CN" altLang="en-US" dirty="0">
                <a:ea typeface="STHeiti Light" charset="-122"/>
              </a:rPr>
              <a:t>缺省值为升序</a:t>
            </a:r>
          </a:p>
          <a:p>
            <a:pPr>
              <a:lnSpc>
                <a:spcPct val="150000"/>
              </a:lnSpc>
              <a:buFont typeface="Wingdings" panose="05000000000000000000" pitchFamily="2" charset="2"/>
              <a:buChar char="p"/>
            </a:pPr>
            <a:r>
              <a:rPr lang="zh-CN" altLang="en-US" sz="2400" dirty="0">
                <a:ea typeface="STHeiti Light" charset="-122"/>
              </a:rPr>
              <a:t> </a:t>
            </a:r>
            <a:r>
              <a:rPr lang="zh-CN" altLang="en-US" sz="2400" dirty="0">
                <a:solidFill>
                  <a:srgbClr val="FF0000"/>
                </a:solidFill>
                <a:ea typeface="STHeiti Light" charset="-122"/>
              </a:rPr>
              <a:t>对于空值，排序时显示的次序由具体系统实现来决定</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8625421"/>
      </p:ext>
    </p:extLst>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ORDER</a:t>
            </a:r>
            <a:r>
              <a:rPr lang="zh-CN" altLang="en-US" sz="3600" b="1" dirty="0">
                <a:solidFill>
                  <a:srgbClr val="000000"/>
                </a:solidFill>
                <a:latin typeface="华文细黑" charset="-122"/>
                <a:ea typeface="华文细黑" charset="-122"/>
              </a:rPr>
              <a:t> </a:t>
            </a:r>
            <a:r>
              <a:rPr lang="en-US" altLang="zh-CN" sz="3600" b="1" dirty="0">
                <a:solidFill>
                  <a:srgbClr val="000000"/>
                </a:solidFill>
                <a:latin typeface="华文细黑" charset="-122"/>
                <a:ea typeface="华文细黑" charset="-122"/>
              </a:rPr>
              <a:t>BY</a:t>
            </a:r>
            <a:r>
              <a:rPr lang="zh-CN" altLang="en-US" sz="3600" b="1" dirty="0">
                <a:solidFill>
                  <a:srgbClr val="000000"/>
                </a:solidFill>
                <a:latin typeface="华文细黑" charset="-122"/>
                <a:ea typeface="华文细黑" charset="-122"/>
              </a:rPr>
              <a:t>子句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3.39]</a:t>
            </a:r>
            <a:r>
              <a:rPr lang="zh-CN" altLang="en-US" sz="2400" dirty="0">
                <a:ea typeface="STHeiti Light" charset="-122"/>
              </a:rPr>
              <a:t> 查询选修了</a:t>
            </a:r>
            <a:r>
              <a:rPr lang="en-US" altLang="zh-CN" sz="2400" dirty="0">
                <a:ea typeface="STHeiti Light" charset="-122"/>
              </a:rPr>
              <a:t>3</a:t>
            </a:r>
            <a:r>
              <a:rPr lang="zh-CN" altLang="en-US" sz="2400" dirty="0">
                <a:ea typeface="STHeiti Light" charset="-122"/>
              </a:rPr>
              <a:t>号课程的学生的学号及其成绩，查询结果按分数降序排列。</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Sno</a:t>
            </a:r>
            <a:r>
              <a:rPr lang="en-US" altLang="zh-CN" sz="2400" dirty="0">
                <a:ea typeface="STHeiti Light" charset="-122"/>
              </a:rPr>
              <a:t>, Grade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SC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Cno</a:t>
            </a:r>
            <a:r>
              <a:rPr lang="en-US" altLang="zh-CN" sz="2400" dirty="0">
                <a:ea typeface="STHeiti Light" charset="-122"/>
              </a:rPr>
              <a:t>= ' 3 '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ORDER BY Grade DESC;</a:t>
            </a:r>
            <a:endParaRPr lang="zh-CN" altLang="en-US" sz="2400" dirty="0">
              <a:ea typeface="STHeiti Light" charset="-122"/>
            </a:endParaRPr>
          </a:p>
          <a:p>
            <a:pPr marL="0" indent="0">
              <a:lnSpc>
                <a:spcPct val="10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3.40]</a:t>
            </a:r>
            <a:r>
              <a:rPr lang="zh-CN" altLang="en-US" sz="2400" dirty="0">
                <a:ea typeface="STHeiti Light" charset="-122"/>
              </a:rPr>
              <a:t> 查询全体学生情况，查询结果按所在系的系号升序排列，同一系中的学生按年龄降序排列。</a:t>
            </a:r>
            <a:endParaRPr lang="en-US" altLang="zh-CN" sz="2400" dirty="0">
              <a:ea typeface="STHeiti Light" charset="-122"/>
            </a:endParaRP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SELECT *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FROM Student </a:t>
            </a:r>
          </a:p>
          <a:p>
            <a:pPr marL="0" indent="0">
              <a:lnSpc>
                <a:spcPct val="100000"/>
              </a:lnSpc>
              <a:spcBef>
                <a:spcPts val="0"/>
              </a:spcBef>
              <a:buNone/>
            </a:pPr>
            <a:r>
              <a:rPr lang="zh-CN" altLang="en-US" sz="2400" dirty="0">
                <a:ea typeface="STHeiti Light" charset="-122"/>
              </a:rPr>
              <a:t>              </a:t>
            </a:r>
            <a:r>
              <a:rPr lang="en-US" altLang="zh-CN" sz="2400" dirty="0">
                <a:ea typeface="STHeiti Light" charset="-122"/>
              </a:rPr>
              <a:t>ORDER BY </a:t>
            </a:r>
            <a:r>
              <a:rPr lang="en-US" altLang="zh-CN" sz="2400" dirty="0" err="1">
                <a:ea typeface="STHeiti Light" charset="-122"/>
              </a:rPr>
              <a:t>Sdept</a:t>
            </a:r>
            <a:r>
              <a:rPr lang="en-US" altLang="zh-CN" sz="2400" dirty="0">
                <a:ea typeface="STHeiti Light" charset="-122"/>
              </a:rPr>
              <a:t>, Sage DESC; </a:t>
            </a:r>
            <a:endParaRPr lang="zh-CN" altLang="en-US"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22510069"/>
      </p:ext>
    </p:extLst>
  </p:cSld>
  <p:clrMapOvr>
    <a:masterClrMapping/>
  </p:clrMapOvr>
  <p:transition>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聚集函数</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dirty="0">
                <a:ea typeface="STHeiti Light" charset="-122"/>
              </a:rPr>
              <a:t> 聚集函数： </a:t>
            </a:r>
          </a:p>
          <a:p>
            <a:pPr lvl="1">
              <a:lnSpc>
                <a:spcPct val="100000"/>
              </a:lnSpc>
              <a:spcBef>
                <a:spcPts val="0"/>
              </a:spcBef>
              <a:buFont typeface="Wingdings" charset="2"/>
              <a:buChar char="p"/>
            </a:pPr>
            <a:r>
              <a:rPr lang="zh-CN" altLang="en-US" dirty="0">
                <a:ea typeface="STHeiti Light" charset="-122"/>
              </a:rPr>
              <a:t> 统计元组个数</a:t>
            </a:r>
          </a:p>
          <a:p>
            <a:pPr marL="457200" lvl="1" indent="0">
              <a:lnSpc>
                <a:spcPct val="100000"/>
              </a:lnSpc>
              <a:spcBef>
                <a:spcPts val="0"/>
              </a:spcBef>
              <a:buNone/>
            </a:pPr>
            <a:r>
              <a:rPr lang="zh-CN" altLang="en-US" dirty="0">
                <a:ea typeface="STHeiti Light" charset="-122"/>
              </a:rPr>
              <a:t>     </a:t>
            </a:r>
            <a:r>
              <a:rPr lang="en-US" altLang="zh-CN" dirty="0">
                <a:solidFill>
                  <a:srgbClr val="FF0000"/>
                </a:solidFill>
                <a:ea typeface="STHeiti Light" charset="-122"/>
              </a:rPr>
              <a:t>COUNT(*) </a:t>
            </a:r>
          </a:p>
          <a:p>
            <a:pPr lvl="1">
              <a:lnSpc>
                <a:spcPct val="100000"/>
              </a:lnSpc>
              <a:spcBef>
                <a:spcPts val="0"/>
              </a:spcBef>
              <a:buFont typeface="Wingdings" charset="2"/>
              <a:buChar char="p"/>
            </a:pPr>
            <a:r>
              <a:rPr lang="zh-CN" altLang="en-US" dirty="0">
                <a:ea typeface="STHeiti Light" charset="-122"/>
              </a:rPr>
              <a:t>统计一列中值的个数</a:t>
            </a:r>
            <a:endParaRPr lang="en-US" altLang="zh-CN" dirty="0">
              <a:ea typeface="STHeiti Light" charset="-122"/>
            </a:endParaRPr>
          </a:p>
          <a:p>
            <a:pPr marL="457200" lvl="1" indent="0">
              <a:lnSpc>
                <a:spcPct val="100000"/>
              </a:lnSpc>
              <a:spcBef>
                <a:spcPts val="0"/>
              </a:spcBef>
              <a:buNone/>
            </a:pPr>
            <a:r>
              <a:rPr lang="zh-CN" altLang="en-US" dirty="0">
                <a:ea typeface="STHeiti Light" charset="-122"/>
              </a:rPr>
              <a:t>    </a:t>
            </a:r>
            <a:r>
              <a:rPr lang="en-US" altLang="zh-CN" dirty="0">
                <a:solidFill>
                  <a:srgbClr val="FF0000"/>
                </a:solidFill>
                <a:ea typeface="STHeiti Light" charset="-122"/>
              </a:rPr>
              <a:t>COUNT([DISTINCT|ALL] &lt;</a:t>
            </a:r>
            <a:r>
              <a:rPr lang="zh-CN" altLang="en-US" dirty="0">
                <a:solidFill>
                  <a:srgbClr val="FF0000"/>
                </a:solidFill>
                <a:ea typeface="STHeiti Light" charset="-122"/>
              </a:rPr>
              <a:t>列名</a:t>
            </a:r>
            <a:r>
              <a:rPr lang="en-US" altLang="zh-CN" dirty="0">
                <a:solidFill>
                  <a:srgbClr val="FF0000"/>
                </a:solidFill>
                <a:ea typeface="STHeiti Light" charset="-122"/>
              </a:rPr>
              <a:t>&gt;) </a:t>
            </a:r>
          </a:p>
          <a:p>
            <a:pPr lvl="1">
              <a:lnSpc>
                <a:spcPct val="100000"/>
              </a:lnSpc>
              <a:spcBef>
                <a:spcPts val="0"/>
              </a:spcBef>
              <a:buFont typeface="Wingdings" charset="2"/>
              <a:buChar char="p"/>
            </a:pPr>
            <a:r>
              <a:rPr lang="zh-CN" altLang="en-US" dirty="0">
                <a:ea typeface="STHeiti Light" charset="-122"/>
              </a:rPr>
              <a:t>计算一列值的总和（此列必须为数值型）</a:t>
            </a:r>
            <a:endParaRPr lang="en-US" altLang="zh-CN" dirty="0">
              <a:ea typeface="STHeiti Light" charset="-122"/>
            </a:endParaRPr>
          </a:p>
          <a:p>
            <a:pPr marL="457200" lvl="1" indent="0">
              <a:lnSpc>
                <a:spcPct val="100000"/>
              </a:lnSpc>
              <a:spcBef>
                <a:spcPts val="0"/>
              </a:spcBef>
              <a:buNone/>
            </a:pPr>
            <a:r>
              <a:rPr lang="zh-CN" altLang="en-US" dirty="0">
                <a:ea typeface="STHeiti Light" charset="-122"/>
              </a:rPr>
              <a:t>    </a:t>
            </a:r>
            <a:r>
              <a:rPr lang="en-US" altLang="zh-CN" dirty="0">
                <a:solidFill>
                  <a:srgbClr val="FF0000"/>
                </a:solidFill>
                <a:ea typeface="STHeiti Light" charset="-122"/>
              </a:rPr>
              <a:t>SUM([DISTINCT|ALL] &lt;</a:t>
            </a:r>
            <a:r>
              <a:rPr lang="zh-CN" altLang="en-US" dirty="0">
                <a:solidFill>
                  <a:srgbClr val="FF0000"/>
                </a:solidFill>
                <a:ea typeface="STHeiti Light" charset="-122"/>
              </a:rPr>
              <a:t>列名</a:t>
            </a:r>
            <a:r>
              <a:rPr lang="en-US" altLang="zh-CN" dirty="0">
                <a:solidFill>
                  <a:srgbClr val="FF0000"/>
                </a:solidFill>
                <a:ea typeface="STHeiti Light" charset="-122"/>
              </a:rPr>
              <a:t>&gt;) </a:t>
            </a:r>
          </a:p>
          <a:p>
            <a:pPr lvl="1">
              <a:lnSpc>
                <a:spcPct val="100000"/>
              </a:lnSpc>
              <a:spcBef>
                <a:spcPts val="0"/>
              </a:spcBef>
              <a:buFont typeface="Wingdings" charset="2"/>
              <a:buChar char="p"/>
            </a:pPr>
            <a:r>
              <a:rPr lang="zh-CN" altLang="en-US" dirty="0">
                <a:ea typeface="STHeiti Light" charset="-122"/>
              </a:rPr>
              <a:t>计算一列值的平均值（此列必须为数值型）</a:t>
            </a:r>
            <a:endParaRPr lang="en-US" altLang="zh-CN" dirty="0">
              <a:ea typeface="STHeiti Light" charset="-122"/>
            </a:endParaRPr>
          </a:p>
          <a:p>
            <a:pPr marL="457200" lvl="1" indent="0">
              <a:lnSpc>
                <a:spcPct val="100000"/>
              </a:lnSpc>
              <a:spcBef>
                <a:spcPts val="0"/>
              </a:spcBef>
              <a:buNone/>
            </a:pPr>
            <a:r>
              <a:rPr lang="zh-CN" altLang="en-US" dirty="0">
                <a:ea typeface="STHeiti Light" charset="-122"/>
              </a:rPr>
              <a:t>    </a:t>
            </a:r>
            <a:r>
              <a:rPr lang="en-US" altLang="zh-CN" dirty="0">
                <a:solidFill>
                  <a:srgbClr val="FF0000"/>
                </a:solidFill>
                <a:ea typeface="STHeiti Light" charset="-122"/>
              </a:rPr>
              <a:t>AVG([DISTINCT|ALL] &lt;</a:t>
            </a:r>
            <a:r>
              <a:rPr lang="zh-CN" altLang="en-US" dirty="0">
                <a:solidFill>
                  <a:srgbClr val="FF0000"/>
                </a:solidFill>
                <a:ea typeface="STHeiti Light" charset="-122"/>
              </a:rPr>
              <a:t>列名</a:t>
            </a:r>
            <a:r>
              <a:rPr lang="en-US" altLang="zh-CN" dirty="0">
                <a:solidFill>
                  <a:srgbClr val="FF0000"/>
                </a:solidFill>
                <a:ea typeface="STHeiti Light" charset="-122"/>
              </a:rPr>
              <a:t>&gt;) </a:t>
            </a:r>
          </a:p>
          <a:p>
            <a:pPr lvl="1">
              <a:lnSpc>
                <a:spcPct val="100000"/>
              </a:lnSpc>
              <a:spcBef>
                <a:spcPts val="0"/>
              </a:spcBef>
              <a:buFont typeface="Wingdings" charset="2"/>
              <a:buChar char="p"/>
            </a:pPr>
            <a:r>
              <a:rPr lang="zh-CN" altLang="en-US" dirty="0">
                <a:ea typeface="STHeiti Light" charset="-122"/>
              </a:rPr>
              <a:t>求一列中的最大值和最小值</a:t>
            </a:r>
          </a:p>
          <a:p>
            <a:pPr marL="457200" lvl="1" indent="0">
              <a:lnSpc>
                <a:spcPct val="100000"/>
              </a:lnSpc>
              <a:spcBef>
                <a:spcPts val="0"/>
              </a:spcBef>
              <a:buNone/>
            </a:pPr>
            <a:r>
              <a:rPr lang="zh-CN" altLang="en-US" dirty="0">
                <a:ea typeface="STHeiti Light" charset="-122"/>
              </a:rPr>
              <a:t>    </a:t>
            </a:r>
            <a:r>
              <a:rPr lang="en-US" altLang="zh-CN" dirty="0">
                <a:solidFill>
                  <a:srgbClr val="FF0000"/>
                </a:solidFill>
                <a:ea typeface="STHeiti Light" charset="-122"/>
              </a:rPr>
              <a:t>MAX([DISTINCT|ALL] &lt;</a:t>
            </a:r>
            <a:r>
              <a:rPr lang="zh-CN" altLang="en-US" dirty="0">
                <a:solidFill>
                  <a:srgbClr val="FF0000"/>
                </a:solidFill>
                <a:ea typeface="STHeiti Light" charset="-122"/>
              </a:rPr>
              <a:t>列名</a:t>
            </a:r>
            <a:r>
              <a:rPr lang="en-US" altLang="zh-CN" dirty="0">
                <a:solidFill>
                  <a:srgbClr val="FF0000"/>
                </a:solidFill>
                <a:ea typeface="STHeiti Light" charset="-122"/>
              </a:rPr>
              <a:t>&gt;) </a:t>
            </a:r>
          </a:p>
          <a:p>
            <a:pPr marL="457200" lvl="1" indent="0">
              <a:lnSpc>
                <a:spcPct val="100000"/>
              </a:lnSpc>
              <a:spcBef>
                <a:spcPts val="0"/>
              </a:spcBef>
              <a:buNone/>
            </a:pPr>
            <a:r>
              <a:rPr lang="zh-CN" altLang="en-US" dirty="0">
                <a:solidFill>
                  <a:srgbClr val="FF0000"/>
                </a:solidFill>
                <a:ea typeface="STHeiti Light" charset="-122"/>
              </a:rPr>
              <a:t>    </a:t>
            </a:r>
            <a:r>
              <a:rPr lang="en-US" altLang="zh-CN" dirty="0">
                <a:solidFill>
                  <a:srgbClr val="FF0000"/>
                </a:solidFill>
                <a:ea typeface="STHeiti Light" charset="-122"/>
              </a:rPr>
              <a:t>MIN([DISTINCT|ALL] &lt;</a:t>
            </a:r>
            <a:r>
              <a:rPr lang="zh-CN" altLang="en-US" dirty="0">
                <a:solidFill>
                  <a:srgbClr val="FF0000"/>
                </a:solidFill>
                <a:ea typeface="STHeiti Light" charset="-122"/>
              </a:rPr>
              <a:t>列名</a:t>
            </a:r>
            <a:r>
              <a:rPr lang="en-US" altLang="zh-CN" dirty="0">
                <a:solidFill>
                  <a:srgbClr val="FF0000"/>
                </a:solidFill>
                <a:ea typeface="STHeiti Light" charset="-122"/>
              </a:rPr>
              <a:t>&gt;)</a:t>
            </a:r>
            <a:endParaRPr lang="zh-CN" altLang="en-US" sz="36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98965069"/>
      </p:ext>
    </p:extLst>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聚集函数</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3.41] </a:t>
            </a:r>
            <a:r>
              <a:rPr lang="zh-CN" altLang="de-DE" dirty="0">
                <a:ea typeface="STHeiti Light" charset="-122"/>
              </a:rPr>
              <a:t>查询学生总人数</a:t>
            </a:r>
            <a:r>
              <a:rPr lang="zh-CN" altLang="en-US" dirty="0">
                <a:ea typeface="STHeiti Light" charset="-122"/>
              </a:rPr>
              <a:t>。</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COUNT(*) </a:t>
            </a:r>
          </a:p>
          <a:p>
            <a:pPr marL="0" indent="0">
              <a:lnSpc>
                <a:spcPct val="100000"/>
              </a:lnSpc>
              <a:spcBef>
                <a:spcPts val="0"/>
              </a:spcBef>
              <a:buNone/>
            </a:pPr>
            <a:r>
              <a:rPr lang="zh-CN" altLang="en-US" dirty="0">
                <a:ea typeface="STHeiti Light" charset="-122"/>
              </a:rPr>
              <a:t>               </a:t>
            </a:r>
            <a:r>
              <a:rPr lang="de-DE" altLang="zh-CN" dirty="0">
                <a:ea typeface="STHeiti Light" charset="-122"/>
              </a:rPr>
              <a:t>FROM Student; </a:t>
            </a:r>
          </a:p>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3.42] </a:t>
            </a:r>
            <a:r>
              <a:rPr lang="zh-CN" altLang="de-DE" dirty="0">
                <a:ea typeface="STHeiti Light" charset="-122"/>
              </a:rPr>
              <a:t>查询选修了课程的学生人数。</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COUNT(DISTINCT </a:t>
            </a:r>
            <a:r>
              <a:rPr lang="de-DE" altLang="zh-CN" dirty="0" err="1">
                <a:ea typeface="STHeiti Light" charset="-122"/>
              </a:rPr>
              <a:t>Sno</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FROM SC; </a:t>
            </a:r>
          </a:p>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3.43] </a:t>
            </a:r>
            <a:r>
              <a:rPr lang="zh-CN" altLang="de-DE" dirty="0">
                <a:ea typeface="STHeiti Light" charset="-122"/>
              </a:rPr>
              <a:t>计算</a:t>
            </a:r>
            <a:r>
              <a:rPr lang="de-DE" altLang="zh-CN" dirty="0">
                <a:ea typeface="STHeiti Light" charset="-122"/>
              </a:rPr>
              <a:t>1</a:t>
            </a:r>
            <a:r>
              <a:rPr lang="zh-CN" altLang="de-DE" dirty="0">
                <a:ea typeface="STHeiti Light" charset="-122"/>
              </a:rPr>
              <a:t>号课程的学生平均成绩</a:t>
            </a:r>
            <a:r>
              <a:rPr lang="zh-CN" altLang="en-US" dirty="0">
                <a:ea typeface="STHeiti Light" charset="-122"/>
              </a:rPr>
              <a:t>。</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AVG(Grade) </a:t>
            </a:r>
          </a:p>
          <a:p>
            <a:pPr marL="0" indent="0">
              <a:lnSpc>
                <a:spcPct val="100000"/>
              </a:lnSpc>
              <a:spcBef>
                <a:spcPts val="0"/>
              </a:spcBef>
              <a:buNone/>
            </a:pPr>
            <a:r>
              <a:rPr lang="zh-CN" altLang="en-US" dirty="0">
                <a:ea typeface="STHeiti Light" charset="-122"/>
              </a:rPr>
              <a:t>             </a:t>
            </a:r>
            <a:r>
              <a:rPr lang="de-DE" altLang="zh-CN" dirty="0">
                <a:ea typeface="STHeiti Light" charset="-122"/>
              </a:rPr>
              <a:t>FROM SC </a:t>
            </a:r>
          </a:p>
          <a:p>
            <a:pPr marL="0" indent="0">
              <a:lnSpc>
                <a:spcPct val="100000"/>
              </a:lnSpc>
              <a:spcBef>
                <a:spcPts val="0"/>
              </a:spcBef>
              <a:buNone/>
            </a:pPr>
            <a:r>
              <a:rPr lang="zh-CN" altLang="en-US" dirty="0">
                <a:ea typeface="STHeiti Light" charset="-122"/>
              </a:rPr>
              <a:t>             </a:t>
            </a:r>
            <a:r>
              <a:rPr lang="de-DE" altLang="zh-CN" dirty="0">
                <a:ea typeface="STHeiti Light" charset="-122"/>
              </a:rPr>
              <a:t>WHERE </a:t>
            </a:r>
            <a:r>
              <a:rPr lang="de-DE" altLang="zh-CN" dirty="0" err="1">
                <a:ea typeface="STHeiti Light" charset="-122"/>
              </a:rPr>
              <a:t>Cno</a:t>
            </a:r>
            <a:r>
              <a:rPr lang="de-DE" altLang="zh-CN" dirty="0">
                <a:ea typeface="STHeiti Light" charset="-122"/>
              </a:rPr>
              <a:t>= ' 1 ';</a:t>
            </a:r>
            <a:endParaRPr lang="zh-CN" altLang="en-US" sz="36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681195176"/>
      </p:ext>
    </p:extLst>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聚集函数</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3.44] </a:t>
            </a:r>
            <a:r>
              <a:rPr lang="zh-CN" altLang="de-DE" dirty="0">
                <a:ea typeface="STHeiti Light" charset="-122"/>
              </a:rPr>
              <a:t>查询选修</a:t>
            </a:r>
            <a:r>
              <a:rPr lang="de-DE" altLang="zh-CN" dirty="0">
                <a:ea typeface="STHeiti Light" charset="-122"/>
              </a:rPr>
              <a:t>1</a:t>
            </a:r>
            <a:r>
              <a:rPr lang="zh-CN" altLang="de-DE" dirty="0">
                <a:ea typeface="STHeiti Light" charset="-122"/>
              </a:rPr>
              <a:t>号课程的学生最高分数</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MAX(Grade) </a:t>
            </a:r>
          </a:p>
          <a:p>
            <a:pPr marL="0" indent="0">
              <a:lnSpc>
                <a:spcPct val="100000"/>
              </a:lnSpc>
              <a:spcBef>
                <a:spcPts val="0"/>
              </a:spcBef>
              <a:buNone/>
            </a:pPr>
            <a:r>
              <a:rPr lang="zh-CN" altLang="en-US" dirty="0">
                <a:ea typeface="STHeiti Light" charset="-122"/>
              </a:rPr>
              <a:t>               </a:t>
            </a:r>
            <a:r>
              <a:rPr lang="de-DE" altLang="zh-CN" dirty="0">
                <a:ea typeface="STHeiti Light" charset="-122"/>
              </a:rPr>
              <a:t>FROM SC </a:t>
            </a:r>
          </a:p>
          <a:p>
            <a:pPr marL="0" indent="0">
              <a:lnSpc>
                <a:spcPct val="100000"/>
              </a:lnSpc>
              <a:spcBef>
                <a:spcPts val="0"/>
              </a:spcBef>
              <a:buNone/>
            </a:pPr>
            <a:r>
              <a:rPr lang="zh-CN" altLang="en-US" dirty="0">
                <a:ea typeface="STHeiti Light" charset="-122"/>
              </a:rPr>
              <a:t>               </a:t>
            </a:r>
            <a:r>
              <a:rPr lang="de-DE" altLang="zh-CN" dirty="0">
                <a:ea typeface="STHeiti Light" charset="-122"/>
              </a:rPr>
              <a:t>WHERE </a:t>
            </a:r>
            <a:r>
              <a:rPr lang="de-DE" altLang="zh-CN" dirty="0" err="1">
                <a:ea typeface="STHeiti Light" charset="-122"/>
              </a:rPr>
              <a:t>Cno</a:t>
            </a:r>
            <a:r>
              <a:rPr lang="de-DE" altLang="zh-CN" dirty="0">
                <a:ea typeface="STHeiti Light" charset="-122"/>
              </a:rPr>
              <a:t>='1'; </a:t>
            </a:r>
          </a:p>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3.45 ] </a:t>
            </a:r>
            <a:r>
              <a:rPr lang="zh-CN" altLang="de-DE" dirty="0">
                <a:ea typeface="STHeiti Light" charset="-122"/>
              </a:rPr>
              <a:t>查询学生</a:t>
            </a:r>
            <a:r>
              <a:rPr lang="de-DE" altLang="zh-CN" dirty="0">
                <a:ea typeface="STHeiti Light" charset="-122"/>
              </a:rPr>
              <a:t>201215012</a:t>
            </a:r>
            <a:r>
              <a:rPr lang="zh-CN" altLang="de-DE" dirty="0">
                <a:ea typeface="STHeiti Light" charset="-122"/>
              </a:rPr>
              <a:t>选修课程的总学分数</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SUM(</a:t>
            </a:r>
            <a:r>
              <a:rPr lang="de-DE" altLang="zh-CN" dirty="0" err="1">
                <a:ea typeface="STHeiti Light" charset="-122"/>
              </a:rPr>
              <a:t>Ccredit</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FROM </a:t>
            </a:r>
            <a:r>
              <a:rPr lang="de-DE" altLang="zh-CN" dirty="0" err="1">
                <a:ea typeface="STHeiti Light" charset="-122"/>
              </a:rPr>
              <a:t>SC,Course</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WHERE </a:t>
            </a:r>
            <a:r>
              <a:rPr lang="de-DE" altLang="zh-CN" dirty="0" err="1">
                <a:ea typeface="STHeiti Light" charset="-122"/>
              </a:rPr>
              <a:t>Sno</a:t>
            </a:r>
            <a:r>
              <a:rPr lang="de-DE" altLang="zh-CN" dirty="0">
                <a:ea typeface="STHeiti Light" charset="-122"/>
              </a:rPr>
              <a:t>=‘201215012’ AND</a:t>
            </a:r>
            <a:r>
              <a:rPr lang="zh-CN" altLang="en-US"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err="1">
                <a:ea typeface="STHeiti Light" charset="-122"/>
              </a:rPr>
              <a:t>SC.Cno</a:t>
            </a:r>
            <a:r>
              <a:rPr lang="de-DE" altLang="zh-CN" dirty="0">
                <a:ea typeface="STHeiti Light" charset="-122"/>
              </a:rPr>
              <a:t>=</a:t>
            </a:r>
            <a:r>
              <a:rPr lang="de-DE" altLang="zh-CN" dirty="0" err="1">
                <a:ea typeface="STHeiti Light" charset="-122"/>
              </a:rPr>
              <a:t>Course.Cno</a:t>
            </a:r>
            <a:r>
              <a:rPr lang="de-DE" altLang="zh-CN" dirty="0">
                <a:ea typeface="STHeiti Light" charset="-122"/>
              </a:rPr>
              <a:t>; </a:t>
            </a:r>
            <a:endParaRPr lang="zh-CN" altLang="en-US" sz="36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629490177"/>
      </p:ext>
    </p:extLst>
  </p:cSld>
  <p:clrMapOvr>
    <a:masterClrMapping/>
  </p:clrMapOvr>
  <p:transition>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GROUP</a:t>
            </a:r>
            <a:r>
              <a:rPr lang="zh-CN" altLang="en-US" sz="3600" b="1" dirty="0">
                <a:solidFill>
                  <a:srgbClr val="000000"/>
                </a:solidFill>
                <a:latin typeface="华文细黑" charset="-122"/>
                <a:ea typeface="华文细黑" charset="-122"/>
              </a:rPr>
              <a:t> </a:t>
            </a:r>
            <a:r>
              <a:rPr lang="en-US" altLang="zh-CN" sz="3600" b="1" dirty="0">
                <a:solidFill>
                  <a:srgbClr val="000000"/>
                </a:solidFill>
                <a:latin typeface="华文细黑" charset="-122"/>
                <a:ea typeface="华文细黑" charset="-122"/>
              </a:rPr>
              <a:t>BY</a:t>
            </a:r>
            <a:r>
              <a:rPr lang="zh-CN" altLang="en-US" sz="3600" b="1" dirty="0">
                <a:solidFill>
                  <a:srgbClr val="000000"/>
                </a:solidFill>
                <a:latin typeface="华文细黑" charset="-122"/>
                <a:ea typeface="华文细黑" charset="-122"/>
              </a:rPr>
              <a:t>子句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a:t>
            </a:r>
            <a:r>
              <a:rPr lang="en-US" altLang="zh-CN" dirty="0">
                <a:ea typeface="STHeiti Light" charset="-122"/>
              </a:rPr>
              <a:t>GROUP</a:t>
            </a:r>
            <a:r>
              <a:rPr lang="zh-CN" altLang="en-US" dirty="0">
                <a:ea typeface="STHeiti Light" charset="-122"/>
              </a:rPr>
              <a:t> </a:t>
            </a:r>
            <a:r>
              <a:rPr lang="en-US" altLang="zh-CN" dirty="0">
                <a:ea typeface="STHeiti Light" charset="-122"/>
              </a:rPr>
              <a:t>BY</a:t>
            </a:r>
            <a:r>
              <a:rPr lang="zh-CN" altLang="en-US" dirty="0">
                <a:ea typeface="STHeiti Light" charset="-122"/>
              </a:rPr>
              <a:t>子句分组</a:t>
            </a:r>
            <a:r>
              <a:rPr lang="en-US" altLang="zh-CN" dirty="0">
                <a:ea typeface="STHeiti Light" charset="-122"/>
              </a:rPr>
              <a:t>:</a:t>
            </a:r>
          </a:p>
          <a:p>
            <a:pPr marL="0" indent="0">
              <a:lnSpc>
                <a:spcPct val="150000"/>
              </a:lnSpc>
              <a:spcBef>
                <a:spcPts val="0"/>
              </a:spcBef>
              <a:buNone/>
            </a:pPr>
            <a:r>
              <a:rPr lang="zh-CN" altLang="en-US" dirty="0">
                <a:ea typeface="STHeiti Light" charset="-122"/>
              </a:rPr>
              <a:t>    细化聚集函数的作用对象</a:t>
            </a:r>
          </a:p>
          <a:p>
            <a:pPr lvl="1">
              <a:lnSpc>
                <a:spcPct val="150000"/>
              </a:lnSpc>
              <a:spcBef>
                <a:spcPts val="0"/>
              </a:spcBef>
              <a:buFont typeface="Wingdings" charset="2"/>
              <a:buChar char="p"/>
            </a:pPr>
            <a:r>
              <a:rPr lang="zh-CN" altLang="en-US" dirty="0">
                <a:ea typeface="STHeiti Light" charset="-122"/>
              </a:rPr>
              <a:t> 如果未对查询结果分组，聚集函数将作用于整个查询结果</a:t>
            </a:r>
          </a:p>
          <a:p>
            <a:pPr lvl="1">
              <a:lnSpc>
                <a:spcPct val="150000"/>
              </a:lnSpc>
              <a:spcBef>
                <a:spcPts val="0"/>
              </a:spcBef>
              <a:buFont typeface="Wingdings" charset="2"/>
              <a:buChar char="p"/>
            </a:pPr>
            <a:r>
              <a:rPr lang="zh-CN" altLang="en-US" dirty="0">
                <a:ea typeface="STHeiti Light" charset="-122"/>
              </a:rPr>
              <a:t> 对查询结果分组后，聚集函数将分别作用于每个组</a:t>
            </a:r>
          </a:p>
          <a:p>
            <a:pPr lvl="1">
              <a:lnSpc>
                <a:spcPct val="150000"/>
              </a:lnSpc>
              <a:spcBef>
                <a:spcPts val="0"/>
              </a:spcBef>
              <a:buFont typeface="Wingdings" charset="2"/>
              <a:buChar char="p"/>
            </a:pPr>
            <a:r>
              <a:rPr lang="zh-CN" altLang="en-US" dirty="0">
                <a:ea typeface="STHeiti Light" charset="-122"/>
              </a:rPr>
              <a:t> 按指定的一列或多列值分组，值相等的为一组</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386122429"/>
      </p:ext>
    </p:extLst>
  </p:cSld>
  <p:clrMapOvr>
    <a:masterClrMapping/>
  </p:clrMapOvr>
  <p:transition>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GROUP</a:t>
            </a:r>
            <a:r>
              <a:rPr lang="zh-CN" altLang="en-US" sz="3600" b="1" dirty="0">
                <a:solidFill>
                  <a:srgbClr val="000000"/>
                </a:solidFill>
                <a:latin typeface="华文细黑" charset="-122"/>
                <a:ea typeface="华文细黑" charset="-122"/>
              </a:rPr>
              <a:t> </a:t>
            </a:r>
            <a:r>
              <a:rPr lang="en-US" altLang="zh-CN" sz="3600" b="1" dirty="0">
                <a:solidFill>
                  <a:srgbClr val="000000"/>
                </a:solidFill>
                <a:latin typeface="华文细黑" charset="-122"/>
                <a:ea typeface="华文细黑" charset="-122"/>
              </a:rPr>
              <a:t>BY</a:t>
            </a:r>
            <a:r>
              <a:rPr lang="zh-CN" altLang="en-US" sz="3600" b="1" dirty="0">
                <a:solidFill>
                  <a:srgbClr val="000000"/>
                </a:solidFill>
                <a:latin typeface="华文细黑" charset="-122"/>
                <a:ea typeface="华文细黑" charset="-122"/>
              </a:rPr>
              <a:t>子句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buFont typeface="Wingdings" charset="2"/>
              <a:buChar char="p"/>
            </a:pPr>
            <a:r>
              <a:rPr lang="zh-CN" altLang="en-US" dirty="0">
                <a:ea typeface="STHeiti Light" charset="-122"/>
              </a:rPr>
              <a:t> 求各个课程的课程号以及相应的选课人数</a:t>
            </a:r>
          </a:p>
          <a:p>
            <a:pPr marL="0" indent="0">
              <a:buNone/>
            </a:pPr>
            <a:r>
              <a:rPr lang="zh-CN" altLang="en-US" dirty="0">
                <a:ea typeface="STHeiti Light" charset="-122"/>
              </a:rPr>
              <a:t>      </a:t>
            </a:r>
            <a:r>
              <a:rPr lang="en-US" altLang="zh-CN" dirty="0">
                <a:solidFill>
                  <a:srgbClr val="FF0000"/>
                </a:solidFill>
                <a:ea typeface="STHeiti Light" charset="-122"/>
              </a:rPr>
              <a:t>SELECT</a:t>
            </a:r>
            <a:r>
              <a:rPr lang="en-US" altLang="zh-CN" dirty="0">
                <a:ea typeface="STHeiti Light" charset="-122"/>
              </a:rPr>
              <a:t> </a:t>
            </a:r>
            <a:r>
              <a:rPr lang="en-US" altLang="zh-CN" dirty="0" err="1">
                <a:ea typeface="STHeiti Light" charset="-122"/>
              </a:rPr>
              <a:t>Cno</a:t>
            </a:r>
            <a:r>
              <a:rPr lang="en-US" altLang="zh-CN" dirty="0">
                <a:ea typeface="STHeiti Light" charset="-122"/>
              </a:rPr>
              <a:t>, COUNT(</a:t>
            </a:r>
            <a:r>
              <a:rPr lang="en-US" altLang="zh-CN" dirty="0" err="1">
                <a:ea typeface="STHeiti Light" charset="-122"/>
              </a:rPr>
              <a:t>Sno</a:t>
            </a:r>
            <a:r>
              <a:rPr lang="en-US" altLang="zh-CN" dirty="0">
                <a:ea typeface="STHeiti Light" charset="-122"/>
              </a:rPr>
              <a:t>)</a:t>
            </a:r>
          </a:p>
          <a:p>
            <a:pPr marL="0" indent="0">
              <a:buNone/>
            </a:pPr>
            <a:r>
              <a:rPr lang="en-US" altLang="zh-CN" dirty="0">
                <a:ea typeface="STHeiti Light" charset="-122"/>
              </a:rPr>
              <a:t>      </a:t>
            </a:r>
            <a:r>
              <a:rPr lang="en-US" altLang="zh-CN" dirty="0">
                <a:solidFill>
                  <a:srgbClr val="FF0000"/>
                </a:solidFill>
                <a:ea typeface="STHeiti Light" charset="-122"/>
              </a:rPr>
              <a:t>FROM</a:t>
            </a:r>
            <a:r>
              <a:rPr lang="en-US" altLang="zh-CN" dirty="0">
                <a:ea typeface="STHeiti Light" charset="-122"/>
              </a:rPr>
              <a:t> SC</a:t>
            </a:r>
          </a:p>
          <a:p>
            <a:pPr marL="0" indent="0">
              <a:buNone/>
            </a:pPr>
            <a:r>
              <a:rPr lang="en-US" altLang="zh-CN" dirty="0">
                <a:ea typeface="STHeiti Light" charset="-122"/>
              </a:rPr>
              <a:t>      </a:t>
            </a:r>
            <a:r>
              <a:rPr lang="en-US" altLang="zh-CN" dirty="0">
                <a:solidFill>
                  <a:srgbClr val="FF0000"/>
                </a:solidFill>
                <a:ea typeface="STHeiti Light" charset="-122"/>
              </a:rPr>
              <a:t>GROUP BY </a:t>
            </a:r>
            <a:r>
              <a:rPr lang="en-US" altLang="zh-CN" dirty="0" err="1">
                <a:ea typeface="STHeiti Light" charset="-122"/>
              </a:rPr>
              <a:t>Cno</a:t>
            </a:r>
            <a:endParaRPr lang="en-US" altLang="zh-CN" dirty="0">
              <a:ea typeface="STHeiti Light" charset="-122"/>
            </a:endParaRPr>
          </a:p>
          <a:p>
            <a:pPr marL="0" indent="0">
              <a:buNone/>
            </a:pPr>
            <a:r>
              <a:rPr lang="en-US" altLang="zh-CN" dirty="0">
                <a:ea typeface="STHeiti Light" charset="-122"/>
              </a:rPr>
              <a:t>      </a:t>
            </a:r>
            <a:r>
              <a:rPr lang="zh-CN" altLang="en-US" dirty="0">
                <a:ea typeface="STHeiti Light" charset="-122"/>
              </a:rPr>
              <a:t>查询结果可能为：</a:t>
            </a:r>
            <a:endParaRPr lang="en-US" altLang="zh-CN"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3469975" y="4460782"/>
            <a:ext cx="2579987" cy="1904937"/>
          </a:xfrm>
          <a:prstGeom prst="rect">
            <a:avLst/>
          </a:prstGeom>
        </p:spPr>
      </p:pic>
    </p:spTree>
    <p:extLst>
      <p:ext uri="{BB962C8B-B14F-4D97-AF65-F5344CB8AC3E}">
        <p14:creationId xmlns:p14="http://schemas.microsoft.com/office/powerpoint/2010/main" val="371888680"/>
      </p:ext>
    </p:extLst>
  </p:cSld>
  <p:clrMapOvr>
    <a:masterClrMapping/>
  </p:clrMapOvr>
  <p:transition>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3600" b="1" dirty="0">
                <a:solidFill>
                  <a:srgbClr val="000000"/>
                </a:solidFill>
                <a:latin typeface="华文细黑" charset="-122"/>
                <a:ea typeface="华文细黑" charset="-122"/>
              </a:rPr>
              <a:t>GROUP</a:t>
            </a:r>
            <a:r>
              <a:rPr lang="zh-CN" altLang="en-US" sz="3600" b="1" dirty="0">
                <a:solidFill>
                  <a:srgbClr val="000000"/>
                </a:solidFill>
                <a:latin typeface="华文细黑" charset="-122"/>
                <a:ea typeface="华文细黑" charset="-122"/>
              </a:rPr>
              <a:t> </a:t>
            </a:r>
            <a:r>
              <a:rPr lang="en-US" altLang="zh-CN" sz="3600" b="1" dirty="0" err="1">
                <a:solidFill>
                  <a:srgbClr val="000000"/>
                </a:solidFill>
                <a:latin typeface="华文细黑" charset="-122"/>
                <a:ea typeface="华文细黑" charset="-122"/>
              </a:rPr>
              <a:t>BY+Having</a:t>
            </a:r>
            <a:r>
              <a:rPr lang="zh-CN" altLang="en-US" sz="3600" b="1" dirty="0">
                <a:solidFill>
                  <a:srgbClr val="000000"/>
                </a:solidFill>
                <a:latin typeface="华文细黑" charset="-122"/>
                <a:ea typeface="华文细黑" charset="-122"/>
              </a:rPr>
              <a:t>子句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buFont typeface="Wingdings" charset="2"/>
              <a:buChar char="p"/>
            </a:pPr>
            <a:r>
              <a:rPr lang="zh-CN" altLang="en-US" dirty="0">
                <a:ea typeface="STHeiti Light" charset="-122"/>
              </a:rPr>
              <a:t> 求各个课程的课程号以及相应的选课人数，并且只输出选课人数大于</a:t>
            </a:r>
            <a:r>
              <a:rPr lang="en-US" altLang="zh-CN" dirty="0">
                <a:ea typeface="STHeiti Light" charset="-122"/>
              </a:rPr>
              <a:t>20</a:t>
            </a:r>
            <a:r>
              <a:rPr lang="zh-CN" altLang="en-US" dirty="0">
                <a:ea typeface="STHeiti Light" charset="-122"/>
              </a:rPr>
              <a:t>的课程号和选课人数。</a:t>
            </a:r>
          </a:p>
          <a:p>
            <a:pPr marL="0" indent="0">
              <a:buNone/>
            </a:pPr>
            <a:r>
              <a:rPr lang="zh-CN" altLang="en-US" dirty="0">
                <a:ea typeface="STHeiti Light" charset="-122"/>
              </a:rPr>
              <a:t>      </a:t>
            </a:r>
            <a:r>
              <a:rPr lang="en-US" altLang="zh-CN" dirty="0">
                <a:solidFill>
                  <a:srgbClr val="FF0000"/>
                </a:solidFill>
                <a:ea typeface="STHeiti Light" charset="-122"/>
              </a:rPr>
              <a:t>SELECT</a:t>
            </a:r>
            <a:r>
              <a:rPr lang="en-US" altLang="zh-CN" dirty="0">
                <a:ea typeface="STHeiti Light" charset="-122"/>
              </a:rPr>
              <a:t> </a:t>
            </a:r>
            <a:r>
              <a:rPr lang="en-US" altLang="zh-CN" dirty="0" err="1">
                <a:ea typeface="STHeiti Light" charset="-122"/>
              </a:rPr>
              <a:t>Cno</a:t>
            </a:r>
            <a:r>
              <a:rPr lang="en-US" altLang="zh-CN" dirty="0">
                <a:ea typeface="STHeiti Light" charset="-122"/>
              </a:rPr>
              <a:t>, COUNT(</a:t>
            </a:r>
            <a:r>
              <a:rPr lang="en-US" altLang="zh-CN" dirty="0" err="1">
                <a:ea typeface="STHeiti Light" charset="-122"/>
              </a:rPr>
              <a:t>Sno</a:t>
            </a:r>
            <a:r>
              <a:rPr lang="en-US" altLang="zh-CN" dirty="0">
                <a:ea typeface="STHeiti Light" charset="-122"/>
              </a:rPr>
              <a:t>)</a:t>
            </a:r>
          </a:p>
          <a:p>
            <a:pPr marL="0" indent="0">
              <a:buNone/>
            </a:pPr>
            <a:r>
              <a:rPr lang="en-US" altLang="zh-CN" dirty="0">
                <a:ea typeface="STHeiti Light" charset="-122"/>
              </a:rPr>
              <a:t>      </a:t>
            </a:r>
            <a:r>
              <a:rPr lang="en-US" altLang="zh-CN" dirty="0">
                <a:solidFill>
                  <a:srgbClr val="FF0000"/>
                </a:solidFill>
                <a:ea typeface="STHeiti Light" charset="-122"/>
              </a:rPr>
              <a:t>FROM</a:t>
            </a:r>
            <a:r>
              <a:rPr lang="en-US" altLang="zh-CN" dirty="0">
                <a:ea typeface="STHeiti Light" charset="-122"/>
              </a:rPr>
              <a:t> SC</a:t>
            </a:r>
          </a:p>
          <a:p>
            <a:pPr marL="0" indent="0">
              <a:buNone/>
            </a:pPr>
            <a:r>
              <a:rPr lang="en-US" altLang="zh-CN" dirty="0">
                <a:ea typeface="STHeiti Light" charset="-122"/>
              </a:rPr>
              <a:t>      </a:t>
            </a:r>
            <a:r>
              <a:rPr lang="en-US" altLang="zh-CN" dirty="0">
                <a:solidFill>
                  <a:srgbClr val="FF0000"/>
                </a:solidFill>
                <a:ea typeface="STHeiti Light" charset="-122"/>
              </a:rPr>
              <a:t>GROUP BY </a:t>
            </a:r>
            <a:r>
              <a:rPr lang="en-US" altLang="zh-CN" dirty="0" err="1">
                <a:ea typeface="STHeiti Light" charset="-122"/>
              </a:rPr>
              <a:t>Cno</a:t>
            </a:r>
            <a:endParaRPr lang="zh-CN" altLang="en-US" dirty="0">
              <a:ea typeface="STHeiti Light" charset="-122"/>
            </a:endParaRPr>
          </a:p>
          <a:p>
            <a:pPr marL="0" indent="0">
              <a:buNone/>
            </a:pPr>
            <a:r>
              <a:rPr lang="zh-CN" altLang="en-US" dirty="0">
                <a:ea typeface="STHeiti Light" charset="-122"/>
              </a:rPr>
              <a:t>      </a:t>
            </a:r>
            <a:r>
              <a:rPr lang="en-US" altLang="zh-CN" dirty="0">
                <a:solidFill>
                  <a:srgbClr val="FF0000"/>
                </a:solidFill>
                <a:ea typeface="STHeiti Light" charset="-122"/>
              </a:rPr>
              <a:t>HAVING</a:t>
            </a:r>
            <a:r>
              <a:rPr lang="zh-CN" altLang="en-US" dirty="0">
                <a:solidFill>
                  <a:srgbClr val="FF0000"/>
                </a:solidFill>
                <a:ea typeface="STHeiti Light" charset="-122"/>
              </a:rPr>
              <a:t> </a:t>
            </a:r>
            <a:r>
              <a:rPr lang="en-US" altLang="zh-CN" dirty="0">
                <a:ea typeface="STHeiti Light" charset="-122"/>
              </a:rPr>
              <a:t>COUNT(</a:t>
            </a:r>
            <a:r>
              <a:rPr lang="en-US" altLang="zh-CN" dirty="0" err="1">
                <a:ea typeface="STHeiti Light" charset="-122"/>
              </a:rPr>
              <a:t>Sno</a:t>
            </a:r>
            <a:r>
              <a:rPr lang="en-US" altLang="zh-CN" dirty="0">
                <a:ea typeface="STHeiti Light" charset="-122"/>
              </a:rPr>
              <a:t>)&gt;20</a:t>
            </a:r>
          </a:p>
          <a:p>
            <a:pPr marL="0" indent="0">
              <a:buNone/>
            </a:pPr>
            <a:r>
              <a:rPr lang="en-US" altLang="zh-CN" dirty="0">
                <a:ea typeface="STHeiti Light" charset="-122"/>
              </a:rPr>
              <a:t>      </a:t>
            </a:r>
            <a:r>
              <a:rPr lang="zh-CN" altLang="en-US" dirty="0">
                <a:ea typeface="STHeiti Light" charset="-122"/>
              </a:rPr>
              <a:t>查询结果可能为：</a:t>
            </a:r>
            <a:endParaRPr lang="en-US" altLang="zh-CN"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5427362" y="3665539"/>
            <a:ext cx="2579987" cy="1904937"/>
          </a:xfrm>
          <a:prstGeom prst="rect">
            <a:avLst/>
          </a:prstGeom>
        </p:spPr>
      </p:pic>
    </p:spTree>
    <p:extLst>
      <p:ext uri="{BB962C8B-B14F-4D97-AF65-F5344CB8AC3E}">
        <p14:creationId xmlns:p14="http://schemas.microsoft.com/office/powerpoint/2010/main" val="919191847"/>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en-US" altLang="zh-CN" sz="2400" dirty="0">
                <a:ea typeface="STHeiti Light" charset="-122"/>
              </a:rPr>
              <a:t> </a:t>
            </a:r>
            <a:r>
              <a:rPr lang="zh-CN" altLang="en-US" sz="2400" dirty="0">
                <a:ea typeface="STHeiti Light" charset="-122"/>
              </a:rPr>
              <a:t>高度非过程化</a:t>
            </a:r>
            <a:endParaRPr lang="en-US" altLang="zh-CN" sz="2400" dirty="0">
              <a:ea typeface="STHeiti Light" charset="-122"/>
            </a:endParaRPr>
          </a:p>
          <a:p>
            <a:pPr lvl="1">
              <a:lnSpc>
                <a:spcPct val="150000"/>
              </a:lnSpc>
              <a:buFont typeface="Wingdings" panose="05000000000000000000" pitchFamily="2" charset="2"/>
              <a:buChar char="p"/>
            </a:pPr>
            <a:r>
              <a:rPr lang="zh-CN" altLang="en-US" dirty="0">
                <a:ea typeface="STHeiti Light" charset="-122"/>
              </a:rPr>
              <a:t> 非关系数据模型的数据操纵语言“面向过程” ，必须指定存取路径。</a:t>
            </a:r>
          </a:p>
          <a:p>
            <a:pPr lvl="1">
              <a:lnSpc>
                <a:spcPct val="150000"/>
              </a:lnSpc>
              <a:buFont typeface="Wingdings" panose="05000000000000000000" pitchFamily="2" charset="2"/>
              <a:buChar char="p"/>
            </a:pPr>
            <a:r>
              <a:rPr lang="zh-CN" altLang="en-US" dirty="0">
                <a:ea typeface="STHeiti Light" charset="-122"/>
              </a:rPr>
              <a:t> </a:t>
            </a:r>
            <a:r>
              <a:rPr lang="en-US" altLang="zh-CN" dirty="0">
                <a:ea typeface="STHeiti Light" charset="-122"/>
              </a:rPr>
              <a:t>SQL</a:t>
            </a:r>
            <a:r>
              <a:rPr lang="zh-CN" altLang="en-US" dirty="0">
                <a:ea typeface="STHeiti Light" charset="-122"/>
              </a:rPr>
              <a:t>只要提出“做什么”，无须了解存取路径。</a:t>
            </a:r>
          </a:p>
          <a:p>
            <a:pPr lvl="1">
              <a:lnSpc>
                <a:spcPct val="150000"/>
              </a:lnSpc>
              <a:buFont typeface="Wingdings" panose="05000000000000000000" pitchFamily="2" charset="2"/>
              <a:buChar char="p"/>
            </a:pPr>
            <a:r>
              <a:rPr lang="zh-CN" altLang="en-US" dirty="0">
                <a:ea typeface="STHeiti Light" charset="-122"/>
              </a:rPr>
              <a:t> 存取路径的选择以及</a:t>
            </a:r>
            <a:r>
              <a:rPr lang="en-US" altLang="zh-CN" dirty="0">
                <a:ea typeface="STHeiti Light" charset="-122"/>
              </a:rPr>
              <a:t>SQL</a:t>
            </a:r>
            <a:r>
              <a:rPr lang="zh-CN" altLang="en-US" dirty="0">
                <a:ea typeface="STHeiti Light" charset="-122"/>
              </a:rPr>
              <a:t>的操作过程由系统自动完成</a:t>
            </a:r>
            <a:br>
              <a:rPr lang="zh-CN" altLang="en-US" dirty="0">
                <a:ea typeface="STHeiti Light" charset="-122"/>
              </a:rPr>
            </a:br>
            <a:br>
              <a:rPr lang="zh-CN" altLang="en-US" sz="1600" dirty="0">
                <a:ea typeface="STHeiti Light" charset="-122"/>
              </a:rPr>
            </a:br>
            <a:endParaRPr lang="en-US" altLang="zh-CN" sz="1600" dirty="0">
              <a:ea typeface="STHeiti Light" charset="-122"/>
            </a:endParaRPr>
          </a:p>
          <a:p>
            <a:pPr marL="0" indent="0">
              <a:lnSpc>
                <a:spcPct val="100000"/>
              </a:lnSpc>
              <a:buNone/>
            </a:pP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943180657"/>
      </p:ext>
    </p:extLst>
  </p:cSld>
  <p:clrMapOvr>
    <a:masterClrMapping/>
  </p:clrMapOvr>
  <p:transition>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连接查询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buFont typeface="Wingdings" charset="2"/>
              <a:buChar char="p"/>
            </a:pPr>
            <a:r>
              <a:rPr lang="zh-CN" altLang="en-US" dirty="0">
                <a:ea typeface="STHeiti Light" charset="-122"/>
              </a:rPr>
              <a:t> 不像关系代数中“连接”是用一个特殊符号来表达的，在</a:t>
            </a:r>
            <a:r>
              <a:rPr lang="en-US" altLang="zh-CN" dirty="0">
                <a:ea typeface="STHeiti Light" charset="-122"/>
              </a:rPr>
              <a:t>SQL</a:t>
            </a:r>
            <a:r>
              <a:rPr lang="zh-CN" altLang="en-US" dirty="0">
                <a:ea typeface="STHeiti Light" charset="-122"/>
              </a:rPr>
              <a:t>中“连接”是用“</a:t>
            </a:r>
            <a:r>
              <a:rPr lang="zh-CN" altLang="en-US" dirty="0">
                <a:solidFill>
                  <a:srgbClr val="FF0000"/>
                </a:solidFill>
                <a:ea typeface="STHeiti Light" charset="-122"/>
              </a:rPr>
              <a:t>连接条件</a:t>
            </a:r>
            <a:r>
              <a:rPr lang="zh-CN" altLang="en-US" dirty="0">
                <a:ea typeface="STHeiti Light" charset="-122"/>
              </a:rPr>
              <a:t>”来表达的。</a:t>
            </a:r>
          </a:p>
          <a:p>
            <a:pPr>
              <a:buFont typeface="Wingdings" charset="2"/>
              <a:buChar char="p"/>
            </a:pPr>
            <a:r>
              <a:rPr lang="zh-CN" altLang="en-US" dirty="0">
                <a:ea typeface="STHeiti Light" charset="-122"/>
              </a:rPr>
              <a:t> 连接条件或连接谓词：用来连接两个表的条件一般格式：</a:t>
            </a:r>
            <a:endParaRPr lang="en-US" altLang="zh-CN" dirty="0">
              <a:ea typeface="STHeiti Light" charset="-122"/>
            </a:endParaRPr>
          </a:p>
          <a:p>
            <a:pPr marL="0" indent="0">
              <a:buNone/>
            </a:pPr>
            <a:r>
              <a:rPr lang="zh-CN" altLang="en-US" dirty="0">
                <a:ea typeface="STHeiti Light" charset="-122"/>
              </a:rPr>
              <a:t>    </a:t>
            </a:r>
            <a:r>
              <a:rPr lang="en-US" altLang="zh-CN" sz="2400" dirty="0">
                <a:solidFill>
                  <a:srgbClr val="FF0000"/>
                </a:solidFill>
                <a:ea typeface="STHeiti Light" charset="-122"/>
              </a:rPr>
              <a:t>[&lt;</a:t>
            </a:r>
            <a:r>
              <a:rPr lang="zh-CN" altLang="en-US" sz="2400" dirty="0">
                <a:solidFill>
                  <a:srgbClr val="FF0000"/>
                </a:solidFill>
                <a:ea typeface="STHeiti Light" charset="-122"/>
              </a:rPr>
              <a:t>表名</a:t>
            </a:r>
            <a:r>
              <a:rPr lang="en-US" altLang="zh-CN" sz="2400" dirty="0">
                <a:solidFill>
                  <a:srgbClr val="FF0000"/>
                </a:solidFill>
                <a:ea typeface="STHeiti Light" charset="-122"/>
              </a:rPr>
              <a:t>1&gt;.]&lt;</a:t>
            </a:r>
            <a:r>
              <a:rPr lang="zh-CN" altLang="en-US" sz="2400" dirty="0">
                <a:solidFill>
                  <a:srgbClr val="FF0000"/>
                </a:solidFill>
                <a:ea typeface="STHeiti Light" charset="-122"/>
              </a:rPr>
              <a:t>列名</a:t>
            </a:r>
            <a:r>
              <a:rPr lang="en-US" altLang="zh-CN" sz="2400" dirty="0">
                <a:solidFill>
                  <a:srgbClr val="FF0000"/>
                </a:solidFill>
                <a:ea typeface="STHeiti Light" charset="-122"/>
              </a:rPr>
              <a:t>1&gt; &lt;</a:t>
            </a:r>
            <a:r>
              <a:rPr lang="zh-CN" altLang="en-US" sz="2400" dirty="0">
                <a:solidFill>
                  <a:srgbClr val="FF0000"/>
                </a:solidFill>
                <a:ea typeface="STHeiti Light" charset="-122"/>
              </a:rPr>
              <a:t>比较运算符</a:t>
            </a:r>
            <a:r>
              <a:rPr lang="en-US" altLang="zh-CN" sz="2400" dirty="0">
                <a:solidFill>
                  <a:srgbClr val="FF0000"/>
                </a:solidFill>
                <a:ea typeface="STHeiti Light" charset="-122"/>
              </a:rPr>
              <a:t>&gt; [&lt;</a:t>
            </a:r>
            <a:r>
              <a:rPr lang="zh-CN" altLang="en-US" sz="2400" dirty="0">
                <a:solidFill>
                  <a:srgbClr val="FF0000"/>
                </a:solidFill>
                <a:ea typeface="STHeiti Light" charset="-122"/>
              </a:rPr>
              <a:t>表名</a:t>
            </a:r>
            <a:r>
              <a:rPr lang="en-US" altLang="zh-CN" sz="2400" dirty="0">
                <a:solidFill>
                  <a:srgbClr val="FF0000"/>
                </a:solidFill>
                <a:ea typeface="STHeiti Light" charset="-122"/>
              </a:rPr>
              <a:t>2&gt;.]&lt;</a:t>
            </a:r>
            <a:r>
              <a:rPr lang="zh-CN" altLang="en-US" sz="2400" dirty="0">
                <a:solidFill>
                  <a:srgbClr val="FF0000"/>
                </a:solidFill>
                <a:ea typeface="STHeiti Light" charset="-122"/>
              </a:rPr>
              <a:t>列名</a:t>
            </a:r>
            <a:r>
              <a:rPr lang="en-US" altLang="zh-CN" sz="2400" dirty="0">
                <a:solidFill>
                  <a:srgbClr val="FF0000"/>
                </a:solidFill>
                <a:ea typeface="STHeiti Light" charset="-122"/>
              </a:rPr>
              <a:t>2&gt; </a:t>
            </a:r>
            <a:endParaRPr lang="en-US" altLang="zh-CN" dirty="0">
              <a:solidFill>
                <a:srgbClr val="FF0000"/>
              </a:solidFill>
              <a:ea typeface="STHeiti Light" charset="-122"/>
            </a:endParaRPr>
          </a:p>
          <a:p>
            <a:pPr>
              <a:buFont typeface="Wingdings" charset="2"/>
              <a:buChar char="p"/>
            </a:pPr>
            <a:r>
              <a:rPr lang="zh-CN" altLang="en-US" dirty="0">
                <a:ea typeface="STHeiti Light" charset="-122"/>
              </a:rPr>
              <a:t> 连接字段：连接谓词中的列名称连接条件中的各连接字段类型必须是可比的，但名字不必相同</a:t>
            </a:r>
          </a:p>
          <a:p>
            <a:pPr>
              <a:buFont typeface="Wingdings" charset="2"/>
              <a:buChar char="p"/>
            </a:pPr>
            <a:endParaRPr lang="zh-CN" altLang="en-US"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33694996"/>
      </p:ext>
    </p:extLst>
  </p:cSld>
  <p:clrMapOvr>
    <a:masterClrMapping/>
  </p:clrMapOvr>
  <p:transition>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等值与非等值连接查询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charset="2"/>
              <a:buChar char="p"/>
            </a:pPr>
            <a:r>
              <a:rPr lang="zh-CN" altLang="en-US" dirty="0">
                <a:ea typeface="STHeiti Light" charset="-122"/>
              </a:rPr>
              <a:t> 等值连接：连接运算符为“</a:t>
            </a:r>
            <a:r>
              <a:rPr lang="en-US" altLang="zh-CN" dirty="0">
                <a:ea typeface="STHeiti Light" charset="-122"/>
              </a:rPr>
              <a:t>=”</a:t>
            </a:r>
          </a:p>
          <a:p>
            <a:pPr marL="0" indent="0">
              <a:lnSpc>
                <a:spcPct val="150000"/>
              </a:lnSpc>
              <a:buNone/>
            </a:pPr>
            <a:r>
              <a:rPr lang="en-US" altLang="zh-CN" dirty="0">
                <a:ea typeface="STHeiti Light" charset="-122"/>
              </a:rPr>
              <a:t>[</a:t>
            </a:r>
            <a:r>
              <a:rPr lang="zh-CN" altLang="en-US" dirty="0">
                <a:ea typeface="STHeiti Light" charset="-122"/>
              </a:rPr>
              <a:t>例</a:t>
            </a:r>
            <a:r>
              <a:rPr lang="en-US" altLang="zh-CN" dirty="0">
                <a:ea typeface="STHeiti Light" charset="-122"/>
              </a:rPr>
              <a:t>3.49] </a:t>
            </a:r>
            <a:r>
              <a:rPr lang="zh-CN" altLang="en-US" dirty="0">
                <a:ea typeface="STHeiti Light" charset="-122"/>
              </a:rPr>
              <a:t>查询每个学生及其选修课程的情况 </a:t>
            </a:r>
            <a:r>
              <a:rPr lang="en-US" altLang="zh-CN" dirty="0">
                <a:ea typeface="STHeiti Light" charset="-122"/>
              </a:rPr>
              <a:t>?</a:t>
            </a:r>
          </a:p>
          <a:p>
            <a:pPr marL="0" indent="0">
              <a:lnSpc>
                <a:spcPct val="150000"/>
              </a:lnSpc>
              <a:buNone/>
            </a:pPr>
            <a:r>
              <a:rPr lang="zh-CN" altLang="en-US" dirty="0">
                <a:ea typeface="STHeiti Light" charset="-122"/>
              </a:rPr>
              <a:t>                </a:t>
            </a:r>
            <a:r>
              <a:rPr lang="en-US" altLang="zh-CN" dirty="0">
                <a:ea typeface="STHeiti Light" charset="-122"/>
              </a:rPr>
              <a:t>SELECT Student.*, SC.* </a:t>
            </a:r>
          </a:p>
          <a:p>
            <a:pPr marL="0" indent="0">
              <a:lnSpc>
                <a:spcPct val="150000"/>
              </a:lnSpc>
              <a:buNone/>
            </a:pPr>
            <a:r>
              <a:rPr lang="zh-CN" altLang="en-US" dirty="0">
                <a:ea typeface="STHeiti Light" charset="-122"/>
              </a:rPr>
              <a:t>                </a:t>
            </a:r>
            <a:r>
              <a:rPr lang="en-US" altLang="zh-CN" dirty="0">
                <a:ea typeface="STHeiti Light" charset="-122"/>
              </a:rPr>
              <a:t>FROM Student, SC </a:t>
            </a:r>
          </a:p>
          <a:p>
            <a:pPr marL="0" indent="0">
              <a:lnSpc>
                <a:spcPct val="150000"/>
              </a:lnSpc>
              <a:buNone/>
            </a:pPr>
            <a:r>
              <a:rPr lang="zh-CN" altLang="en-US" dirty="0">
                <a:ea typeface="STHeiti Light" charset="-122"/>
              </a:rPr>
              <a:t>                </a:t>
            </a:r>
            <a:r>
              <a:rPr lang="en-US" altLang="zh-CN" dirty="0">
                <a:ea typeface="STHeiti Light" charset="-122"/>
              </a:rPr>
              <a:t>WHERE </a:t>
            </a:r>
            <a:r>
              <a:rPr lang="en-US" altLang="zh-CN" dirty="0" err="1">
                <a:ea typeface="STHeiti Light" charset="-122"/>
              </a:rPr>
              <a:t>Student.Sno</a:t>
            </a:r>
            <a:r>
              <a:rPr lang="en-US" altLang="zh-CN" dirty="0">
                <a:ea typeface="STHeiti Light" charset="-122"/>
              </a:rPr>
              <a:t> = </a:t>
            </a:r>
            <a:r>
              <a:rPr lang="en-US" altLang="zh-CN" dirty="0" err="1">
                <a:ea typeface="STHeiti Light" charset="-122"/>
              </a:rPr>
              <a:t>SC.Sno</a:t>
            </a:r>
            <a:r>
              <a:rPr lang="en-US" altLang="zh-CN" dirty="0">
                <a:ea typeface="STHeiti Light" charset="-122"/>
              </a:rPr>
              <a:t>;</a:t>
            </a:r>
            <a:endParaRPr lang="zh-CN" altLang="en-US" dirty="0">
              <a:ea typeface="STHeiti Light" charset="-122"/>
            </a:endParaRPr>
          </a:p>
          <a:p>
            <a:pPr>
              <a:buFont typeface="Wingdings" charset="2"/>
              <a:buChar char="p"/>
            </a:pPr>
            <a:endParaRPr lang="zh-CN" altLang="en-US"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227477752"/>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等值与非等值连接查询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dirty="0">
                <a:ea typeface="STHeiti Light" charset="-122"/>
              </a:rPr>
              <a:t> 等值连接：连接运算符为“</a:t>
            </a:r>
            <a:r>
              <a:rPr lang="en-US" altLang="zh-CN" dirty="0">
                <a:ea typeface="STHeiti Light" charset="-122"/>
              </a:rPr>
              <a:t>=”</a:t>
            </a:r>
          </a:p>
          <a:p>
            <a:pPr marL="0" indent="0">
              <a:lnSpc>
                <a:spcPct val="100000"/>
              </a:lnSpc>
              <a:spcBef>
                <a:spcPts val="0"/>
              </a:spcBef>
              <a:buNone/>
            </a:pPr>
            <a:r>
              <a:rPr lang="en-US" altLang="zh-CN" dirty="0">
                <a:ea typeface="STHeiti Light" charset="-122"/>
              </a:rPr>
              <a:t>[</a:t>
            </a:r>
            <a:r>
              <a:rPr lang="zh-CN" altLang="en-US" dirty="0">
                <a:ea typeface="STHeiti Light" charset="-122"/>
              </a:rPr>
              <a:t>例</a:t>
            </a:r>
            <a:r>
              <a:rPr lang="en-US" altLang="zh-CN" dirty="0">
                <a:ea typeface="STHeiti Light" charset="-122"/>
              </a:rPr>
              <a:t>3.49] </a:t>
            </a:r>
            <a:r>
              <a:rPr lang="zh-CN" altLang="en-US" dirty="0">
                <a:ea typeface="STHeiti Light" charset="-122"/>
              </a:rPr>
              <a:t>查询每个学生及其选修课程的情况 </a:t>
            </a:r>
            <a:r>
              <a:rPr lang="en-US" altLang="zh-CN" dirty="0">
                <a:ea typeface="STHeiti Light" charset="-122"/>
              </a:rPr>
              <a:t>?</a:t>
            </a:r>
          </a:p>
          <a:p>
            <a:pPr marL="0" indent="0">
              <a:lnSpc>
                <a:spcPct val="100000"/>
              </a:lnSpc>
              <a:spcBef>
                <a:spcPts val="0"/>
              </a:spcBef>
              <a:buNone/>
            </a:pPr>
            <a:r>
              <a:rPr lang="zh-CN" altLang="en-US" dirty="0">
                <a:ea typeface="STHeiti Light" charset="-122"/>
              </a:rPr>
              <a:t>                </a:t>
            </a:r>
            <a:r>
              <a:rPr lang="en-US" altLang="zh-CN" dirty="0">
                <a:ea typeface="STHeiti Light" charset="-122"/>
              </a:rPr>
              <a:t>SELECT Student.*, SC.* </a:t>
            </a:r>
          </a:p>
          <a:p>
            <a:pPr marL="0" indent="0">
              <a:lnSpc>
                <a:spcPct val="100000"/>
              </a:lnSpc>
              <a:spcBef>
                <a:spcPts val="0"/>
              </a:spcBef>
              <a:buNone/>
            </a:pPr>
            <a:r>
              <a:rPr lang="zh-CN" altLang="en-US" dirty="0">
                <a:ea typeface="STHeiti Light" charset="-122"/>
              </a:rPr>
              <a:t>                </a:t>
            </a:r>
            <a:r>
              <a:rPr lang="en-US" altLang="zh-CN" dirty="0">
                <a:ea typeface="STHeiti Light" charset="-122"/>
              </a:rPr>
              <a:t>FROM Student, SC </a:t>
            </a:r>
          </a:p>
          <a:p>
            <a:pPr marL="0" indent="0">
              <a:lnSpc>
                <a:spcPct val="100000"/>
              </a:lnSpc>
              <a:spcBef>
                <a:spcPts val="0"/>
              </a:spcBef>
              <a:buNone/>
            </a:pPr>
            <a:r>
              <a:rPr lang="zh-CN" altLang="en-US" dirty="0">
                <a:ea typeface="STHeiti Light" charset="-122"/>
              </a:rPr>
              <a:t>                </a:t>
            </a:r>
            <a:r>
              <a:rPr lang="en-US" altLang="zh-CN" dirty="0">
                <a:ea typeface="STHeiti Light" charset="-122"/>
              </a:rPr>
              <a:t>WHERE </a:t>
            </a:r>
            <a:r>
              <a:rPr lang="en-US" altLang="zh-CN" dirty="0" err="1">
                <a:ea typeface="STHeiti Light" charset="-122"/>
              </a:rPr>
              <a:t>Student.Sno</a:t>
            </a:r>
            <a:r>
              <a:rPr lang="en-US" altLang="zh-CN" dirty="0">
                <a:ea typeface="STHeiti Light" charset="-122"/>
              </a:rPr>
              <a:t> = </a:t>
            </a:r>
            <a:r>
              <a:rPr lang="en-US" altLang="zh-CN" dirty="0" err="1">
                <a:ea typeface="STHeiti Light" charset="-122"/>
              </a:rPr>
              <a:t>SC.Sno</a:t>
            </a:r>
            <a:r>
              <a:rPr lang="en-US" altLang="zh-CN" dirty="0">
                <a:ea typeface="STHeiti Light" charset="-122"/>
              </a:rPr>
              <a:t>;</a:t>
            </a:r>
            <a:endParaRPr lang="zh-CN" altLang="en-US" dirty="0">
              <a:ea typeface="STHeiti Light" charset="-122"/>
            </a:endParaRPr>
          </a:p>
          <a:p>
            <a:pPr>
              <a:buFont typeface="Wingdings" charset="2"/>
              <a:buChar char="p"/>
            </a:pPr>
            <a:endParaRPr lang="zh-CN" altLang="en-US"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1323808" y="4166496"/>
            <a:ext cx="5909009" cy="1962455"/>
          </a:xfrm>
          <a:prstGeom prst="rect">
            <a:avLst/>
          </a:prstGeom>
        </p:spPr>
      </p:pic>
    </p:spTree>
    <p:extLst>
      <p:ext uri="{BB962C8B-B14F-4D97-AF65-F5344CB8AC3E}">
        <p14:creationId xmlns:p14="http://schemas.microsoft.com/office/powerpoint/2010/main" val="349281413"/>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等值与非等值连接查询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a:t>
            </a:r>
            <a:r>
              <a:rPr lang="zh-CN" altLang="de-DE" dirty="0">
                <a:ea typeface="STHeiti Light" charset="-122"/>
              </a:rPr>
              <a:t>自然连接</a:t>
            </a:r>
          </a:p>
          <a:p>
            <a:pPr>
              <a:lnSpc>
                <a:spcPct val="150000"/>
              </a:lnSpc>
              <a:spcBef>
                <a:spcPts val="0"/>
              </a:spcBef>
              <a:buFont typeface="Wingdings" charset="2"/>
              <a:buChar char="p"/>
            </a:pPr>
            <a:r>
              <a:rPr lang="zh-CN" altLang="en-US" dirty="0">
                <a:ea typeface="STHeiti Light" charset="-122"/>
              </a:rPr>
              <a:t> </a:t>
            </a:r>
            <a:r>
              <a:rPr lang="zh-CN" altLang="de-DE" dirty="0">
                <a:ea typeface="STHeiti Light" charset="-122"/>
              </a:rPr>
              <a:t>采用在</a:t>
            </a:r>
            <a:r>
              <a:rPr lang="de-DE" altLang="zh-CN" dirty="0">
                <a:ea typeface="STHeiti Light" charset="-122"/>
              </a:rPr>
              <a:t>SELECT</a:t>
            </a:r>
            <a:r>
              <a:rPr lang="zh-CN" altLang="de-DE" dirty="0">
                <a:ea typeface="STHeiti Light" charset="-122"/>
              </a:rPr>
              <a:t>中去掉重复字段的方式实施</a:t>
            </a:r>
          </a:p>
          <a:p>
            <a:pPr marL="0" indent="0">
              <a:lnSpc>
                <a:spcPct val="15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3.50] </a:t>
            </a:r>
            <a:r>
              <a:rPr lang="zh-CN" altLang="de-DE" dirty="0">
                <a:ea typeface="STHeiti Light" charset="-122"/>
              </a:rPr>
              <a:t>对</a:t>
            </a:r>
            <a:r>
              <a:rPr lang="de-DE" altLang="zh-CN" dirty="0">
                <a:ea typeface="STHeiti Light" charset="-122"/>
              </a:rPr>
              <a:t>[</a:t>
            </a:r>
            <a:r>
              <a:rPr lang="zh-CN" altLang="de-DE" dirty="0">
                <a:ea typeface="STHeiti Light" charset="-122"/>
              </a:rPr>
              <a:t>例</a:t>
            </a:r>
            <a:r>
              <a:rPr lang="de-DE" altLang="zh-CN" dirty="0">
                <a:ea typeface="STHeiti Light" charset="-122"/>
              </a:rPr>
              <a:t>3.49]</a:t>
            </a:r>
            <a:r>
              <a:rPr lang="zh-CN" altLang="de-DE" dirty="0">
                <a:ea typeface="STHeiti Light" charset="-122"/>
              </a:rPr>
              <a:t>用自然连接完成。</a:t>
            </a:r>
          </a:p>
          <a:p>
            <a:pPr marL="0" indent="0">
              <a:lnSpc>
                <a:spcPct val="150000"/>
              </a:lnSpc>
              <a:spcBef>
                <a:spcPts val="0"/>
              </a:spcBef>
              <a:buNone/>
            </a:pPr>
            <a:r>
              <a:rPr lang="zh-CN" altLang="en-US" sz="2400" dirty="0">
                <a:ea typeface="STHeiti Light" charset="-122"/>
              </a:rPr>
              <a:t>          </a:t>
            </a:r>
            <a:r>
              <a:rPr lang="de-DE" altLang="zh-CN" sz="2400" dirty="0">
                <a:ea typeface="STHeiti Light" charset="-122"/>
              </a:rPr>
              <a:t>SELECT</a:t>
            </a:r>
            <a:r>
              <a:rPr lang="zh-CN" altLang="en-US" sz="2400" dirty="0">
                <a:ea typeface="STHeiti Light" charset="-122"/>
              </a:rPr>
              <a:t> </a:t>
            </a:r>
            <a:r>
              <a:rPr lang="de-DE" altLang="zh-CN" sz="2400" dirty="0" err="1">
                <a:ea typeface="STHeiti Light" charset="-122"/>
              </a:rPr>
              <a:t>Student.Sno,Sname,Ssex,Sage,Sdept,Cno,Grade</a:t>
            </a:r>
            <a:r>
              <a:rPr lang="de-DE" altLang="zh-CN" sz="2400" dirty="0">
                <a:ea typeface="STHeiti Light" charset="-122"/>
              </a:rPr>
              <a:t> </a:t>
            </a:r>
          </a:p>
          <a:p>
            <a:pPr marL="0" indent="0">
              <a:lnSpc>
                <a:spcPct val="150000"/>
              </a:lnSpc>
              <a:spcBef>
                <a:spcPts val="0"/>
              </a:spcBef>
              <a:buNone/>
            </a:pPr>
            <a:r>
              <a:rPr lang="zh-CN" altLang="en-US" sz="2400" dirty="0">
                <a:ea typeface="STHeiti Light" charset="-122"/>
              </a:rPr>
              <a:t>          </a:t>
            </a:r>
            <a:r>
              <a:rPr lang="de-DE" altLang="zh-CN" sz="2400" dirty="0">
                <a:ea typeface="STHeiti Light" charset="-122"/>
              </a:rPr>
              <a:t>FROM </a:t>
            </a:r>
            <a:r>
              <a:rPr lang="de-DE" altLang="zh-CN" sz="2400" dirty="0" err="1">
                <a:ea typeface="STHeiti Light" charset="-122"/>
              </a:rPr>
              <a:t>Student,SC</a:t>
            </a:r>
            <a:r>
              <a:rPr lang="de-DE" altLang="zh-CN" sz="2400" dirty="0">
                <a:ea typeface="STHeiti Light" charset="-122"/>
              </a:rPr>
              <a:t> </a:t>
            </a:r>
          </a:p>
          <a:p>
            <a:pPr marL="0" indent="0">
              <a:lnSpc>
                <a:spcPct val="150000"/>
              </a:lnSpc>
              <a:spcBef>
                <a:spcPts val="0"/>
              </a:spcBef>
              <a:buNone/>
            </a:pPr>
            <a:r>
              <a:rPr lang="zh-CN" altLang="en-US" sz="2400" dirty="0">
                <a:ea typeface="STHeiti Light" charset="-122"/>
              </a:rPr>
              <a:t>          </a:t>
            </a:r>
            <a:r>
              <a:rPr lang="de-DE" altLang="zh-CN" sz="2400" dirty="0">
                <a:ea typeface="STHeiti Light" charset="-122"/>
              </a:rPr>
              <a:t>WHERE </a:t>
            </a:r>
            <a:r>
              <a:rPr lang="de-DE" altLang="zh-CN" sz="2400" dirty="0" err="1">
                <a:ea typeface="STHeiti Light" charset="-122"/>
              </a:rPr>
              <a:t>Student.Sno</a:t>
            </a:r>
            <a:r>
              <a:rPr lang="de-DE" altLang="zh-CN" sz="2400" dirty="0">
                <a:ea typeface="STHeiti Light" charset="-122"/>
              </a:rPr>
              <a:t> = </a:t>
            </a:r>
            <a:r>
              <a:rPr lang="de-DE" altLang="zh-CN" sz="2400" dirty="0" err="1">
                <a:ea typeface="STHeiti Light" charset="-122"/>
              </a:rPr>
              <a:t>SC.Sno</a:t>
            </a:r>
            <a:r>
              <a:rPr lang="de-DE" altLang="zh-CN" sz="2400" dirty="0">
                <a:ea typeface="STHeiti Light" charset="-122"/>
              </a:rPr>
              <a:t>;</a:t>
            </a:r>
            <a:endParaRPr lang="zh-CN" altLang="en-US" dirty="0">
              <a:ea typeface="STHeiti Light" charset="-122"/>
            </a:endParaRPr>
          </a:p>
          <a:p>
            <a:pPr marL="0" indent="0">
              <a:buNone/>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42169370"/>
      </p:ext>
    </p:extLst>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连接操作的执行过程</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en-US" sz="2400" dirty="0">
                <a:ea typeface="STHeiti Light" charset="-122"/>
              </a:rPr>
              <a:t>（</a:t>
            </a:r>
            <a:r>
              <a:rPr lang="en-US" altLang="zh-CN" sz="2400" dirty="0">
                <a:ea typeface="STHeiti Light" charset="-122"/>
              </a:rPr>
              <a:t>1</a:t>
            </a:r>
            <a:r>
              <a:rPr lang="zh-CN" altLang="en-US" sz="2400" dirty="0">
                <a:ea typeface="STHeiti Light" charset="-122"/>
              </a:rPr>
              <a:t>）嵌套循环法（</a:t>
            </a:r>
            <a:r>
              <a:rPr lang="en-US" altLang="zh-CN" sz="2400" dirty="0">
                <a:ea typeface="STHeiti Light" charset="-122"/>
              </a:rPr>
              <a:t>NESTED-LOOP</a:t>
            </a:r>
            <a:r>
              <a:rPr lang="zh-CN" altLang="en-US" sz="2400" dirty="0">
                <a:ea typeface="STHeiti Light" charset="-122"/>
              </a:rPr>
              <a:t>） </a:t>
            </a:r>
            <a:endParaRPr lang="en-US" altLang="zh-CN" sz="2400" dirty="0">
              <a:ea typeface="STHeiti Light" charset="-122"/>
            </a:endParaRPr>
          </a:p>
          <a:p>
            <a:pPr>
              <a:lnSpc>
                <a:spcPct val="100000"/>
              </a:lnSpc>
              <a:spcBef>
                <a:spcPts val="0"/>
              </a:spcBef>
              <a:buFont typeface="Wingdings" charset="2"/>
              <a:buChar char="p"/>
            </a:pPr>
            <a:r>
              <a:rPr lang="zh-CN" altLang="en-US" sz="2400" dirty="0">
                <a:ea typeface="STHeiti Light" charset="-122"/>
              </a:rPr>
              <a:t> 首先在表</a:t>
            </a:r>
            <a:r>
              <a:rPr lang="en-US" altLang="zh-CN" sz="2400" dirty="0">
                <a:ea typeface="STHeiti Light" charset="-122"/>
              </a:rPr>
              <a:t>1</a:t>
            </a:r>
            <a:r>
              <a:rPr lang="zh-CN" altLang="en-US" sz="2400" dirty="0">
                <a:ea typeface="STHeiti Light" charset="-122"/>
              </a:rPr>
              <a:t>中找到第一个元组，然后从头开始扫描表</a:t>
            </a:r>
            <a:r>
              <a:rPr lang="en-US" altLang="zh-CN" sz="2400" dirty="0">
                <a:ea typeface="STHeiti Light" charset="-122"/>
              </a:rPr>
              <a:t>2</a:t>
            </a:r>
            <a:r>
              <a:rPr lang="zh-CN" altLang="en-US" sz="2400" dirty="0">
                <a:ea typeface="STHeiti Light" charset="-122"/>
              </a:rPr>
              <a:t>，逐一查找满足连接件的元组，找到后就将表</a:t>
            </a:r>
            <a:r>
              <a:rPr lang="en-US" altLang="zh-CN" sz="2400" dirty="0">
                <a:ea typeface="STHeiti Light" charset="-122"/>
              </a:rPr>
              <a:t>1</a:t>
            </a:r>
            <a:r>
              <a:rPr lang="zh-CN" altLang="en-US" sz="2400" dirty="0">
                <a:ea typeface="STHeiti Light" charset="-122"/>
              </a:rPr>
              <a:t>中的第一个元组与该元组拼接起来，形成结果表中一个元组。</a:t>
            </a:r>
          </a:p>
          <a:p>
            <a:pPr>
              <a:lnSpc>
                <a:spcPct val="100000"/>
              </a:lnSpc>
              <a:spcBef>
                <a:spcPts val="0"/>
              </a:spcBef>
              <a:buFont typeface="Wingdings" charset="2"/>
              <a:buChar char="p"/>
            </a:pPr>
            <a:r>
              <a:rPr lang="zh-CN" altLang="en-US" sz="2400" dirty="0">
                <a:ea typeface="STHeiti Light" charset="-122"/>
              </a:rPr>
              <a:t> 表</a:t>
            </a:r>
            <a:r>
              <a:rPr lang="en-US" altLang="zh-CN" sz="2400" dirty="0">
                <a:ea typeface="STHeiti Light" charset="-122"/>
              </a:rPr>
              <a:t>2</a:t>
            </a:r>
            <a:r>
              <a:rPr lang="zh-CN" altLang="en-US" sz="2400" dirty="0">
                <a:ea typeface="STHeiti Light" charset="-122"/>
              </a:rPr>
              <a:t>全部查找完后，再找表</a:t>
            </a:r>
            <a:r>
              <a:rPr lang="en-US" altLang="zh-CN" sz="2400" dirty="0">
                <a:ea typeface="STHeiti Light" charset="-122"/>
              </a:rPr>
              <a:t>1</a:t>
            </a:r>
            <a:r>
              <a:rPr lang="zh-CN" altLang="en-US" sz="2400" dirty="0">
                <a:ea typeface="STHeiti Light" charset="-122"/>
              </a:rPr>
              <a:t>中第二个元组，然后再从头开始扫描表</a:t>
            </a:r>
            <a:r>
              <a:rPr lang="en-US" altLang="zh-CN" sz="2400" dirty="0">
                <a:ea typeface="STHeiti Light" charset="-122"/>
              </a:rPr>
              <a:t>2</a:t>
            </a:r>
            <a:r>
              <a:rPr lang="zh-CN" altLang="en-US" sz="2400" dirty="0">
                <a:ea typeface="STHeiti Light" charset="-122"/>
              </a:rPr>
              <a:t>，逐一查找满足连接条件的元组，找到后就将表</a:t>
            </a:r>
            <a:r>
              <a:rPr lang="en-US" altLang="zh-CN" sz="2400" dirty="0">
                <a:ea typeface="STHeiti Light" charset="-122"/>
              </a:rPr>
              <a:t>1</a:t>
            </a:r>
            <a:r>
              <a:rPr lang="zh-CN" altLang="en-US" sz="2400" dirty="0">
                <a:ea typeface="STHeiti Light" charset="-122"/>
              </a:rPr>
              <a:t>中的第二个元组与该元组拼接起来，形成结果表中一个元组。</a:t>
            </a:r>
          </a:p>
          <a:p>
            <a:pPr>
              <a:lnSpc>
                <a:spcPct val="100000"/>
              </a:lnSpc>
              <a:spcBef>
                <a:spcPts val="0"/>
              </a:spcBef>
              <a:buFont typeface="Wingdings" charset="2"/>
              <a:buChar char="p"/>
            </a:pPr>
            <a:r>
              <a:rPr lang="zh-CN" altLang="en-US" sz="2400" dirty="0">
                <a:ea typeface="STHeiti Light" charset="-122"/>
              </a:rPr>
              <a:t> 重复上述操作，直到表</a:t>
            </a:r>
            <a:r>
              <a:rPr lang="en-US" altLang="zh-CN" sz="2400" dirty="0">
                <a:ea typeface="STHeiti Light" charset="-122"/>
              </a:rPr>
              <a:t>1</a:t>
            </a:r>
            <a:r>
              <a:rPr lang="zh-CN" altLang="en-US" sz="2400" dirty="0">
                <a:ea typeface="STHeiti Light" charset="-122"/>
              </a:rPr>
              <a:t>中的全部元组都处理完毕</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38776050"/>
      </p:ext>
    </p:extLst>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连接操作的执行过程</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00000"/>
              </a:lnSpc>
              <a:spcBef>
                <a:spcPts val="0"/>
              </a:spcBef>
              <a:buNone/>
            </a:pPr>
            <a:r>
              <a:rPr lang="zh-CN" altLang="en-US" sz="2400" dirty="0">
                <a:ea typeface="STHeiti Light" charset="-122"/>
              </a:rPr>
              <a:t>（</a:t>
            </a:r>
            <a:r>
              <a:rPr lang="en-US" altLang="zh-CN" sz="2400" dirty="0">
                <a:ea typeface="STHeiti Light" charset="-122"/>
              </a:rPr>
              <a:t>2</a:t>
            </a:r>
            <a:r>
              <a:rPr lang="zh-CN" altLang="en-US" sz="2400" dirty="0">
                <a:ea typeface="STHeiti Light" charset="-122"/>
              </a:rPr>
              <a:t>）排序合并法（</a:t>
            </a:r>
            <a:r>
              <a:rPr lang="en-US" altLang="zh-CN" sz="2400" dirty="0">
                <a:ea typeface="STHeiti Light" charset="-122"/>
              </a:rPr>
              <a:t>SORT-MERGE</a:t>
            </a:r>
            <a:r>
              <a:rPr lang="zh-CN" altLang="en-US" sz="2400" dirty="0">
                <a:ea typeface="STHeiti Light" charset="-122"/>
              </a:rPr>
              <a:t>）</a:t>
            </a:r>
            <a:endParaRPr lang="en-US" altLang="zh-CN" sz="2400" dirty="0">
              <a:ea typeface="STHeiti Light" charset="-122"/>
            </a:endParaRPr>
          </a:p>
          <a:p>
            <a:pPr>
              <a:lnSpc>
                <a:spcPct val="100000"/>
              </a:lnSpc>
              <a:spcBef>
                <a:spcPts val="0"/>
              </a:spcBef>
              <a:buFont typeface="Wingdings" charset="2"/>
              <a:buChar char="p"/>
            </a:pPr>
            <a:r>
              <a:rPr lang="zh-CN" altLang="en-US" sz="2000" dirty="0">
                <a:ea typeface="STHeiti Light" charset="-122"/>
              </a:rPr>
              <a:t> </a:t>
            </a:r>
            <a:r>
              <a:rPr lang="zh-CN" altLang="en-US" sz="2400" dirty="0">
                <a:ea typeface="STHeiti Light" charset="-122"/>
              </a:rPr>
              <a:t>首先按连接属性对表</a:t>
            </a:r>
            <a:r>
              <a:rPr lang="en-US" altLang="zh-CN" sz="2400" dirty="0">
                <a:ea typeface="STHeiti Light" charset="-122"/>
              </a:rPr>
              <a:t>1</a:t>
            </a:r>
            <a:r>
              <a:rPr lang="zh-CN" altLang="en-US" sz="2400" dirty="0">
                <a:ea typeface="STHeiti Light" charset="-122"/>
              </a:rPr>
              <a:t>和表</a:t>
            </a:r>
            <a:r>
              <a:rPr lang="en-US" altLang="zh-CN" sz="2400" dirty="0">
                <a:ea typeface="STHeiti Light" charset="-122"/>
              </a:rPr>
              <a:t>2</a:t>
            </a:r>
            <a:r>
              <a:rPr lang="zh-CN" altLang="en-US" sz="2400" dirty="0">
                <a:ea typeface="STHeiti Light" charset="-122"/>
              </a:rPr>
              <a:t>排序。</a:t>
            </a:r>
          </a:p>
          <a:p>
            <a:pPr>
              <a:lnSpc>
                <a:spcPct val="100000"/>
              </a:lnSpc>
              <a:spcBef>
                <a:spcPts val="0"/>
              </a:spcBef>
              <a:buFont typeface="Wingdings" charset="2"/>
              <a:buChar char="p"/>
            </a:pPr>
            <a:r>
              <a:rPr lang="zh-CN" altLang="en-US" sz="2400" dirty="0">
                <a:ea typeface="STHeiti Light" charset="-122"/>
              </a:rPr>
              <a:t> 设置指针，分别指向表</a:t>
            </a:r>
            <a:r>
              <a:rPr lang="en-US" altLang="zh-CN" sz="2400" dirty="0">
                <a:ea typeface="STHeiti Light" charset="-122"/>
              </a:rPr>
              <a:t>1</a:t>
            </a:r>
            <a:r>
              <a:rPr lang="zh-CN" altLang="en-US" sz="2400" dirty="0">
                <a:ea typeface="STHeiti Light" charset="-122"/>
              </a:rPr>
              <a:t>和表</a:t>
            </a:r>
            <a:r>
              <a:rPr lang="en-US" altLang="zh-CN" sz="2400" dirty="0">
                <a:ea typeface="STHeiti Light" charset="-122"/>
              </a:rPr>
              <a:t>2</a:t>
            </a:r>
            <a:r>
              <a:rPr lang="zh-CN" altLang="en-US" sz="2400" dirty="0">
                <a:ea typeface="STHeiti Light" charset="-122"/>
              </a:rPr>
              <a:t>的第一个元组。如果这两个元组满足连接条件，则进行元组拼接（如果有多个连续元组满足连接条件，则需要一一拼接），并将两指针分别后移一个原则。否则，将具有较小值的指针后移一个元组</a:t>
            </a:r>
          </a:p>
          <a:p>
            <a:pPr>
              <a:lnSpc>
                <a:spcPct val="100000"/>
              </a:lnSpc>
              <a:spcBef>
                <a:spcPts val="0"/>
              </a:spcBef>
              <a:buFont typeface="Wingdings" charset="2"/>
              <a:buChar char="p"/>
            </a:pPr>
            <a:r>
              <a:rPr lang="zh-CN" altLang="en-US" sz="2400" dirty="0">
                <a:ea typeface="STHeiti Light" charset="-122"/>
              </a:rPr>
              <a:t> 重复上述操作，直到表</a:t>
            </a:r>
            <a:r>
              <a:rPr lang="en-US" altLang="zh-CN" sz="2400" dirty="0">
                <a:ea typeface="STHeiti Light" charset="-122"/>
              </a:rPr>
              <a:t>1</a:t>
            </a:r>
            <a:r>
              <a:rPr lang="zh-CN" altLang="en-US" sz="2400" dirty="0">
                <a:ea typeface="STHeiti Light" charset="-122"/>
              </a:rPr>
              <a:t>或表</a:t>
            </a:r>
            <a:r>
              <a:rPr lang="en-US" altLang="zh-CN" sz="2400" dirty="0">
                <a:ea typeface="STHeiti Light" charset="-122"/>
              </a:rPr>
              <a:t>2</a:t>
            </a:r>
            <a:r>
              <a:rPr lang="zh-CN" altLang="en-US" sz="2400" dirty="0">
                <a:ea typeface="STHeiti Light" charset="-122"/>
              </a:rPr>
              <a:t>中的全部元组都处理完毕为止</a:t>
            </a:r>
            <a:endParaRPr lang="zh-CN" altLang="en-US" sz="20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63778847"/>
      </p:ext>
    </p:extLst>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连接操作的执行过程</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zh-CN" altLang="en-US" sz="2400" dirty="0">
                <a:ea typeface="STHeiti Light" charset="-122"/>
              </a:rPr>
              <a:t>（</a:t>
            </a:r>
            <a:r>
              <a:rPr lang="en-US" altLang="zh-CN" sz="2400" dirty="0">
                <a:ea typeface="STHeiti Light" charset="-122"/>
              </a:rPr>
              <a:t>3</a:t>
            </a:r>
            <a:r>
              <a:rPr lang="zh-CN" altLang="en-US" sz="2400" dirty="0">
                <a:ea typeface="STHeiti Light" charset="-122"/>
              </a:rPr>
              <a:t>）索引连接（</a:t>
            </a:r>
            <a:r>
              <a:rPr lang="en-US" altLang="zh-CN" sz="2400" dirty="0">
                <a:ea typeface="STHeiti Light" charset="-122"/>
              </a:rPr>
              <a:t>INDEX-JOIN</a:t>
            </a:r>
            <a:r>
              <a:rPr lang="zh-CN" altLang="en-US" sz="2400" dirty="0">
                <a:ea typeface="STHeiti Light" charset="-122"/>
              </a:rPr>
              <a:t>）</a:t>
            </a:r>
            <a:endParaRPr lang="en-US" altLang="zh-CN" sz="2400" dirty="0">
              <a:ea typeface="STHeiti Light" charset="-122"/>
            </a:endParaRPr>
          </a:p>
          <a:p>
            <a:pPr>
              <a:lnSpc>
                <a:spcPct val="150000"/>
              </a:lnSpc>
              <a:spcBef>
                <a:spcPts val="0"/>
              </a:spcBef>
              <a:buFont typeface="Wingdings" charset="2"/>
              <a:buChar char="p"/>
            </a:pPr>
            <a:r>
              <a:rPr lang="zh-CN" altLang="en-US" sz="2400" dirty="0">
                <a:ea typeface="STHeiti Light" charset="-122"/>
              </a:rPr>
              <a:t> 对表</a:t>
            </a:r>
            <a:r>
              <a:rPr lang="en-US" altLang="zh-CN" sz="2400" dirty="0">
                <a:ea typeface="STHeiti Light" charset="-122"/>
              </a:rPr>
              <a:t>2</a:t>
            </a:r>
            <a:r>
              <a:rPr lang="zh-CN" altLang="en-US" sz="2400" dirty="0">
                <a:ea typeface="STHeiti Light" charset="-122"/>
              </a:rPr>
              <a:t>按连接字段建立索引</a:t>
            </a:r>
          </a:p>
          <a:p>
            <a:pPr>
              <a:lnSpc>
                <a:spcPct val="150000"/>
              </a:lnSpc>
              <a:spcBef>
                <a:spcPts val="0"/>
              </a:spcBef>
              <a:buFont typeface="Wingdings" charset="2"/>
              <a:buChar char="p"/>
            </a:pPr>
            <a:r>
              <a:rPr lang="zh-CN" altLang="en-US" sz="2400" dirty="0">
                <a:ea typeface="STHeiti Light" charset="-122"/>
              </a:rPr>
              <a:t> 对表</a:t>
            </a:r>
            <a:r>
              <a:rPr lang="en-US" altLang="zh-CN" sz="2400" dirty="0">
                <a:ea typeface="STHeiti Light" charset="-122"/>
              </a:rPr>
              <a:t>1</a:t>
            </a:r>
            <a:r>
              <a:rPr lang="zh-CN" altLang="en-US" sz="2400" dirty="0">
                <a:ea typeface="STHeiti Light" charset="-122"/>
              </a:rPr>
              <a:t>中的每个元组，依次根据其连接字段值查询表</a:t>
            </a:r>
            <a:r>
              <a:rPr lang="en-US" altLang="zh-CN" sz="2400" dirty="0">
                <a:ea typeface="STHeiti Light" charset="-122"/>
              </a:rPr>
              <a:t>2</a:t>
            </a:r>
            <a:r>
              <a:rPr lang="zh-CN" altLang="en-US" sz="2400" dirty="0">
                <a:ea typeface="STHeiti Light" charset="-122"/>
              </a:rPr>
              <a:t>的索引，从中找到满足条件的元组，找到后就将表</a:t>
            </a:r>
            <a:r>
              <a:rPr lang="en-US" altLang="zh-CN" sz="2400" dirty="0">
                <a:ea typeface="STHeiti Light" charset="-122"/>
              </a:rPr>
              <a:t>1</a:t>
            </a:r>
            <a:r>
              <a:rPr lang="zh-CN" altLang="en-US" sz="2400" dirty="0">
                <a:ea typeface="STHeiti Light" charset="-122"/>
              </a:rPr>
              <a:t>中的第一个元组与该元组拼接起来，形成结果表中一个元组</a:t>
            </a:r>
          </a:p>
          <a:p>
            <a:pPr marL="0" indent="0">
              <a:lnSpc>
                <a:spcPct val="150000"/>
              </a:lnSpc>
              <a:spcBef>
                <a:spcPts val="0"/>
              </a:spcBef>
              <a:buNone/>
            </a:pPr>
            <a:r>
              <a:rPr lang="zh-CN" altLang="en-US" sz="2400" dirty="0">
                <a:ea typeface="STHeiti Light" charset="-122"/>
              </a:rPr>
              <a:t>（该方法可以视作嵌套循环法的一个变种）</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836040215"/>
      </p:ext>
    </p:extLst>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等值与非等值连接查询（续）</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3.51 ]</a:t>
            </a:r>
            <a:r>
              <a:rPr lang="zh-CN" altLang="en-US" sz="2400" dirty="0">
                <a:ea typeface="STHeiti Light" charset="-122"/>
              </a:rPr>
              <a:t> 查询选修</a:t>
            </a:r>
            <a:r>
              <a:rPr lang="en-US" altLang="zh-CN" sz="2400" dirty="0">
                <a:ea typeface="STHeiti Light" charset="-122"/>
              </a:rPr>
              <a:t>2</a:t>
            </a:r>
            <a:r>
              <a:rPr lang="zh-CN" altLang="en-US" sz="2400" dirty="0">
                <a:ea typeface="STHeiti Light" charset="-122"/>
              </a:rPr>
              <a:t>号课程且成绩在</a:t>
            </a:r>
            <a:r>
              <a:rPr lang="en-US" altLang="zh-CN" sz="2400" dirty="0">
                <a:ea typeface="STHeiti Light" charset="-122"/>
              </a:rPr>
              <a:t>90</a:t>
            </a:r>
            <a:r>
              <a:rPr lang="zh-CN" altLang="en-US" sz="2400" dirty="0">
                <a:ea typeface="STHeiti Light" charset="-122"/>
              </a:rPr>
              <a:t>分以上的所有学生的学号和姓名。</a:t>
            </a:r>
            <a:endParaRPr lang="en-US" altLang="zh-CN" sz="2400" dirty="0">
              <a:ea typeface="STHeiti Light" charset="-122"/>
            </a:endParaRP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Student.Sno</a:t>
            </a:r>
            <a:r>
              <a:rPr lang="en-US" altLang="zh-CN" sz="2400" dirty="0">
                <a:ea typeface="STHeiti Light" charset="-122"/>
              </a:rPr>
              <a:t>, </a:t>
            </a:r>
            <a:r>
              <a:rPr lang="en-US" altLang="zh-CN" sz="2400" dirty="0" err="1">
                <a:ea typeface="STHeiti Light" charset="-122"/>
              </a:rPr>
              <a:t>Sname</a:t>
            </a:r>
            <a:r>
              <a:rPr lang="en-US" altLang="zh-CN" sz="2400" dirty="0">
                <a:ea typeface="STHeiti Light" charset="-122"/>
              </a:rPr>
              <a:t>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Student, SC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Student.Sno</a:t>
            </a:r>
            <a:r>
              <a:rPr lang="en-US" altLang="zh-CN" sz="2400" dirty="0">
                <a:ea typeface="STHeiti Light" charset="-122"/>
              </a:rPr>
              <a:t>=</a:t>
            </a:r>
            <a:r>
              <a:rPr lang="en-US" altLang="zh-CN" sz="2400" dirty="0" err="1">
                <a:ea typeface="STHeiti Light" charset="-122"/>
              </a:rPr>
              <a:t>SC.Sno</a:t>
            </a:r>
            <a:r>
              <a:rPr lang="en-US" altLang="zh-CN" sz="2400" dirty="0">
                <a:ea typeface="STHeiti Light" charset="-122"/>
              </a:rPr>
              <a:t> AND </a:t>
            </a:r>
          </a:p>
          <a:p>
            <a:pPr marL="0" indent="0">
              <a:lnSpc>
                <a:spcPct val="150000"/>
              </a:lnSpc>
              <a:spcBef>
                <a:spcPts val="0"/>
              </a:spcBef>
              <a:buNone/>
            </a:pPr>
            <a:r>
              <a:rPr lang="zh-CN" altLang="en-US" sz="2400" dirty="0">
                <a:ea typeface="STHeiti Light" charset="-122"/>
              </a:rPr>
              <a:t>                               </a:t>
            </a:r>
            <a:r>
              <a:rPr lang="en-US" altLang="zh-CN" sz="2400" dirty="0" err="1">
                <a:ea typeface="STHeiti Light" charset="-122"/>
              </a:rPr>
              <a:t>SC.Cno</a:t>
            </a:r>
            <a:r>
              <a:rPr lang="en-US" altLang="zh-CN" sz="2400" dirty="0">
                <a:ea typeface="STHeiti Light" charset="-122"/>
              </a:rPr>
              <a:t>=' 2 ' AND </a:t>
            </a:r>
            <a:r>
              <a:rPr lang="en-US" altLang="zh-CN" sz="2400" dirty="0" err="1">
                <a:ea typeface="STHeiti Light" charset="-122"/>
              </a:rPr>
              <a:t>SC.Grade</a:t>
            </a:r>
            <a:r>
              <a:rPr lang="en-US" altLang="zh-CN" sz="2400" dirty="0">
                <a:ea typeface="STHeiti Light" charset="-122"/>
              </a:rPr>
              <a:t>&gt;90; </a:t>
            </a:r>
          </a:p>
          <a:p>
            <a:pPr marL="0" indent="0">
              <a:lnSpc>
                <a:spcPct val="150000"/>
              </a:lnSpc>
              <a:spcBef>
                <a:spcPts val="0"/>
              </a:spcBef>
              <a:buNone/>
            </a:pPr>
            <a:r>
              <a:rPr lang="zh-CN" altLang="en-US" sz="2400" dirty="0">
                <a:solidFill>
                  <a:srgbClr val="FF0000"/>
                </a:solidFill>
                <a:ea typeface="STHeiti Light" charset="-122"/>
              </a:rPr>
              <a:t>一条</a:t>
            </a:r>
            <a:r>
              <a:rPr lang="en-US" altLang="zh-CN" sz="2400" dirty="0">
                <a:solidFill>
                  <a:srgbClr val="FF0000"/>
                </a:solidFill>
                <a:ea typeface="STHeiti Light" charset="-122"/>
              </a:rPr>
              <a:t>SQL</a:t>
            </a:r>
            <a:r>
              <a:rPr lang="zh-CN" altLang="en-US" sz="2400" dirty="0">
                <a:solidFill>
                  <a:srgbClr val="FF0000"/>
                </a:solidFill>
                <a:ea typeface="STHeiti Light" charset="-122"/>
              </a:rPr>
              <a:t>语句可以同时完成选择和连接查询，这时</a:t>
            </a:r>
            <a:r>
              <a:rPr lang="en-US" altLang="zh-CN" sz="2400" dirty="0">
                <a:solidFill>
                  <a:srgbClr val="FF0000"/>
                </a:solidFill>
                <a:ea typeface="STHeiti Light" charset="-122"/>
              </a:rPr>
              <a:t>WHERE</a:t>
            </a:r>
            <a:r>
              <a:rPr lang="zh-CN" altLang="en-US" sz="2400" dirty="0">
                <a:solidFill>
                  <a:srgbClr val="FF0000"/>
                </a:solidFill>
                <a:ea typeface="STHeiti Light" charset="-122"/>
              </a:rPr>
              <a:t>子句是由连接谓词和选择谓词组成的复合条件。</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206496585"/>
      </p:ext>
    </p:extLst>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自身连接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自身连接：一个表与其自己进行连接，是一种特殊的连接</a:t>
            </a:r>
          </a:p>
          <a:p>
            <a:pPr>
              <a:lnSpc>
                <a:spcPct val="150000"/>
              </a:lnSpc>
              <a:spcBef>
                <a:spcPts val="0"/>
              </a:spcBef>
              <a:buFont typeface="Wingdings" charset="2"/>
              <a:buChar char="p"/>
            </a:pPr>
            <a:r>
              <a:rPr lang="zh-CN" altLang="en-US" sz="2400" dirty="0">
                <a:ea typeface="STHeiti Light" charset="-122"/>
              </a:rPr>
              <a:t> 需要给表起别名以示区别</a:t>
            </a:r>
          </a:p>
          <a:p>
            <a:pPr>
              <a:lnSpc>
                <a:spcPct val="150000"/>
              </a:lnSpc>
              <a:spcBef>
                <a:spcPts val="0"/>
              </a:spcBef>
              <a:buFont typeface="Wingdings" charset="2"/>
              <a:buChar char="p"/>
            </a:pPr>
            <a:r>
              <a:rPr lang="zh-CN" altLang="en-US" sz="2400" dirty="0">
                <a:ea typeface="STHeiti Light" charset="-122"/>
              </a:rPr>
              <a:t> 由于所有属性名都是同名属性，因此必须使用别名前缀</a:t>
            </a:r>
          </a:p>
          <a:p>
            <a:pPr marL="0" indent="0">
              <a:lnSpc>
                <a:spcPct val="150000"/>
              </a:lnSpc>
              <a:spcBef>
                <a:spcPts val="0"/>
              </a:spcBef>
              <a:buNone/>
            </a:pPr>
            <a:r>
              <a:rPr lang="en-US" altLang="zh-CN" sz="2400" dirty="0">
                <a:ea typeface="STHeiti Light" charset="-122"/>
              </a:rPr>
              <a:t>[</a:t>
            </a:r>
            <a:r>
              <a:rPr lang="zh-CN" altLang="en-US" sz="2400" dirty="0">
                <a:ea typeface="STHeiti Light" charset="-122"/>
              </a:rPr>
              <a:t>例</a:t>
            </a:r>
            <a:r>
              <a:rPr lang="en-US" altLang="zh-CN" sz="2400" dirty="0">
                <a:ea typeface="STHeiti Light" charset="-122"/>
              </a:rPr>
              <a:t>3.52]</a:t>
            </a:r>
            <a:r>
              <a:rPr lang="zh-CN" altLang="en-US" sz="2400" dirty="0">
                <a:ea typeface="STHeiti Light" charset="-122"/>
              </a:rPr>
              <a:t> 查询每一门课的直接先修课的名称</a:t>
            </a:r>
            <a:endParaRPr lang="en-US" altLang="zh-CN" sz="2400" dirty="0">
              <a:ea typeface="STHeiti Light" charset="-122"/>
            </a:endParaRP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SELECT </a:t>
            </a:r>
            <a:r>
              <a:rPr lang="en-US" altLang="zh-CN" sz="2400" dirty="0" err="1">
                <a:ea typeface="STHeiti Light" charset="-122"/>
              </a:rPr>
              <a:t>FIRST.Cname</a:t>
            </a:r>
            <a:r>
              <a:rPr lang="en-US" altLang="zh-CN" sz="2400" dirty="0">
                <a:ea typeface="STHeiti Light" charset="-122"/>
              </a:rPr>
              <a:t> ,</a:t>
            </a:r>
            <a:r>
              <a:rPr lang="zh-CN" altLang="en-US" sz="2400" dirty="0">
                <a:ea typeface="STHeiti Light" charset="-122"/>
              </a:rPr>
              <a:t> </a:t>
            </a:r>
            <a:r>
              <a:rPr lang="en-US" altLang="zh-CN" sz="2400" dirty="0" err="1">
                <a:ea typeface="STHeiti Light" charset="-122"/>
              </a:rPr>
              <a:t>SECOND.Cname</a:t>
            </a:r>
            <a:r>
              <a:rPr lang="en-US" altLang="zh-CN" sz="2400" dirty="0">
                <a:ea typeface="STHeiti Light" charset="-122"/>
              </a:rPr>
              <a:t>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FROM Course FIRST, Course SECOND </a:t>
            </a:r>
          </a:p>
          <a:p>
            <a:pPr marL="0" indent="0">
              <a:lnSpc>
                <a:spcPct val="150000"/>
              </a:lnSpc>
              <a:spcBef>
                <a:spcPts val="0"/>
              </a:spcBef>
              <a:buNone/>
            </a:pPr>
            <a:r>
              <a:rPr lang="zh-CN" altLang="en-US" sz="2400" dirty="0">
                <a:ea typeface="STHeiti Light" charset="-122"/>
              </a:rPr>
              <a:t>               </a:t>
            </a:r>
            <a:r>
              <a:rPr lang="en-US" altLang="zh-CN" sz="2400" dirty="0">
                <a:ea typeface="STHeiti Light" charset="-122"/>
              </a:rPr>
              <a:t>WHERE </a:t>
            </a:r>
            <a:r>
              <a:rPr lang="en-US" altLang="zh-CN" sz="2400" dirty="0" err="1">
                <a:ea typeface="STHeiti Light" charset="-122"/>
              </a:rPr>
              <a:t>FIRST.Cpno</a:t>
            </a:r>
            <a:r>
              <a:rPr lang="en-US" altLang="zh-CN" sz="2400" dirty="0">
                <a:ea typeface="STHeiti Light" charset="-122"/>
              </a:rPr>
              <a:t> = </a:t>
            </a:r>
            <a:r>
              <a:rPr lang="en-US" altLang="zh-CN" sz="2400" dirty="0" err="1">
                <a:ea typeface="STHeiti Light" charset="-122"/>
              </a:rPr>
              <a:t>SECOND.Cno</a:t>
            </a:r>
            <a:r>
              <a:rPr lang="en-US" altLang="zh-CN" sz="2400" dirty="0">
                <a:ea typeface="STHeiti Light" charset="-122"/>
              </a:rPr>
              <a:t>;</a:t>
            </a:r>
            <a:endParaRPr lang="zh-CN" altLang="en-US" sz="2400" dirty="0">
              <a:solidFill>
                <a:srgbClr val="FF0000"/>
              </a:solidFill>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77322269"/>
      </p:ext>
    </p:extLst>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自身连接</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6" name="图片 5"/>
          <p:cNvPicPr>
            <a:picLocks noChangeAspect="1"/>
          </p:cNvPicPr>
          <p:nvPr/>
        </p:nvPicPr>
        <p:blipFill>
          <a:blip r:embed="rId2"/>
          <a:stretch>
            <a:fillRect/>
          </a:stretch>
        </p:blipFill>
        <p:spPr>
          <a:xfrm>
            <a:off x="284208" y="2155685"/>
            <a:ext cx="8514878" cy="3268930"/>
          </a:xfrm>
          <a:prstGeom prst="rect">
            <a:avLst/>
          </a:prstGeom>
        </p:spPr>
      </p:pic>
    </p:spTree>
    <p:extLst>
      <p:ext uri="{BB962C8B-B14F-4D97-AF65-F5344CB8AC3E}">
        <p14:creationId xmlns:p14="http://schemas.microsoft.com/office/powerpoint/2010/main" val="1028616614"/>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en-US" altLang="zh-CN" sz="4000" b="1" dirty="0">
                <a:solidFill>
                  <a:srgbClr val="000000"/>
                </a:solidFill>
                <a:latin typeface="华文细黑" charset="-122"/>
                <a:ea typeface="华文细黑" charset="-122"/>
              </a:rPr>
              <a:t>SQL</a:t>
            </a:r>
            <a:r>
              <a:rPr lang="zh-CN" altLang="en-US" sz="4000" b="1" dirty="0">
                <a:solidFill>
                  <a:srgbClr val="000000"/>
                </a:solidFill>
                <a:latin typeface="华文细黑" charset="-122"/>
                <a:ea typeface="华文细黑" charset="-122"/>
              </a:rPr>
              <a:t>的特点</a:t>
            </a:r>
            <a:endParaRPr lang="zh-CN" altLang="en-US" sz="3600" b="1" dirty="0">
              <a:solidFill>
                <a:srgbClr val="000000"/>
              </a:solidFill>
              <a:latin typeface="华文细黑" charset="-122"/>
              <a:ea typeface="华文细黑" charset="-122"/>
            </a:endParaRP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buFont typeface="Wingdings" panose="05000000000000000000" pitchFamily="2" charset="2"/>
              <a:buChar char="p"/>
            </a:pPr>
            <a:r>
              <a:rPr lang="zh-CN" altLang="en-US" dirty="0">
                <a:ea typeface="STHeiti Light" charset="-122"/>
              </a:rPr>
              <a:t> 以同一种语法结构提供多种使用方式</a:t>
            </a:r>
            <a:endParaRPr lang="en-US" altLang="zh-CN" dirty="0">
              <a:ea typeface="STHeiti Light" charset="-122"/>
            </a:endParaRPr>
          </a:p>
          <a:p>
            <a:pPr lvl="1">
              <a:lnSpc>
                <a:spcPct val="150000"/>
              </a:lnSpc>
              <a:buFont typeface="Wingdings" panose="05000000000000000000" pitchFamily="2" charset="2"/>
              <a:buChar char="p"/>
            </a:pPr>
            <a:r>
              <a:rPr lang="en-US" altLang="zh-CN" dirty="0">
                <a:ea typeface="STHeiti Light" charset="-122"/>
              </a:rPr>
              <a:t> SQL</a:t>
            </a:r>
            <a:r>
              <a:rPr lang="zh-CN" altLang="en-US" dirty="0">
                <a:ea typeface="STHeiti Light" charset="-122"/>
              </a:rPr>
              <a:t>是独立的语言</a:t>
            </a:r>
            <a:endParaRPr lang="en-US" altLang="zh-CN" dirty="0">
              <a:ea typeface="STHeiti Light" charset="-122"/>
            </a:endParaRPr>
          </a:p>
          <a:p>
            <a:pPr marL="457200" lvl="1" indent="0">
              <a:lnSpc>
                <a:spcPct val="150000"/>
              </a:lnSpc>
              <a:buNone/>
            </a:pPr>
            <a:r>
              <a:rPr lang="en-US" altLang="zh-CN" dirty="0">
                <a:ea typeface="STHeiti Light" charset="-122"/>
              </a:rPr>
              <a:t>     </a:t>
            </a:r>
            <a:r>
              <a:rPr lang="zh-CN" altLang="en-US" dirty="0">
                <a:ea typeface="STHeiti Light" charset="-122"/>
              </a:rPr>
              <a:t>能够独立地用于联机交互的使用方式</a:t>
            </a:r>
            <a:endParaRPr lang="en-US" altLang="zh-CN" dirty="0">
              <a:ea typeface="STHeiti Light" charset="-122"/>
            </a:endParaRPr>
          </a:p>
          <a:p>
            <a:pPr lvl="1">
              <a:lnSpc>
                <a:spcPct val="150000"/>
              </a:lnSpc>
              <a:buFont typeface="Wingdings" panose="05000000000000000000" pitchFamily="2" charset="2"/>
              <a:buChar char="p"/>
            </a:pPr>
            <a:r>
              <a:rPr lang="en-US" altLang="zh-CN" dirty="0">
                <a:ea typeface="STHeiti Light" charset="-122"/>
              </a:rPr>
              <a:t> SQL</a:t>
            </a:r>
            <a:r>
              <a:rPr lang="zh-CN" altLang="en-US" dirty="0">
                <a:ea typeface="STHeiti Light" charset="-122"/>
              </a:rPr>
              <a:t>又是嵌入式语言</a:t>
            </a:r>
            <a:br>
              <a:rPr lang="zh-CN" altLang="en-US" dirty="0">
                <a:ea typeface="STHeiti Light" charset="-122"/>
              </a:rPr>
            </a:br>
            <a:r>
              <a:rPr lang="zh-CN" altLang="en-US" dirty="0">
                <a:ea typeface="STHeiti Light" charset="-122"/>
              </a:rPr>
              <a:t>  </a:t>
            </a:r>
            <a:r>
              <a:rPr lang="en-US" altLang="zh-CN" dirty="0">
                <a:ea typeface="STHeiti Light" charset="-122"/>
              </a:rPr>
              <a:t>SQL</a:t>
            </a:r>
            <a:r>
              <a:rPr lang="zh-CN" altLang="en-US" dirty="0">
                <a:ea typeface="STHeiti Light" charset="-122"/>
              </a:rPr>
              <a:t>能够嵌入到高级语言（例如</a:t>
            </a:r>
            <a:r>
              <a:rPr lang="en-US" altLang="zh-CN" dirty="0">
                <a:ea typeface="STHeiti Light" charset="-122"/>
              </a:rPr>
              <a:t>C,</a:t>
            </a:r>
            <a:r>
              <a:rPr lang="zh-CN" altLang="en-US" dirty="0">
                <a:ea typeface="STHeiti Light" charset="-122"/>
              </a:rPr>
              <a:t> </a:t>
            </a:r>
            <a:r>
              <a:rPr lang="en-US" altLang="zh-CN" dirty="0">
                <a:ea typeface="STHeiti Light" charset="-122"/>
              </a:rPr>
              <a:t>C++,</a:t>
            </a:r>
            <a:r>
              <a:rPr lang="zh-CN" altLang="en-US" dirty="0">
                <a:ea typeface="STHeiti Light" charset="-122"/>
              </a:rPr>
              <a:t> </a:t>
            </a:r>
            <a:r>
              <a:rPr lang="en-US" altLang="zh-CN" dirty="0">
                <a:ea typeface="STHeiti Light" charset="-122"/>
              </a:rPr>
              <a:t>Java</a:t>
            </a:r>
            <a:r>
              <a:rPr lang="zh-CN" altLang="en-US" dirty="0">
                <a:ea typeface="STHeiti Light" charset="-122"/>
              </a:rPr>
              <a:t>）程序中，供程序员设计程序时使用</a:t>
            </a:r>
            <a:endParaRPr lang="en-US" altLang="zh-CN" sz="16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73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3.1 SQL</a:t>
            </a:r>
            <a:r>
              <a:rPr lang="zh-CN" altLang="en-US" sz="2400" dirty="0">
                <a:solidFill>
                  <a:schemeClr val="bg1"/>
                </a:solidFill>
              </a:rPr>
              <a:t>概述</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49567191"/>
      </p:ext>
    </p:extLst>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自身连接</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711200" y="2698922"/>
            <a:ext cx="7721600" cy="2819400"/>
          </a:xfrm>
          <a:prstGeom prst="rect">
            <a:avLst/>
          </a:prstGeom>
        </p:spPr>
      </p:pic>
      <p:sp>
        <p:nvSpPr>
          <p:cNvPr id="3" name="矩形 2"/>
          <p:cNvSpPr/>
          <p:nvPr/>
        </p:nvSpPr>
        <p:spPr>
          <a:xfrm>
            <a:off x="711200" y="2059660"/>
            <a:ext cx="4572000" cy="523220"/>
          </a:xfrm>
          <a:prstGeom prst="rect">
            <a:avLst/>
          </a:prstGeom>
        </p:spPr>
        <p:txBody>
          <a:bodyPr>
            <a:spAutoFit/>
          </a:bodyPr>
          <a:lstStyle/>
          <a:p>
            <a:r>
              <a:rPr lang="zh-CN" altLang="en-US" sz="2800" dirty="0">
                <a:latin typeface="ËÎÌå" charset="0"/>
              </a:rPr>
              <a:t>查询结果</a:t>
            </a:r>
            <a:r>
              <a:rPr lang="en-US" altLang="zh-CN" sz="2800" dirty="0">
                <a:latin typeface="ËÎÌå" charset="0"/>
              </a:rPr>
              <a:t>:</a:t>
            </a:r>
            <a:endParaRPr lang="zh-CN" altLang="en-US" sz="2800" dirty="0"/>
          </a:p>
        </p:txBody>
      </p:sp>
    </p:spTree>
    <p:extLst>
      <p:ext uri="{BB962C8B-B14F-4D97-AF65-F5344CB8AC3E}">
        <p14:creationId xmlns:p14="http://schemas.microsoft.com/office/powerpoint/2010/main" val="802438799"/>
      </p:ext>
    </p:extLst>
  </p:cSld>
  <p:clrMapOvr>
    <a:masterClrMapping/>
  </p:clrMapOvr>
  <p:transition>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外连接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sz="2400" dirty="0">
                <a:ea typeface="STHeiti Light" charset="-122"/>
              </a:rPr>
              <a:t> </a:t>
            </a:r>
            <a:r>
              <a:rPr lang="zh-CN" altLang="en-US" dirty="0">
                <a:ea typeface="STHeiti Light" charset="-122"/>
              </a:rPr>
              <a:t>外连接与普通连接的区别</a:t>
            </a:r>
          </a:p>
          <a:p>
            <a:pPr lvl="1">
              <a:lnSpc>
                <a:spcPct val="150000"/>
              </a:lnSpc>
              <a:spcBef>
                <a:spcPts val="0"/>
              </a:spcBef>
              <a:buFont typeface="Wingdings" charset="2"/>
              <a:buChar char="p"/>
            </a:pPr>
            <a:r>
              <a:rPr lang="zh-CN" altLang="en-US" dirty="0">
                <a:ea typeface="STHeiti Light" charset="-122"/>
              </a:rPr>
              <a:t> 普通连接操作只输出满足连接条件的元组</a:t>
            </a:r>
          </a:p>
          <a:p>
            <a:pPr lvl="1">
              <a:lnSpc>
                <a:spcPct val="150000"/>
              </a:lnSpc>
              <a:spcBef>
                <a:spcPts val="0"/>
              </a:spcBef>
              <a:buFont typeface="Wingdings" charset="2"/>
              <a:buChar char="p"/>
            </a:pPr>
            <a:r>
              <a:rPr lang="zh-CN" altLang="en-US" dirty="0">
                <a:ea typeface="STHeiti Light" charset="-122"/>
              </a:rPr>
              <a:t> 外连接操作以指定表为连接主体，将主体表中不满足连接条件的元组一并输出</a:t>
            </a:r>
          </a:p>
          <a:p>
            <a:pPr lvl="1">
              <a:lnSpc>
                <a:spcPct val="150000"/>
              </a:lnSpc>
              <a:spcBef>
                <a:spcPts val="0"/>
              </a:spcBef>
              <a:buFont typeface="Wingdings" charset="2"/>
              <a:buChar char="p"/>
            </a:pPr>
            <a:r>
              <a:rPr lang="zh-CN" altLang="en-US" dirty="0">
                <a:ea typeface="STHeiti Light" charset="-122"/>
              </a:rPr>
              <a:t> 左外连接列出左边关系中所有的元组</a:t>
            </a:r>
          </a:p>
          <a:p>
            <a:pPr lvl="1">
              <a:lnSpc>
                <a:spcPct val="150000"/>
              </a:lnSpc>
              <a:spcBef>
                <a:spcPts val="0"/>
              </a:spcBef>
              <a:buFont typeface="Wingdings" charset="2"/>
              <a:buChar char="p"/>
            </a:pPr>
            <a:r>
              <a:rPr lang="zh-CN" altLang="en-US" dirty="0">
                <a:ea typeface="STHeiti Light" charset="-122"/>
              </a:rPr>
              <a:t> 右外连接列出右边关系中所有的元组</a:t>
            </a:r>
            <a:endParaRPr lang="en-US" altLang="zh-CN" dirty="0">
              <a:ea typeface="STHeiti Light" charset="-122"/>
            </a:endParaRPr>
          </a:p>
          <a:p>
            <a:pPr>
              <a:lnSpc>
                <a:spcPct val="150000"/>
              </a:lnSpc>
              <a:spcBef>
                <a:spcPts val="0"/>
              </a:spcBef>
              <a:buFont typeface="Wingdings" charset="2"/>
              <a:buChar char="p"/>
            </a:pPr>
            <a:endParaRPr lang="en-US" altLang="zh-CN" sz="2400" dirty="0">
              <a:ea typeface="STHeiti Light" charset="-122"/>
            </a:endParaRPr>
          </a:p>
          <a:p>
            <a:pPr>
              <a:lnSpc>
                <a:spcPct val="150000"/>
              </a:lnSpc>
              <a:spcBef>
                <a:spcPts val="0"/>
              </a:spcBef>
              <a:buFont typeface="Wingdings" charset="2"/>
              <a:buChar char="p"/>
            </a:pPr>
            <a:endParaRPr lang="en-US" altLang="zh-CN" sz="2400"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84461366"/>
      </p:ext>
    </p:extLst>
  </p:cSld>
  <p:clrMapOvr>
    <a:masterClrMapping/>
  </p:clrMapOvr>
  <p:transition>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多表连接</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dirty="0">
                <a:ea typeface="STHeiti Light" charset="-122"/>
              </a:rPr>
              <a:t> </a:t>
            </a:r>
            <a:r>
              <a:rPr lang="zh-CN" altLang="de-DE" dirty="0">
                <a:ea typeface="STHeiti Light" charset="-122"/>
              </a:rPr>
              <a:t>多表连接：两个以上的表进行连接</a:t>
            </a:r>
          </a:p>
          <a:p>
            <a:pPr marL="0" indent="0">
              <a:lnSpc>
                <a:spcPct val="100000"/>
              </a:lnSpc>
              <a:spcBef>
                <a:spcPts val="0"/>
              </a:spcBef>
              <a:buNone/>
            </a:pPr>
            <a:r>
              <a:rPr lang="de-DE" altLang="zh-CN" dirty="0">
                <a:ea typeface="STHeiti Light" charset="-122"/>
              </a:rPr>
              <a:t>[</a:t>
            </a:r>
            <a:r>
              <a:rPr lang="zh-CN" altLang="de-DE" dirty="0">
                <a:ea typeface="STHeiti Light" charset="-122"/>
              </a:rPr>
              <a:t>例</a:t>
            </a:r>
            <a:r>
              <a:rPr lang="de-DE" altLang="zh-CN" dirty="0">
                <a:ea typeface="STHeiti Light" charset="-122"/>
              </a:rPr>
              <a:t>3.54]</a:t>
            </a:r>
            <a:r>
              <a:rPr lang="zh-CN" altLang="en-US" dirty="0">
                <a:ea typeface="STHeiti Light" charset="-122"/>
              </a:rPr>
              <a:t> </a:t>
            </a:r>
            <a:r>
              <a:rPr lang="zh-CN" altLang="de-DE" dirty="0">
                <a:ea typeface="STHeiti Light" charset="-122"/>
              </a:rPr>
              <a:t>查询每个学生的学号、姓名、选修的课程名及成绩</a:t>
            </a:r>
            <a:endParaRPr lang="de-DE" altLang="zh-CN" dirty="0">
              <a:ea typeface="STHeiti Light" charset="-122"/>
            </a:endParaRPr>
          </a:p>
          <a:p>
            <a:pPr marL="0" indent="0">
              <a:lnSpc>
                <a:spcPct val="100000"/>
              </a:lnSpc>
              <a:spcBef>
                <a:spcPts val="0"/>
              </a:spcBef>
              <a:buNone/>
            </a:pPr>
            <a:r>
              <a:rPr lang="zh-CN" altLang="en-US" dirty="0">
                <a:ea typeface="STHeiti Light" charset="-122"/>
              </a:rPr>
              <a:t>          </a:t>
            </a:r>
            <a:r>
              <a:rPr lang="de-DE" altLang="zh-CN" dirty="0">
                <a:ea typeface="STHeiti Light" charset="-122"/>
              </a:rPr>
              <a:t>SELECT </a:t>
            </a:r>
            <a:r>
              <a:rPr lang="de-DE" altLang="zh-CN" dirty="0" err="1">
                <a:ea typeface="STHeiti Light" charset="-122"/>
              </a:rPr>
              <a:t>Student.Sno</a:t>
            </a:r>
            <a:r>
              <a:rPr lang="de-DE" altLang="zh-CN" dirty="0">
                <a:ea typeface="STHeiti Light" charset="-122"/>
              </a:rPr>
              <a:t>, </a:t>
            </a:r>
            <a:r>
              <a:rPr lang="de-DE" altLang="zh-CN" dirty="0" err="1">
                <a:ea typeface="STHeiti Light" charset="-122"/>
              </a:rPr>
              <a:t>Sname</a:t>
            </a:r>
            <a:r>
              <a:rPr lang="de-DE" altLang="zh-CN" dirty="0">
                <a:ea typeface="STHeiti Light" charset="-122"/>
              </a:rPr>
              <a:t>, </a:t>
            </a:r>
            <a:r>
              <a:rPr lang="de-DE" altLang="zh-CN" dirty="0" err="1">
                <a:ea typeface="STHeiti Light" charset="-122"/>
              </a:rPr>
              <a:t>Cname</a:t>
            </a:r>
            <a:r>
              <a:rPr lang="de-DE" altLang="zh-CN" dirty="0">
                <a:ea typeface="STHeiti Light" charset="-122"/>
              </a:rPr>
              <a:t>, Grade </a:t>
            </a:r>
          </a:p>
          <a:p>
            <a:pPr marL="0" indent="0">
              <a:lnSpc>
                <a:spcPct val="100000"/>
              </a:lnSpc>
              <a:spcBef>
                <a:spcPts val="0"/>
              </a:spcBef>
              <a:buNone/>
            </a:pPr>
            <a:r>
              <a:rPr lang="zh-CN" altLang="en-US" dirty="0">
                <a:ea typeface="STHeiti Light" charset="-122"/>
              </a:rPr>
              <a:t>          </a:t>
            </a:r>
            <a:r>
              <a:rPr lang="de-DE" altLang="zh-CN" dirty="0">
                <a:ea typeface="STHeiti Light" charset="-122"/>
              </a:rPr>
              <a:t>FROM Student, SC, Course /*</a:t>
            </a:r>
            <a:r>
              <a:rPr lang="zh-CN" altLang="de-DE" dirty="0">
                <a:ea typeface="STHeiti Light" charset="-122"/>
              </a:rPr>
              <a:t>多表连接*</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WHERE </a:t>
            </a:r>
            <a:r>
              <a:rPr lang="de-DE" altLang="zh-CN" dirty="0" err="1">
                <a:ea typeface="STHeiti Light" charset="-122"/>
              </a:rPr>
              <a:t>Student.Sno</a:t>
            </a:r>
            <a:r>
              <a:rPr lang="de-DE" altLang="zh-CN" dirty="0">
                <a:ea typeface="STHeiti Light" charset="-122"/>
              </a:rPr>
              <a:t> = </a:t>
            </a:r>
            <a:r>
              <a:rPr lang="de-DE" altLang="zh-CN" dirty="0" err="1">
                <a:ea typeface="STHeiti Light" charset="-122"/>
              </a:rPr>
              <a:t>SC.Sno</a:t>
            </a:r>
            <a:r>
              <a:rPr lang="de-DE" altLang="zh-CN" dirty="0">
                <a:ea typeface="STHeiti Light" charset="-122"/>
              </a:rPr>
              <a:t> </a:t>
            </a:r>
          </a:p>
          <a:p>
            <a:pPr marL="0" indent="0">
              <a:lnSpc>
                <a:spcPct val="100000"/>
              </a:lnSpc>
              <a:spcBef>
                <a:spcPts val="0"/>
              </a:spcBef>
              <a:buNone/>
            </a:pPr>
            <a:r>
              <a:rPr lang="zh-CN" altLang="en-US" dirty="0">
                <a:ea typeface="STHeiti Light" charset="-122"/>
              </a:rPr>
              <a:t>                   </a:t>
            </a:r>
            <a:r>
              <a:rPr lang="de-DE" altLang="zh-CN" dirty="0">
                <a:ea typeface="STHeiti Light" charset="-122"/>
              </a:rPr>
              <a:t>AND </a:t>
            </a:r>
            <a:r>
              <a:rPr lang="de-DE" altLang="zh-CN" dirty="0" err="1">
                <a:ea typeface="STHeiti Light" charset="-122"/>
              </a:rPr>
              <a:t>SC.Cno</a:t>
            </a:r>
            <a:r>
              <a:rPr lang="de-DE" altLang="zh-CN" dirty="0">
                <a:ea typeface="STHeiti Light" charset="-122"/>
              </a:rPr>
              <a:t> = </a:t>
            </a:r>
            <a:r>
              <a:rPr lang="de-DE" altLang="zh-CN" dirty="0" err="1">
                <a:ea typeface="STHeiti Light" charset="-122"/>
              </a:rPr>
              <a:t>Course.Cno</a:t>
            </a:r>
            <a:r>
              <a:rPr lang="de-DE" altLang="zh-CN" dirty="0">
                <a:ea typeface="STHeiti Light" charset="-122"/>
              </a:rPr>
              <a:t>;</a:t>
            </a: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359978009"/>
      </p:ext>
    </p:extLst>
  </p:cSld>
  <p:clrMapOvr>
    <a:masterClrMapping/>
  </p:clrMapOvr>
  <p:transition>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嵌套查询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00000"/>
              </a:lnSpc>
              <a:spcBef>
                <a:spcPts val="0"/>
              </a:spcBef>
              <a:buFont typeface="Wingdings" charset="2"/>
              <a:buChar char="p"/>
            </a:pPr>
            <a:r>
              <a:rPr lang="zh-CN" altLang="en-US" dirty="0">
                <a:ea typeface="STHeiti Light" charset="-122"/>
              </a:rPr>
              <a:t> 嵌套查询概述一个</a:t>
            </a:r>
            <a:r>
              <a:rPr lang="en-US" altLang="zh-CN" dirty="0">
                <a:ea typeface="STHeiti Light" charset="-122"/>
              </a:rPr>
              <a:t>SELECT-FROM-WHERE</a:t>
            </a:r>
            <a:r>
              <a:rPr lang="zh-CN" altLang="en-US" dirty="0">
                <a:ea typeface="STHeiti Light" charset="-122"/>
              </a:rPr>
              <a:t>语句称为一个</a:t>
            </a:r>
            <a:r>
              <a:rPr lang="zh-CN" altLang="en-US" dirty="0">
                <a:solidFill>
                  <a:srgbClr val="FF0000"/>
                </a:solidFill>
                <a:ea typeface="STHeiti Light" charset="-122"/>
              </a:rPr>
              <a:t>查询块</a:t>
            </a:r>
          </a:p>
          <a:p>
            <a:pPr>
              <a:lnSpc>
                <a:spcPct val="100000"/>
              </a:lnSpc>
              <a:spcBef>
                <a:spcPts val="0"/>
              </a:spcBef>
              <a:buFont typeface="Wingdings" charset="2"/>
              <a:buChar char="p"/>
            </a:pPr>
            <a:r>
              <a:rPr lang="zh-CN" altLang="en-US" dirty="0">
                <a:ea typeface="STHeiti Light" charset="-122"/>
              </a:rPr>
              <a:t> 将一个查询块嵌套在另一个查询块的</a:t>
            </a:r>
            <a:r>
              <a:rPr lang="en-US" altLang="zh-CN" dirty="0">
                <a:ea typeface="STHeiti Light" charset="-122"/>
              </a:rPr>
              <a:t>WHERE</a:t>
            </a:r>
            <a:r>
              <a:rPr lang="zh-CN" altLang="en-US" dirty="0">
                <a:ea typeface="STHeiti Light" charset="-122"/>
              </a:rPr>
              <a:t>子句或</a:t>
            </a:r>
            <a:r>
              <a:rPr lang="en-US" altLang="zh-CN" dirty="0">
                <a:ea typeface="STHeiti Light" charset="-122"/>
              </a:rPr>
              <a:t>HAVING</a:t>
            </a:r>
            <a:r>
              <a:rPr lang="zh-CN" altLang="en-US" dirty="0">
                <a:ea typeface="STHeiti Light" charset="-122"/>
              </a:rPr>
              <a:t>短语的条件中的查询称为</a:t>
            </a:r>
            <a:r>
              <a:rPr lang="zh-CN" altLang="en-US" dirty="0">
                <a:solidFill>
                  <a:srgbClr val="FF0000"/>
                </a:solidFill>
                <a:ea typeface="STHeiti Light" charset="-122"/>
              </a:rPr>
              <a:t>嵌套查询</a:t>
            </a:r>
            <a:endParaRPr lang="en-US" altLang="zh-CN" dirty="0">
              <a:solidFill>
                <a:srgbClr val="FF0000"/>
              </a:solidFill>
              <a:ea typeface="STHeiti Light" charset="-122"/>
            </a:endParaRPr>
          </a:p>
          <a:p>
            <a:pPr>
              <a:lnSpc>
                <a:spcPct val="100000"/>
              </a:lnSpc>
              <a:spcBef>
                <a:spcPts val="0"/>
              </a:spcBef>
              <a:buFont typeface="Wingdings" charset="2"/>
              <a:buChar char="p"/>
            </a:pPr>
            <a:endParaRPr lang="en-US" altLang="zh-CN"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642551" y="3797614"/>
            <a:ext cx="7821827" cy="2265562"/>
          </a:xfrm>
          <a:prstGeom prst="rect">
            <a:avLst/>
          </a:prstGeom>
        </p:spPr>
      </p:pic>
    </p:spTree>
    <p:extLst>
      <p:ext uri="{BB962C8B-B14F-4D97-AF65-F5344CB8AC3E}">
        <p14:creationId xmlns:p14="http://schemas.microsoft.com/office/powerpoint/2010/main" val="991034551"/>
      </p:ext>
    </p:extLst>
  </p:cSld>
  <p:clrMapOvr>
    <a:masterClrMapping/>
  </p:clrMapOvr>
  <p:transition>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嵌套查询的求解方法</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不相关子查询：</a:t>
            </a:r>
            <a:endParaRPr lang="en-US" altLang="zh-CN" dirty="0">
              <a:ea typeface="STHeiti Light" charset="-122"/>
            </a:endParaRPr>
          </a:p>
          <a:p>
            <a:pPr marL="0" indent="0">
              <a:lnSpc>
                <a:spcPct val="150000"/>
              </a:lnSpc>
              <a:spcBef>
                <a:spcPts val="0"/>
              </a:spcBef>
              <a:buNone/>
            </a:pPr>
            <a:r>
              <a:rPr lang="zh-CN" altLang="en-US" dirty="0">
                <a:ea typeface="STHeiti Light" charset="-122"/>
              </a:rPr>
              <a:t>     子查询的查询条件不依赖于父查询</a:t>
            </a:r>
          </a:p>
          <a:p>
            <a:pPr marL="0" indent="0">
              <a:lnSpc>
                <a:spcPct val="150000"/>
              </a:lnSpc>
              <a:spcBef>
                <a:spcPts val="0"/>
              </a:spcBef>
              <a:buNone/>
            </a:pPr>
            <a:r>
              <a:rPr lang="zh-CN" altLang="en-US" dirty="0">
                <a:ea typeface="STHeiti Light" charset="-122"/>
              </a:rPr>
              <a:t>     由里向外逐层处理。即每个子查询在上一级查询处理之前求解，子查询的结果用于建立其父查询的查找条件。</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737517723"/>
      </p:ext>
    </p:extLst>
  </p:cSld>
  <p:clrMapOvr>
    <a:masterClrMapping/>
  </p:clrMapOvr>
  <p:transition>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嵌套查询的求解方法</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不相关子查询：</a:t>
            </a:r>
            <a:endParaRPr lang="en-US" altLang="zh-CN" dirty="0">
              <a:ea typeface="STHeiti Light" charset="-122"/>
            </a:endParaRPr>
          </a:p>
          <a:p>
            <a:pPr marL="0" indent="0">
              <a:lnSpc>
                <a:spcPct val="150000"/>
              </a:lnSpc>
              <a:spcBef>
                <a:spcPts val="0"/>
              </a:spcBef>
              <a:buNone/>
            </a:pPr>
            <a:r>
              <a:rPr lang="zh-CN" altLang="en-US" dirty="0">
                <a:ea typeface="STHeiti Light" charset="-122"/>
              </a:rPr>
              <a:t>     子查询的查询条件不依赖于父查询</a:t>
            </a:r>
          </a:p>
          <a:p>
            <a:pPr marL="0" indent="0">
              <a:lnSpc>
                <a:spcPct val="150000"/>
              </a:lnSpc>
              <a:spcBef>
                <a:spcPts val="0"/>
              </a:spcBef>
              <a:buNone/>
            </a:pPr>
            <a:r>
              <a:rPr lang="zh-CN" altLang="en-US">
                <a:ea typeface="STHeiti Light" charset="-122"/>
              </a:rPr>
              <a:t>     由</a:t>
            </a:r>
            <a:r>
              <a:rPr lang="zh-CN" altLang="en-US" dirty="0">
                <a:ea typeface="STHeiti Light" charset="-122"/>
              </a:rPr>
              <a:t>里向外逐层处理。即每个子查询在上一级查询处理之前求解，子查询的结果用于建立其父查询的查找条件。</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93694067"/>
      </p:ext>
    </p:extLst>
  </p:cSld>
  <p:clrMapOvr>
    <a:masterClrMapping/>
  </p:clrMapOvr>
  <p:transition>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嵌套查询的求解方法</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相关子查询：子查询的查询条件依赖于父查询 </a:t>
            </a:r>
          </a:p>
          <a:p>
            <a:pPr lvl="1">
              <a:lnSpc>
                <a:spcPct val="150000"/>
              </a:lnSpc>
              <a:spcBef>
                <a:spcPts val="0"/>
              </a:spcBef>
              <a:buFont typeface="Wingdings" charset="2"/>
              <a:buChar char="p"/>
            </a:pPr>
            <a:r>
              <a:rPr lang="zh-CN" altLang="en-US" dirty="0">
                <a:ea typeface="STHeiti Light" charset="-122"/>
              </a:rPr>
              <a:t> 首先取外层查询中表的第一个元组，根据它与内层查询相关的属性值处理内层查询，若</a:t>
            </a:r>
            <a:r>
              <a:rPr lang="en-US" altLang="zh-CN" dirty="0">
                <a:ea typeface="STHeiti Light" charset="-122"/>
              </a:rPr>
              <a:t>WHERE</a:t>
            </a:r>
            <a:r>
              <a:rPr lang="zh-CN" altLang="en-US" dirty="0">
                <a:ea typeface="STHeiti Light" charset="-122"/>
              </a:rPr>
              <a:t>子句返回值为真，则取此元组放入结果表</a:t>
            </a:r>
          </a:p>
          <a:p>
            <a:pPr lvl="1">
              <a:lnSpc>
                <a:spcPct val="150000"/>
              </a:lnSpc>
              <a:spcBef>
                <a:spcPts val="0"/>
              </a:spcBef>
              <a:buFont typeface="Wingdings" charset="2"/>
              <a:buChar char="p"/>
            </a:pPr>
            <a:r>
              <a:rPr lang="zh-CN" altLang="en-US" dirty="0">
                <a:ea typeface="STHeiti Light" charset="-122"/>
              </a:rPr>
              <a:t> 然后再取外层表的下一个元组</a:t>
            </a:r>
          </a:p>
          <a:p>
            <a:pPr lvl="1">
              <a:lnSpc>
                <a:spcPct val="150000"/>
              </a:lnSpc>
              <a:spcBef>
                <a:spcPts val="0"/>
              </a:spcBef>
              <a:buFont typeface="Wingdings" charset="2"/>
              <a:buChar char="p"/>
            </a:pPr>
            <a:r>
              <a:rPr lang="zh-CN" altLang="en-US" dirty="0">
                <a:ea typeface="STHeiti Light" charset="-122"/>
              </a:rPr>
              <a:t> 重复这一过程，直至外层表全部检查完为止</a:t>
            </a:r>
          </a:p>
          <a:p>
            <a:pPr>
              <a:lnSpc>
                <a:spcPct val="150000"/>
              </a:lnSpc>
              <a:spcBef>
                <a:spcPts val="0"/>
              </a:spcBef>
              <a:buFont typeface="Wingdings" charset="2"/>
              <a:buChar char="p"/>
            </a:pP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422146546"/>
      </p:ext>
    </p:extLst>
  </p:cSld>
  <p:clrMapOvr>
    <a:masterClrMapping/>
  </p:clrMapOvr>
  <p:transition>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嵌套查询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a:lnSpc>
                <a:spcPct val="150000"/>
              </a:lnSpc>
              <a:spcBef>
                <a:spcPts val="0"/>
              </a:spcBef>
              <a:buFont typeface="Wingdings" charset="2"/>
              <a:buChar char="p"/>
            </a:pPr>
            <a:r>
              <a:rPr lang="zh-CN" altLang="en-US" dirty="0">
                <a:ea typeface="STHeiti Light" charset="-122"/>
              </a:rPr>
              <a:t> 带有</a:t>
            </a:r>
            <a:r>
              <a:rPr lang="en-US" altLang="zh-CN" dirty="0">
                <a:ea typeface="STHeiti Light" charset="-122"/>
              </a:rPr>
              <a:t>IN</a:t>
            </a:r>
            <a:r>
              <a:rPr lang="zh-CN" altLang="en-US" dirty="0">
                <a:ea typeface="STHeiti Light" charset="-122"/>
              </a:rPr>
              <a:t>谓词的子查询</a:t>
            </a:r>
          </a:p>
          <a:p>
            <a:pPr>
              <a:lnSpc>
                <a:spcPct val="150000"/>
              </a:lnSpc>
              <a:spcBef>
                <a:spcPts val="0"/>
              </a:spcBef>
              <a:buFont typeface="Wingdings" charset="2"/>
              <a:buChar char="p"/>
            </a:pPr>
            <a:r>
              <a:rPr lang="zh-CN" altLang="en-US" dirty="0">
                <a:ea typeface="STHeiti Light" charset="-122"/>
              </a:rPr>
              <a:t> 带有比较运算符的子查询</a:t>
            </a:r>
          </a:p>
          <a:p>
            <a:pPr>
              <a:lnSpc>
                <a:spcPct val="150000"/>
              </a:lnSpc>
              <a:spcBef>
                <a:spcPts val="0"/>
              </a:spcBef>
              <a:buFont typeface="Wingdings" charset="2"/>
              <a:buChar char="p"/>
            </a:pPr>
            <a:r>
              <a:rPr lang="zh-CN" altLang="en-US" dirty="0">
                <a:ea typeface="STHeiti Light" charset="-122"/>
              </a:rPr>
              <a:t> 带有</a:t>
            </a:r>
            <a:r>
              <a:rPr lang="en-US" altLang="zh-CN" dirty="0">
                <a:ea typeface="STHeiti Light" charset="-122"/>
              </a:rPr>
              <a:t>ANY</a:t>
            </a:r>
            <a:r>
              <a:rPr lang="zh-CN" altLang="en-US" dirty="0">
                <a:ea typeface="STHeiti Light" charset="-122"/>
              </a:rPr>
              <a:t>（</a:t>
            </a:r>
            <a:r>
              <a:rPr lang="en-US" altLang="zh-CN" dirty="0">
                <a:ea typeface="STHeiti Light" charset="-122"/>
              </a:rPr>
              <a:t>SOME</a:t>
            </a:r>
            <a:r>
              <a:rPr lang="zh-CN" altLang="en-US" dirty="0">
                <a:ea typeface="STHeiti Light" charset="-122"/>
              </a:rPr>
              <a:t>）或</a:t>
            </a:r>
            <a:r>
              <a:rPr lang="en-US" altLang="zh-CN" dirty="0">
                <a:ea typeface="STHeiti Light" charset="-122"/>
              </a:rPr>
              <a:t>ALL</a:t>
            </a:r>
            <a:r>
              <a:rPr lang="zh-CN" altLang="en-US" dirty="0">
                <a:ea typeface="STHeiti Light" charset="-122"/>
              </a:rPr>
              <a:t>谓词的子查询</a:t>
            </a:r>
          </a:p>
          <a:p>
            <a:pPr>
              <a:lnSpc>
                <a:spcPct val="150000"/>
              </a:lnSpc>
              <a:spcBef>
                <a:spcPts val="0"/>
              </a:spcBef>
              <a:buFont typeface="Wingdings" charset="2"/>
              <a:buChar char="p"/>
            </a:pPr>
            <a:r>
              <a:rPr lang="zh-CN" altLang="en-US" dirty="0">
                <a:ea typeface="STHeiti Light" charset="-122"/>
              </a:rPr>
              <a:t> 带有</a:t>
            </a:r>
            <a:r>
              <a:rPr lang="en-US" altLang="zh-CN" dirty="0">
                <a:ea typeface="STHeiti Light" charset="-122"/>
              </a:rPr>
              <a:t>EXISTS</a:t>
            </a:r>
            <a:r>
              <a:rPr lang="zh-CN" altLang="en-US" dirty="0">
                <a:ea typeface="STHeiti Light" charset="-122"/>
              </a:rPr>
              <a:t>谓词的子查询</a:t>
            </a: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1545589791"/>
      </p:ext>
    </p:extLst>
  </p:cSld>
  <p:clrMapOvr>
    <a:masterClrMapping/>
  </p:clrMapOvr>
  <p:transition>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en-US" altLang="zh-CN" dirty="0">
                <a:ea typeface="STHeiti Light" charset="-122"/>
              </a:rPr>
              <a:t>[</a:t>
            </a:r>
            <a:r>
              <a:rPr lang="zh-CN" altLang="en-US" dirty="0">
                <a:ea typeface="STHeiti Light" charset="-122"/>
              </a:rPr>
              <a:t>例 </a:t>
            </a:r>
            <a:r>
              <a:rPr lang="en-US" altLang="zh-CN" dirty="0">
                <a:ea typeface="STHeiti Light" charset="-122"/>
              </a:rPr>
              <a:t>3.55]</a:t>
            </a:r>
            <a:r>
              <a:rPr lang="zh-CN" altLang="en-US" dirty="0">
                <a:ea typeface="STHeiti Light" charset="-122"/>
              </a:rPr>
              <a:t> 查询与“刘晨”在同一个系学习的学生</a:t>
            </a:r>
          </a:p>
          <a:p>
            <a:pPr marL="0" indent="0">
              <a:lnSpc>
                <a:spcPct val="150000"/>
              </a:lnSpc>
              <a:spcBef>
                <a:spcPts val="0"/>
              </a:spcBef>
              <a:buNone/>
            </a:pPr>
            <a:r>
              <a:rPr lang="zh-CN" altLang="en-US" dirty="0">
                <a:ea typeface="STHeiti Light" charset="-122"/>
              </a:rPr>
              <a:t>此查询可以分步来完成：</a:t>
            </a:r>
          </a:p>
          <a:p>
            <a:pPr marL="0" indent="0">
              <a:lnSpc>
                <a:spcPct val="150000"/>
              </a:lnSpc>
              <a:spcBef>
                <a:spcPts val="0"/>
              </a:spcBef>
              <a:buNone/>
            </a:pPr>
            <a:r>
              <a:rPr lang="zh-CN" altLang="en-US" dirty="0">
                <a:ea typeface="STHeiti Light" charset="-122"/>
              </a:rPr>
              <a:t>第一步：确认刘晨所在的系</a:t>
            </a:r>
          </a:p>
          <a:p>
            <a:pPr marL="0" indent="0">
              <a:lnSpc>
                <a:spcPct val="150000"/>
              </a:lnSpc>
              <a:spcBef>
                <a:spcPts val="0"/>
              </a:spcBef>
              <a:buNone/>
            </a:pPr>
            <a:r>
              <a:rPr lang="zh-CN" altLang="en-US" dirty="0">
                <a:ea typeface="STHeiti Light" charset="-122"/>
              </a:rPr>
              <a:t>                 </a:t>
            </a:r>
            <a:r>
              <a:rPr lang="en-US" altLang="zh-CN" dirty="0">
                <a:ea typeface="STHeiti Light" charset="-122"/>
              </a:rPr>
              <a:t>SELECT</a:t>
            </a:r>
            <a:r>
              <a:rPr lang="zh-CN" altLang="en-US" dirty="0">
                <a:ea typeface="STHeiti Light" charset="-122"/>
              </a:rPr>
              <a:t> </a:t>
            </a:r>
            <a:r>
              <a:rPr lang="en-US" altLang="zh-CN" dirty="0" err="1">
                <a:ea typeface="STHeiti Light" charset="-122"/>
              </a:rPr>
              <a:t>Sdept</a:t>
            </a:r>
            <a:r>
              <a:rPr lang="zh-CN" altLang="en-US" dirty="0">
                <a:ea typeface="STHeiti Light" charset="-122"/>
              </a:rPr>
              <a:t> </a:t>
            </a:r>
          </a:p>
          <a:p>
            <a:pPr marL="0" indent="0">
              <a:lnSpc>
                <a:spcPct val="150000"/>
              </a:lnSpc>
              <a:spcBef>
                <a:spcPts val="0"/>
              </a:spcBef>
              <a:buNone/>
            </a:pPr>
            <a:r>
              <a:rPr lang="zh-CN" altLang="en-US" dirty="0">
                <a:ea typeface="STHeiti Light" charset="-122"/>
              </a:rPr>
              <a:t>                 </a:t>
            </a:r>
            <a:r>
              <a:rPr lang="en-US" altLang="zh-CN" dirty="0">
                <a:ea typeface="STHeiti Light" charset="-122"/>
              </a:rPr>
              <a:t>FROM</a:t>
            </a:r>
            <a:r>
              <a:rPr lang="zh-CN" altLang="en-US" dirty="0">
                <a:ea typeface="STHeiti Light" charset="-122"/>
              </a:rPr>
              <a:t> </a:t>
            </a:r>
            <a:r>
              <a:rPr lang="en-US" altLang="zh-CN" dirty="0">
                <a:ea typeface="STHeiti Light" charset="-122"/>
              </a:rPr>
              <a:t>Student</a:t>
            </a:r>
            <a:endParaRPr lang="zh-CN" altLang="en-US" dirty="0">
              <a:ea typeface="STHeiti Light" charset="-122"/>
            </a:endParaRPr>
          </a:p>
          <a:p>
            <a:pPr marL="0" indent="0">
              <a:lnSpc>
                <a:spcPct val="150000"/>
              </a:lnSpc>
              <a:spcBef>
                <a:spcPts val="0"/>
              </a:spcBef>
              <a:buNone/>
            </a:pPr>
            <a:r>
              <a:rPr lang="zh-CN" altLang="en-US" dirty="0">
                <a:ea typeface="STHeiti Light" charset="-122"/>
              </a:rPr>
              <a:t>                 </a:t>
            </a:r>
            <a:r>
              <a:rPr lang="en-US" altLang="zh-CN" dirty="0">
                <a:ea typeface="STHeiti Light" charset="-122"/>
              </a:rPr>
              <a:t>WHERE</a:t>
            </a:r>
            <a:r>
              <a:rPr lang="zh-CN" altLang="en-US" dirty="0">
                <a:ea typeface="STHeiti Light" charset="-122"/>
              </a:rPr>
              <a:t> </a:t>
            </a:r>
            <a:r>
              <a:rPr lang="en-US" altLang="zh-CN" dirty="0" err="1">
                <a:ea typeface="STHeiti Light" charset="-122"/>
              </a:rPr>
              <a:t>Sname</a:t>
            </a:r>
            <a:r>
              <a:rPr lang="en-US" altLang="zh-CN" dirty="0">
                <a:ea typeface="STHeiti Light" charset="-122"/>
              </a:rPr>
              <a:t>=‘</a:t>
            </a:r>
            <a:r>
              <a:rPr lang="zh-CN" altLang="en-US" dirty="0">
                <a:ea typeface="STHeiti Light" charset="-122"/>
              </a:rPr>
              <a:t>刘晨</a:t>
            </a:r>
            <a:r>
              <a:rPr lang="en-US" altLang="zh-CN" dirty="0">
                <a:ea typeface="STHeiti Light" charset="-122"/>
              </a:rPr>
              <a:t>’</a:t>
            </a:r>
            <a:endParaRPr lang="zh-CN" altLang="en-US" dirty="0">
              <a:ea typeface="STHeiti Light" charset="-122"/>
            </a:endParaRPr>
          </a:p>
          <a:p>
            <a:pPr marL="0" indent="0">
              <a:lnSpc>
                <a:spcPct val="150000"/>
              </a:lnSpc>
              <a:spcBef>
                <a:spcPts val="0"/>
              </a:spcBef>
              <a:buNone/>
            </a:pPr>
            <a:r>
              <a:rPr lang="zh-CN" altLang="en-US" dirty="0">
                <a:ea typeface="STHeiti Light" charset="-122"/>
              </a:rPr>
              <a:t>结果为：</a:t>
            </a:r>
            <a:r>
              <a:rPr lang="en-US" altLang="zh-CN" dirty="0">
                <a:ea typeface="STHeiti Light" charset="-122"/>
              </a:rPr>
              <a:t>CS</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spTree>
    <p:extLst>
      <p:ext uri="{BB962C8B-B14F-4D97-AF65-F5344CB8AC3E}">
        <p14:creationId xmlns:p14="http://schemas.microsoft.com/office/powerpoint/2010/main" val="939509589"/>
      </p:ext>
    </p:extLst>
  </p:cSld>
  <p:clrMapOvr>
    <a:masterClrMapping/>
  </p:clrMapOvr>
  <p:transition>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E5664898-AF38-4208-84C9-26B0DA66BBE6}"/>
              </a:ext>
            </a:extLst>
          </p:cNvPr>
          <p:cNvSpPr>
            <a:spLocks noGrp="1" noChangeArrowheads="1"/>
          </p:cNvSpPr>
          <p:nvPr>
            <p:ph type="title"/>
          </p:nvPr>
        </p:nvSpPr>
        <p:spPr>
          <a:xfrm>
            <a:off x="334963" y="557213"/>
            <a:ext cx="7886700" cy="1325563"/>
          </a:xfrm>
        </p:spPr>
        <p:txBody>
          <a:bodyPr/>
          <a:lstStyle/>
          <a:p>
            <a:r>
              <a:rPr lang="zh-CN" altLang="en-US" sz="3600" b="1" dirty="0">
                <a:solidFill>
                  <a:srgbClr val="000000"/>
                </a:solidFill>
                <a:latin typeface="华文细黑" charset="-122"/>
                <a:ea typeface="华文细黑" charset="-122"/>
              </a:rPr>
              <a:t>带有</a:t>
            </a:r>
            <a:r>
              <a:rPr lang="en-US" altLang="zh-CN" sz="3600" b="1" dirty="0">
                <a:solidFill>
                  <a:srgbClr val="000000"/>
                </a:solidFill>
                <a:latin typeface="华文细黑" charset="-122"/>
                <a:ea typeface="华文细黑" charset="-122"/>
              </a:rPr>
              <a:t>IN</a:t>
            </a:r>
            <a:r>
              <a:rPr lang="zh-CN" altLang="en-US" sz="3600" b="1" dirty="0">
                <a:solidFill>
                  <a:srgbClr val="000000"/>
                </a:solidFill>
                <a:latin typeface="华文细黑" charset="-122"/>
                <a:ea typeface="华文细黑" charset="-122"/>
              </a:rPr>
              <a:t>谓词的子查询</a:t>
            </a:r>
          </a:p>
        </p:txBody>
      </p:sp>
      <p:sp>
        <p:nvSpPr>
          <p:cNvPr id="349187" name="Rectangle 3">
            <a:extLst>
              <a:ext uri="{FF2B5EF4-FFF2-40B4-BE49-F238E27FC236}">
                <a16:creationId xmlns:a16="http://schemas.microsoft.com/office/drawing/2014/main" id="{66744871-BE20-469C-9062-9A06C2E5A245}"/>
              </a:ext>
            </a:extLst>
          </p:cNvPr>
          <p:cNvSpPr>
            <a:spLocks noGrp="1" noChangeArrowheads="1"/>
          </p:cNvSpPr>
          <p:nvPr>
            <p:ph type="body" idx="1"/>
          </p:nvPr>
        </p:nvSpPr>
        <p:spPr>
          <a:xfrm>
            <a:off x="334963" y="1882776"/>
            <a:ext cx="7886700" cy="4351338"/>
          </a:xfrm>
        </p:spPr>
        <p:txBody>
          <a:bodyPr/>
          <a:lstStyle/>
          <a:p>
            <a:pPr marL="0" indent="0">
              <a:lnSpc>
                <a:spcPct val="150000"/>
              </a:lnSpc>
              <a:spcBef>
                <a:spcPts val="0"/>
              </a:spcBef>
              <a:buNone/>
            </a:pPr>
            <a:r>
              <a:rPr lang="zh-CN" altLang="en-US" dirty="0">
                <a:ea typeface="STHeiti Light" charset="-122"/>
              </a:rPr>
              <a:t>第二步：查找所有在</a:t>
            </a:r>
            <a:r>
              <a:rPr lang="en-US" altLang="zh-CN" dirty="0">
                <a:ea typeface="STHeiti Light" charset="-122"/>
              </a:rPr>
              <a:t>CS</a:t>
            </a:r>
            <a:r>
              <a:rPr lang="zh-CN" altLang="en-US" dirty="0">
                <a:ea typeface="STHeiti Light" charset="-122"/>
              </a:rPr>
              <a:t>系学习的学生</a:t>
            </a:r>
          </a:p>
          <a:p>
            <a:pPr marL="0" indent="0">
              <a:lnSpc>
                <a:spcPct val="150000"/>
              </a:lnSpc>
              <a:spcBef>
                <a:spcPts val="0"/>
              </a:spcBef>
              <a:buNone/>
            </a:pPr>
            <a:r>
              <a:rPr lang="zh-CN" altLang="en-US" dirty="0">
                <a:ea typeface="STHeiti Light" charset="-122"/>
              </a:rPr>
              <a:t>                </a:t>
            </a:r>
            <a:r>
              <a:rPr lang="en-US" altLang="zh-CN" dirty="0">
                <a:ea typeface="STHeiti Light" charset="-122"/>
              </a:rPr>
              <a:t>SELECT</a:t>
            </a:r>
            <a:r>
              <a:rPr lang="zh-CN" altLang="en-US" dirty="0">
                <a:ea typeface="STHeiti Light" charset="-122"/>
              </a:rPr>
              <a:t> </a:t>
            </a:r>
            <a:r>
              <a:rPr lang="en-US" altLang="zh-CN" dirty="0" err="1">
                <a:ea typeface="STHeiti Light" charset="-122"/>
              </a:rPr>
              <a:t>Sno</a:t>
            </a:r>
            <a:r>
              <a:rPr lang="en-US" altLang="zh-CN" dirty="0">
                <a:ea typeface="STHeiti Light" charset="-122"/>
              </a:rPr>
              <a:t>,</a:t>
            </a:r>
            <a:r>
              <a:rPr lang="zh-CN" altLang="en-US" dirty="0">
                <a:ea typeface="STHeiti Light" charset="-122"/>
              </a:rPr>
              <a:t> </a:t>
            </a:r>
            <a:r>
              <a:rPr lang="en-US" altLang="zh-CN" dirty="0" err="1">
                <a:ea typeface="STHeiti Light" charset="-122"/>
              </a:rPr>
              <a:t>Sname</a:t>
            </a:r>
            <a:r>
              <a:rPr lang="en-US" altLang="zh-CN" dirty="0">
                <a:ea typeface="STHeiti Light" charset="-122"/>
              </a:rPr>
              <a:t>,</a:t>
            </a:r>
            <a:r>
              <a:rPr lang="zh-CN" altLang="en-US" dirty="0">
                <a:ea typeface="STHeiti Light" charset="-122"/>
              </a:rPr>
              <a:t> </a:t>
            </a:r>
            <a:r>
              <a:rPr lang="en-US" altLang="zh-CN" dirty="0" err="1">
                <a:ea typeface="STHeiti Light" charset="-122"/>
              </a:rPr>
              <a:t>Sdept</a:t>
            </a:r>
            <a:endParaRPr lang="zh-CN" altLang="en-US" dirty="0">
              <a:ea typeface="STHeiti Light" charset="-122"/>
            </a:endParaRPr>
          </a:p>
          <a:p>
            <a:pPr marL="0" indent="0">
              <a:lnSpc>
                <a:spcPct val="150000"/>
              </a:lnSpc>
              <a:spcBef>
                <a:spcPts val="0"/>
              </a:spcBef>
              <a:buNone/>
            </a:pPr>
            <a:r>
              <a:rPr lang="zh-CN" altLang="en-US" dirty="0">
                <a:ea typeface="STHeiti Light" charset="-122"/>
              </a:rPr>
              <a:t>                </a:t>
            </a:r>
            <a:r>
              <a:rPr lang="en-US" altLang="zh-CN" dirty="0">
                <a:ea typeface="STHeiti Light" charset="-122"/>
              </a:rPr>
              <a:t>FROM</a:t>
            </a:r>
            <a:r>
              <a:rPr lang="zh-CN" altLang="en-US" dirty="0">
                <a:ea typeface="STHeiti Light" charset="-122"/>
              </a:rPr>
              <a:t> </a:t>
            </a:r>
            <a:r>
              <a:rPr lang="en-US" altLang="zh-CN" dirty="0">
                <a:ea typeface="STHeiti Light" charset="-122"/>
              </a:rPr>
              <a:t>Student</a:t>
            </a:r>
            <a:endParaRPr lang="zh-CN" altLang="en-US" dirty="0">
              <a:ea typeface="STHeiti Light" charset="-122"/>
            </a:endParaRPr>
          </a:p>
          <a:p>
            <a:pPr marL="0" indent="0">
              <a:lnSpc>
                <a:spcPct val="150000"/>
              </a:lnSpc>
              <a:spcBef>
                <a:spcPts val="0"/>
              </a:spcBef>
              <a:buNone/>
            </a:pPr>
            <a:r>
              <a:rPr lang="zh-CN" altLang="en-US" dirty="0">
                <a:ea typeface="STHeiti Light" charset="-122"/>
              </a:rPr>
              <a:t>                </a:t>
            </a:r>
            <a:r>
              <a:rPr lang="en-US" altLang="zh-CN" dirty="0">
                <a:ea typeface="STHeiti Light" charset="-122"/>
              </a:rPr>
              <a:t>Where</a:t>
            </a:r>
            <a:r>
              <a:rPr lang="zh-CN" altLang="en-US" dirty="0">
                <a:ea typeface="STHeiti Light" charset="-122"/>
              </a:rPr>
              <a:t> </a:t>
            </a:r>
            <a:r>
              <a:rPr lang="en-US" altLang="zh-CN" dirty="0" err="1">
                <a:ea typeface="STHeiti Light" charset="-122"/>
              </a:rPr>
              <a:t>Sdept</a:t>
            </a:r>
            <a:r>
              <a:rPr lang="en-US" altLang="zh-CN" dirty="0">
                <a:ea typeface="STHeiti Light" charset="-122"/>
              </a:rPr>
              <a:t>=‘CS’</a:t>
            </a:r>
            <a:endParaRPr lang="zh-CN" altLang="en-US" dirty="0">
              <a:ea typeface="STHeiti Light" charset="-122"/>
            </a:endParaRPr>
          </a:p>
        </p:txBody>
      </p:sp>
      <p:sp>
        <p:nvSpPr>
          <p:cNvPr id="4" name="矩形 3">
            <a:extLst>
              <a:ext uri="{FF2B5EF4-FFF2-40B4-BE49-F238E27FC236}">
                <a16:creationId xmlns:a16="http://schemas.microsoft.com/office/drawing/2014/main" id="{F4A67CA0-B806-4FB8-A710-9095C596122E}"/>
              </a:ext>
            </a:extLst>
          </p:cNvPr>
          <p:cNvSpPr>
            <a:spLocks noChangeArrowheads="1"/>
          </p:cNvSpPr>
          <p:nvPr/>
        </p:nvSpPr>
        <p:spPr bwMode="auto">
          <a:xfrm>
            <a:off x="0" y="0"/>
            <a:ext cx="9144000" cy="557213"/>
          </a:xfrm>
          <a:prstGeom prst="rect">
            <a:avLst/>
          </a:prstGeom>
          <a:solidFill>
            <a:srgbClr val="002060"/>
          </a:solidFill>
          <a:ln>
            <a:noFill/>
          </a:ln>
          <a:effectLst>
            <a:outerShdw blurRad="50800" dist="12700" dir="5400000" algn="t"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HK" altLang="en-US">
              <a:solidFill>
                <a:schemeClr val="bg1">
                  <a:lumMod val="50000"/>
                </a:schemeClr>
              </a:solidFill>
              <a:latin typeface="+mn-lt"/>
              <a:ea typeface="+mn-ea"/>
            </a:endParaRPr>
          </a:p>
        </p:txBody>
      </p:sp>
      <p:sp>
        <p:nvSpPr>
          <p:cNvPr id="5" name="文本框 22">
            <a:extLst>
              <a:ext uri="{FF2B5EF4-FFF2-40B4-BE49-F238E27FC236}">
                <a16:creationId xmlns:a16="http://schemas.microsoft.com/office/drawing/2014/main" id="{75A6255E-2A99-46C4-A02E-5D0FF6CE69B1}"/>
              </a:ext>
            </a:extLst>
          </p:cNvPr>
          <p:cNvSpPr txBox="1">
            <a:spLocks noChangeArrowheads="1"/>
          </p:cNvSpPr>
          <p:nvPr/>
        </p:nvSpPr>
        <p:spPr bwMode="auto">
          <a:xfrm>
            <a:off x="334963" y="49213"/>
            <a:ext cx="12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en-US" altLang="zh-CN" sz="2400" dirty="0">
                <a:solidFill>
                  <a:schemeClr val="bg1"/>
                </a:solidFill>
              </a:rPr>
              <a:t>3.3 </a:t>
            </a:r>
            <a:r>
              <a:rPr lang="zh-CN" altLang="en-US" sz="2400" dirty="0">
                <a:solidFill>
                  <a:schemeClr val="bg1"/>
                </a:solidFill>
              </a:rPr>
              <a:t>查询</a:t>
            </a:r>
          </a:p>
        </p:txBody>
      </p:sp>
      <p:sp>
        <p:nvSpPr>
          <p:cNvPr id="8" name="文本框 22">
            <a:extLst>
              <a:ext uri="{FF2B5EF4-FFF2-40B4-BE49-F238E27FC236}">
                <a16:creationId xmlns:a16="http://schemas.microsoft.com/office/drawing/2014/main" id="{3F7729C9-EC33-4160-865A-0B45D5FC783D}"/>
              </a:ext>
            </a:extLst>
          </p:cNvPr>
          <p:cNvSpPr txBox="1">
            <a:spLocks noChangeArrowheads="1"/>
          </p:cNvSpPr>
          <p:nvPr/>
        </p:nvSpPr>
        <p:spPr bwMode="auto">
          <a:xfrm>
            <a:off x="6281670" y="44598"/>
            <a:ext cx="2420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新細明體" charset="0"/>
              </a:defRPr>
            </a:lvl1pPr>
            <a:lvl2pPr marL="742950" indent="-285750">
              <a:lnSpc>
                <a:spcPct val="90000"/>
              </a:lnSpc>
              <a:spcBef>
                <a:spcPts val="500"/>
              </a:spcBef>
              <a:buFont typeface="Arial" charset="0"/>
              <a:buChar char="•"/>
              <a:defRPr sz="2400">
                <a:solidFill>
                  <a:schemeClr val="tx1"/>
                </a:solidFill>
                <a:latin typeface="Calibri" charset="0"/>
                <a:ea typeface="新細明體" charset="0"/>
              </a:defRPr>
            </a:lvl2pPr>
            <a:lvl3pPr marL="1143000" indent="-228600">
              <a:lnSpc>
                <a:spcPct val="90000"/>
              </a:lnSpc>
              <a:spcBef>
                <a:spcPts val="500"/>
              </a:spcBef>
              <a:buFont typeface="Arial" charset="0"/>
              <a:buChar char="•"/>
              <a:defRPr sz="2000">
                <a:solidFill>
                  <a:schemeClr val="tx1"/>
                </a:solidFill>
                <a:latin typeface="Calibri" charset="0"/>
                <a:ea typeface="新細明體" charset="0"/>
              </a:defRPr>
            </a:lvl3pPr>
            <a:lvl4pPr marL="1600200" indent="-228600">
              <a:lnSpc>
                <a:spcPct val="90000"/>
              </a:lnSpc>
              <a:spcBef>
                <a:spcPts val="500"/>
              </a:spcBef>
              <a:buFont typeface="Arial" charset="0"/>
              <a:buChar char="•"/>
              <a:defRPr>
                <a:solidFill>
                  <a:schemeClr val="tx1"/>
                </a:solidFill>
                <a:latin typeface="Calibri" charset="0"/>
                <a:ea typeface="新細明體" charset="0"/>
              </a:defRPr>
            </a:lvl4pPr>
            <a:lvl5pPr marL="2057400" indent="-228600">
              <a:lnSpc>
                <a:spcPct val="90000"/>
              </a:lnSpc>
              <a:spcBef>
                <a:spcPts val="500"/>
              </a:spcBef>
              <a:buFont typeface="Arial" charset="0"/>
              <a:buChar char="•"/>
              <a:defRPr>
                <a:solidFill>
                  <a:schemeClr val="tx1"/>
                </a:solidFill>
                <a:latin typeface="Calibri" charset="0"/>
                <a:ea typeface="新細明體"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新細明體" charset="0"/>
              </a:defRPr>
            </a:lvl9pPr>
          </a:lstStyle>
          <a:p>
            <a:pPr>
              <a:lnSpc>
                <a:spcPct val="100000"/>
              </a:lnSpc>
              <a:spcBef>
                <a:spcPct val="0"/>
              </a:spcBef>
              <a:buFontTx/>
              <a:buNone/>
            </a:pPr>
            <a:r>
              <a:rPr lang="zh-CN" altLang="en-US" sz="2400" b="1" dirty="0">
                <a:solidFill>
                  <a:schemeClr val="bg1"/>
                </a:solidFill>
                <a:latin typeface="Heiti SC Light" charset="-122"/>
                <a:ea typeface="Heiti SC Light" charset="-122"/>
                <a:cs typeface="Heiti SC Light" charset="-122"/>
              </a:rPr>
              <a:t>第三章 </a:t>
            </a:r>
            <a:r>
              <a:rPr lang="en-US" altLang="zh-CN" sz="2400" b="1" dirty="0">
                <a:solidFill>
                  <a:schemeClr val="bg1"/>
                </a:solidFill>
                <a:latin typeface="Heiti SC Light" charset="-122"/>
                <a:ea typeface="Heiti SC Light" charset="-122"/>
                <a:cs typeface="Heiti SC Light" charset="-122"/>
              </a:rPr>
              <a:t>SQL</a:t>
            </a:r>
            <a:r>
              <a:rPr lang="zh-CN" altLang="en-US" sz="2400" b="1" dirty="0">
                <a:solidFill>
                  <a:schemeClr val="bg1"/>
                </a:solidFill>
                <a:latin typeface="Heiti SC Light" charset="-122"/>
                <a:ea typeface="Heiti SC Light" charset="-122"/>
                <a:cs typeface="Heiti SC Light" charset="-122"/>
              </a:rPr>
              <a:t>语言</a:t>
            </a:r>
          </a:p>
        </p:txBody>
      </p:sp>
      <p:pic>
        <p:nvPicPr>
          <p:cNvPr id="2" name="图片 1"/>
          <p:cNvPicPr>
            <a:picLocks noChangeAspect="1"/>
          </p:cNvPicPr>
          <p:nvPr/>
        </p:nvPicPr>
        <p:blipFill>
          <a:blip r:embed="rId2"/>
          <a:stretch>
            <a:fillRect/>
          </a:stretch>
        </p:blipFill>
        <p:spPr>
          <a:xfrm>
            <a:off x="708048" y="4525095"/>
            <a:ext cx="7736037" cy="1733733"/>
          </a:xfrm>
          <a:prstGeom prst="rect">
            <a:avLst/>
          </a:prstGeom>
        </p:spPr>
      </p:pic>
    </p:spTree>
    <p:extLst>
      <p:ext uri="{BB962C8B-B14F-4D97-AF65-F5344CB8AC3E}">
        <p14:creationId xmlns:p14="http://schemas.microsoft.com/office/powerpoint/2010/main" val="356579531"/>
      </p:ext>
    </p:extLst>
  </p:cSld>
  <p:clrMapOvr>
    <a:masterClrMapping/>
  </p:clrMapOvr>
  <p:transition>
    <p:wipe/>
  </p:transition>
</p:sld>
</file>

<file path=ppt/theme/theme1.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19545</TotalTime>
  <Words>21277</Words>
  <Application>Microsoft Office PowerPoint</Application>
  <PresentationFormat>全屏显示(4:3)</PresentationFormat>
  <Paragraphs>3817</Paragraphs>
  <Slides>357</Slides>
  <Notes>2</Notes>
  <HiddenSlides>0</HiddenSlides>
  <MMClips>0</MMClips>
  <ScaleCrop>false</ScaleCrop>
  <HeadingPairs>
    <vt:vector size="8" baseType="variant">
      <vt:variant>
        <vt:lpstr>已用的字体</vt:lpstr>
      </vt:variant>
      <vt:variant>
        <vt:i4>42</vt:i4>
      </vt:variant>
      <vt:variant>
        <vt:lpstr>主题</vt:lpstr>
      </vt:variant>
      <vt:variant>
        <vt:i4>1</vt:i4>
      </vt:variant>
      <vt:variant>
        <vt:lpstr>嵌入 OLE 服务器</vt:lpstr>
      </vt:variant>
      <vt:variant>
        <vt:i4>1</vt:i4>
      </vt:variant>
      <vt:variant>
        <vt:lpstr>幻灯片标题</vt:lpstr>
      </vt:variant>
      <vt:variant>
        <vt:i4>357</vt:i4>
      </vt:variant>
    </vt:vector>
  </HeadingPairs>
  <TitlesOfParts>
    <vt:vector size="401" baseType="lpstr">
      <vt:lpstr>Arial-BoldItalicMT</vt:lpstr>
      <vt:lpstr>Arial-BoldMT</vt:lpstr>
      <vt:lpstr>BCSUBO+Arial-BoldMT</vt:lpstr>
      <vt:lpstr>BHFNVV+Arial-BoldMT</vt:lpstr>
      <vt:lpstr>CBOIPL+Arial,Bold</vt:lpstr>
      <vt:lpstr>DSSWQB+SimSun</vt:lpstr>
      <vt:lpstr>ËÎÌå</vt:lpstr>
      <vt:lpstr>FGSSAW+SimSun</vt:lpstr>
      <vt:lpstr>Heiti SC Light</vt:lpstr>
      <vt:lpstr>JLCORU+Arial-BoldMT</vt:lpstr>
      <vt:lpstr>KFMROQ+Arial-BoldMT</vt:lpstr>
      <vt:lpstr>LDTVHW+SimSun</vt:lpstr>
      <vt:lpstr>Monotype Sorts</vt:lpstr>
      <vt:lpstr>RHATOI+SimSun</vt:lpstr>
      <vt:lpstr>STHeiti Light</vt:lpstr>
      <vt:lpstr>黑体</vt:lpstr>
      <vt:lpstr>华文细黑</vt:lpstr>
      <vt:lpstr>宋体</vt:lpstr>
      <vt:lpstr>宋体</vt:lpstr>
      <vt:lpstr>宋体g猀...</vt:lpstr>
      <vt:lpstr>宋体g猀....</vt:lpstr>
      <vt:lpstr>宋体g猀...</vt:lpstr>
      <vt:lpstr>宋体g猀鼇...</vt:lpstr>
      <vt:lpstr>宋体g猀崇...</vt:lpstr>
      <vt:lpstr>宋体g猀蔇...</vt:lpstr>
      <vt:lpstr>宋体g猀嬇...</vt:lpstr>
      <vt:lpstr>宋体g猀騇...</vt:lpstr>
      <vt:lpstr>宋体g猀瀇...</vt:lpstr>
      <vt:lpstr>宋体g猀焇...</vt:lpstr>
      <vt:lpstr>宋体g猀匇...</vt:lpstr>
      <vt:lpstr>宋体g猀洇...</vt:lpstr>
      <vt:lpstr>宋体g猀圉...</vt:lpstr>
      <vt:lpstr>宋体g猀指...</vt:lpstr>
      <vt:lpstr>宋体g猀吇...</vt:lpstr>
      <vt:lpstr>宋体g猀縇...</vt:lpstr>
      <vt:lpstr>微软雅黑</vt:lpstr>
      <vt:lpstr>Arial</vt:lpstr>
      <vt:lpstr>Calibri</vt:lpstr>
      <vt:lpstr>Calibri Light</vt:lpstr>
      <vt:lpstr>Cambria Math</vt:lpstr>
      <vt:lpstr>Times New Roman</vt:lpstr>
      <vt:lpstr>Wingdings</vt:lpstr>
      <vt:lpstr>3_Office 主题</vt:lpstr>
      <vt:lpstr>Document</vt:lpstr>
      <vt:lpstr>PowerPoint 演示文稿</vt:lpstr>
      <vt:lpstr>3.1 SQL概述 3.2 数据定义 3.3 查询 3.4 数据更新 3.5 视图 3.6 数据控制 3.7 嵌入式SQL 习题</vt:lpstr>
      <vt:lpstr>SQL (Structured Query Language)</vt:lpstr>
      <vt:lpstr>SQL标准的演进</vt:lpstr>
      <vt:lpstr>SQL的特点</vt:lpstr>
      <vt:lpstr>SQL的特点</vt:lpstr>
      <vt:lpstr>SQL的特点</vt:lpstr>
      <vt:lpstr>SQL的特点</vt:lpstr>
      <vt:lpstr>SQL的特点</vt:lpstr>
      <vt:lpstr>SQL的特点</vt:lpstr>
      <vt:lpstr>SQL的基本概念</vt:lpstr>
      <vt:lpstr>SQL的基本概念</vt:lpstr>
      <vt:lpstr>SQL的基本概念</vt:lpstr>
      <vt:lpstr>学生-课程 数据库</vt:lpstr>
      <vt:lpstr>Student表</vt:lpstr>
      <vt:lpstr>Course表</vt:lpstr>
      <vt:lpstr>SC表</vt:lpstr>
      <vt:lpstr>3.1 SQL概述 3.2 数据定义 3.3 查询 3.4 数据更新 3.5 视图 3.6 数据控制 3.7 嵌入式SQL 习题</vt:lpstr>
      <vt:lpstr>数据定义</vt:lpstr>
      <vt:lpstr>各种数据库“对象”</vt:lpstr>
      <vt:lpstr>数据定义</vt:lpstr>
      <vt:lpstr>数据字典</vt:lpstr>
      <vt:lpstr>模式定义</vt:lpstr>
      <vt:lpstr>模式定义 [续]</vt:lpstr>
      <vt:lpstr>模式定义 [续]</vt:lpstr>
      <vt:lpstr>删除模式</vt:lpstr>
      <vt:lpstr>删除模式</vt:lpstr>
      <vt:lpstr>基本表定义</vt:lpstr>
      <vt:lpstr>学生表Student</vt:lpstr>
      <vt:lpstr>课程表Course</vt:lpstr>
      <vt:lpstr>学生选课表SC</vt:lpstr>
      <vt:lpstr>数据类型</vt:lpstr>
      <vt:lpstr>数据类型</vt:lpstr>
      <vt:lpstr>模式与表</vt:lpstr>
      <vt:lpstr>模式与表</vt:lpstr>
      <vt:lpstr>修改基本表</vt:lpstr>
      <vt:lpstr>修改基本表</vt:lpstr>
      <vt:lpstr>修改基本表</vt:lpstr>
      <vt:lpstr>修改基本表</vt:lpstr>
      <vt:lpstr>删除基本表</vt:lpstr>
      <vt:lpstr>索引的定义</vt:lpstr>
      <vt:lpstr>索引的定义</vt:lpstr>
      <vt:lpstr>建立索引</vt:lpstr>
      <vt:lpstr>建立索引</vt:lpstr>
      <vt:lpstr>修改索引</vt:lpstr>
      <vt:lpstr>删除索引</vt:lpstr>
      <vt:lpstr>3.1 SQL概述 3.2 数据定义 3.3 查询 3.4 数据更新 3.5 视图 3.6 数据控制 3.7 嵌入式SQL 习题</vt:lpstr>
      <vt:lpstr>单表查询</vt:lpstr>
      <vt:lpstr>单表查询</vt:lpstr>
      <vt:lpstr>选择表中的若干列</vt:lpstr>
      <vt:lpstr>选择表中的若干列</vt:lpstr>
      <vt:lpstr>查询经过计算的值</vt:lpstr>
      <vt:lpstr>查询经过计算的值（续）</vt:lpstr>
      <vt:lpstr>选择表中的若干列</vt:lpstr>
      <vt:lpstr>选择表中的若干列</vt:lpstr>
      <vt:lpstr>选择表中的若干列</vt:lpstr>
      <vt:lpstr>查询经过计算的值</vt:lpstr>
      <vt:lpstr>查询经过计算的值（续）</vt:lpstr>
      <vt:lpstr>查询经过计算的值（续）</vt:lpstr>
      <vt:lpstr>选择表中的若干元组</vt:lpstr>
      <vt:lpstr>查询满足条件的元组</vt:lpstr>
      <vt:lpstr>比较大小</vt:lpstr>
      <vt:lpstr>确定范围</vt:lpstr>
      <vt:lpstr>确定集合</vt:lpstr>
      <vt:lpstr>字符匹配</vt:lpstr>
      <vt:lpstr>字符匹配（续）</vt:lpstr>
      <vt:lpstr>字符匹配（续）</vt:lpstr>
      <vt:lpstr>字符匹配（续）</vt:lpstr>
      <vt:lpstr>字符匹配（续）</vt:lpstr>
      <vt:lpstr>涉及空值的查询</vt:lpstr>
      <vt:lpstr>涉及多重条件的查询</vt:lpstr>
      <vt:lpstr>ORDER BY子句</vt:lpstr>
      <vt:lpstr>ORDER BY子句</vt:lpstr>
      <vt:lpstr>聚集函数</vt:lpstr>
      <vt:lpstr>聚集函数</vt:lpstr>
      <vt:lpstr>聚集函数</vt:lpstr>
      <vt:lpstr>GROUP BY子句</vt:lpstr>
      <vt:lpstr>GROUP BY子句</vt:lpstr>
      <vt:lpstr>GROUP BY+Having子句</vt:lpstr>
      <vt:lpstr>连接查询</vt:lpstr>
      <vt:lpstr>等值与非等值连接查询</vt:lpstr>
      <vt:lpstr>等值与非等值连接查询</vt:lpstr>
      <vt:lpstr>等值与非等值连接查询</vt:lpstr>
      <vt:lpstr>连接操作的执行过程</vt:lpstr>
      <vt:lpstr>连接操作的执行过程</vt:lpstr>
      <vt:lpstr>连接操作的执行过程</vt:lpstr>
      <vt:lpstr>等值与非等值连接查询（续）</vt:lpstr>
      <vt:lpstr>自身连接</vt:lpstr>
      <vt:lpstr>自身连接</vt:lpstr>
      <vt:lpstr>自身连接</vt:lpstr>
      <vt:lpstr>外连接</vt:lpstr>
      <vt:lpstr>多表连接</vt:lpstr>
      <vt:lpstr>嵌套查询</vt:lpstr>
      <vt:lpstr>嵌套查询的求解方法</vt:lpstr>
      <vt:lpstr>嵌套查询的求解方法</vt:lpstr>
      <vt:lpstr>嵌套查询的求解方法</vt:lpstr>
      <vt:lpstr>嵌套查询</vt:lpstr>
      <vt:lpstr>带有IN谓词的子查询</vt:lpstr>
      <vt:lpstr>带有IN谓词的子查询</vt:lpstr>
      <vt:lpstr>带有IN谓词的子查询</vt:lpstr>
      <vt:lpstr>带有IN谓词的子查询</vt:lpstr>
      <vt:lpstr>带有IN谓词的子查询</vt:lpstr>
      <vt:lpstr>带有IN谓词的子查询</vt:lpstr>
      <vt:lpstr>带有比较运算符的子查询</vt:lpstr>
      <vt:lpstr>带有比较运算符的子查询</vt:lpstr>
      <vt:lpstr>带有ANY（SOME）或ALL谓词的子查询</vt:lpstr>
      <vt:lpstr>带有ANY（SOME）或ALL谓词的子查询（续）</vt:lpstr>
      <vt:lpstr>带有ANY（SOME）或ALL谓词的子查询（续）</vt:lpstr>
      <vt:lpstr>带有ANY（SOME）或ALL谓词的子查询（续）</vt:lpstr>
      <vt:lpstr>带有ANY（SOME）或ALL谓词的子查询（续）</vt:lpstr>
      <vt:lpstr>带有ANY（SOME）或ALL谓词的子查询（续）</vt:lpstr>
      <vt:lpstr>带有ANY（SOME）或ALL谓词的子查询（续）</vt:lpstr>
      <vt:lpstr>带有ANY（SOME）或ALL谓词的子查询（续）</vt:lpstr>
      <vt:lpstr>带有EXISTS谓词的子查询</vt:lpstr>
      <vt:lpstr>带有EXISTS谓词的子查询</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带有EXISTS谓词的子查询（续）</vt:lpstr>
      <vt:lpstr>集合查询</vt:lpstr>
      <vt:lpstr>集合查询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小结：SELECT语句的一般格式</vt:lpstr>
      <vt:lpstr>1. 目标列表达式的可选格式小结</vt:lpstr>
      <vt:lpstr>2. 聚集函数的一般格式</vt:lpstr>
      <vt:lpstr>3. WHERE子句的条件表达式的可选格式</vt:lpstr>
      <vt:lpstr>WHERE子句的条件表达式的可选格式（续）</vt:lpstr>
      <vt:lpstr>WHERE子句的条件表达式的可选格式（续）</vt:lpstr>
      <vt:lpstr>3.1 SQL概述 3.2 数据定义 3.3 查询 3.4 数据更新 3.5 视图 3.6 数据控制 3.7 嵌入式SQL 习题</vt:lpstr>
      <vt:lpstr>PowerPoint 演示文稿</vt:lpstr>
      <vt:lpstr>插入数据</vt:lpstr>
      <vt:lpstr>1.  插入元组</vt:lpstr>
      <vt:lpstr>插入元组（续）</vt:lpstr>
      <vt:lpstr>插入元组（续）</vt:lpstr>
      <vt:lpstr>插入元组（续）</vt:lpstr>
      <vt:lpstr>插入元组（续）</vt:lpstr>
      <vt:lpstr>插入元组（续）</vt:lpstr>
      <vt:lpstr>2. 插入子查询结果</vt:lpstr>
      <vt:lpstr>插入子查询结果（续）</vt:lpstr>
      <vt:lpstr>插入子查询结果（续）</vt:lpstr>
      <vt:lpstr>PowerPoint 演示文稿</vt:lpstr>
      <vt:lpstr>修改数据</vt:lpstr>
      <vt:lpstr>修改数据（续）</vt:lpstr>
      <vt:lpstr>1. 修改某一个元组的值</vt:lpstr>
      <vt:lpstr>2. 修改多个元组的值</vt:lpstr>
      <vt:lpstr>3. 带子查询的修改语句</vt:lpstr>
      <vt:lpstr>修改数据（续）</vt:lpstr>
      <vt:lpstr>PowerPoint 演示文稿</vt:lpstr>
      <vt:lpstr>删除数据</vt:lpstr>
      <vt:lpstr>删除数据（续）</vt:lpstr>
      <vt:lpstr>1. 删除某一个元组的值</vt:lpstr>
      <vt:lpstr>2. 删除多个元组的值</vt:lpstr>
      <vt:lpstr>3. 带子查询的删除语句</vt:lpstr>
      <vt:lpstr>空值的处理</vt:lpstr>
      <vt:lpstr>1. 空值的产生</vt:lpstr>
      <vt:lpstr>2. 空值的判断</vt:lpstr>
      <vt:lpstr>3. 空值的约束条件</vt:lpstr>
      <vt:lpstr>4. 空值的算术运算、比较运算和逻辑运算</vt:lpstr>
      <vt:lpstr>空值的算术运算、比较运算和逻辑运算（续）</vt:lpstr>
      <vt:lpstr>空值的算术运算、比较运算和逻辑运算（续）</vt:lpstr>
      <vt:lpstr>空值的算术运算、比较运算和逻辑运算（续）</vt:lpstr>
      <vt:lpstr>3.1 SQL概述 3.2 数据定义 3.3 查询 3.4 数据更新 3.5 视图 3.6 数据控制 3.7 嵌入式SQL 习题</vt:lpstr>
      <vt:lpstr>视图的特点</vt:lpstr>
      <vt:lpstr>PowerPoint 演示文稿</vt:lpstr>
      <vt:lpstr>1.  建立视图</vt:lpstr>
      <vt:lpstr>建立视图（续）</vt:lpstr>
      <vt:lpstr>建立视图（续）</vt:lpstr>
      <vt:lpstr>建立视图（续）</vt:lpstr>
      <vt:lpstr>建立视图（续）</vt:lpstr>
      <vt:lpstr>建立视图（续）</vt:lpstr>
      <vt:lpstr>建立视图（续）</vt:lpstr>
      <vt:lpstr>建立视图（续）</vt:lpstr>
      <vt:lpstr>建立视图（续）</vt:lpstr>
      <vt:lpstr>建立视图（续）</vt:lpstr>
      <vt:lpstr>建立视图（续）</vt:lpstr>
      <vt:lpstr>建立视图（续）</vt:lpstr>
      <vt:lpstr>2.  删除视图</vt:lpstr>
      <vt:lpstr>删除视图（续）</vt:lpstr>
      <vt:lpstr>PowerPoint 演示文稿</vt:lpstr>
      <vt:lpstr>3.5.2  查询视图</vt:lpstr>
      <vt:lpstr>查询视图（续）</vt:lpstr>
      <vt:lpstr>查询视图（续）</vt:lpstr>
      <vt:lpstr>查询视图（续）</vt:lpstr>
      <vt:lpstr>查询视图（续）</vt:lpstr>
      <vt:lpstr>查询视图（续）</vt:lpstr>
      <vt:lpstr>查询视图（续）</vt:lpstr>
      <vt:lpstr>PowerPoint 演示文稿</vt:lpstr>
      <vt:lpstr>更新视图（续）</vt:lpstr>
      <vt:lpstr>更新视图（续）</vt:lpstr>
      <vt:lpstr>更新视图（续）</vt:lpstr>
      <vt:lpstr>更新视图（续）</vt:lpstr>
      <vt:lpstr>更新视图（续）</vt:lpstr>
      <vt:lpstr>更新视图（续）</vt:lpstr>
      <vt:lpstr>更新视图（续）</vt:lpstr>
      <vt:lpstr>PowerPoint 演示文稿</vt:lpstr>
      <vt:lpstr>视图的作用</vt:lpstr>
      <vt:lpstr>视图的作用（续）</vt:lpstr>
      <vt:lpstr>视图的作用（续）</vt:lpstr>
      <vt:lpstr>视图的作用（续）</vt:lpstr>
      <vt:lpstr>视图的作用（续）</vt:lpstr>
      <vt:lpstr>视图的作用（续）</vt:lpstr>
      <vt:lpstr>视图的作用（续）</vt:lpstr>
      <vt:lpstr>视图的作用（续）</vt:lpstr>
      <vt:lpstr>3.1 SQL概述 3.2 数据定义 3.3 查询 3.4 数据更新 3.5 视图 3.6 数据控制 3.7 嵌入式SQL 习题</vt:lpstr>
      <vt:lpstr>数据控制概念</vt:lpstr>
      <vt:lpstr>1. 权限授予：GRANT</vt:lpstr>
      <vt:lpstr>1. 权限授予：GRANT</vt:lpstr>
      <vt:lpstr>1. 权限授予：GRANT</vt:lpstr>
      <vt:lpstr>GRANT（续）</vt:lpstr>
      <vt:lpstr>例题</vt:lpstr>
      <vt:lpstr>例题（续）</vt:lpstr>
      <vt:lpstr>例题（续）</vt:lpstr>
      <vt:lpstr>例题（续）</vt:lpstr>
      <vt:lpstr>例题（续）</vt:lpstr>
      <vt:lpstr>传播权限</vt:lpstr>
      <vt:lpstr>GRANT（续）</vt:lpstr>
      <vt:lpstr>2. 权限回收：REVOKE</vt:lpstr>
      <vt:lpstr>2. 权限回收：REVOKE</vt:lpstr>
      <vt:lpstr>2. 权限回收：REVOKE</vt:lpstr>
      <vt:lpstr>例题</vt:lpstr>
      <vt:lpstr>例题（续）</vt:lpstr>
      <vt:lpstr>例题（续）</vt:lpstr>
      <vt:lpstr>REVOKE（续）</vt:lpstr>
      <vt:lpstr>3. 创建数据库模式的权限</vt:lpstr>
      <vt:lpstr>3. 创建数据库模式的权限</vt:lpstr>
      <vt:lpstr>3. 创建数据库模式的权限</vt:lpstr>
      <vt:lpstr>3. 创建数据库模式的权限</vt:lpstr>
      <vt:lpstr>创建数据库模式的权限（续）</vt:lpstr>
      <vt:lpstr>3.1 SQL概述 3.2 数据定义 3.3 查询 3.4 数据更新 3.5 视图 3.6 数据控制 3.7 嵌入式SQL 习题</vt:lpstr>
      <vt:lpstr>三类可编程SQL</vt:lpstr>
      <vt:lpstr>3.7  嵌 入 式 SQL</vt:lpstr>
      <vt:lpstr>3.7  嵌 入 式 SQL</vt:lpstr>
      <vt:lpstr>3.7  嵌 入 式 SQL</vt:lpstr>
      <vt:lpstr>3.7.1 嵌入式SQL的一般形式</vt:lpstr>
      <vt:lpstr>嵌入式SQL的一般形式(续)</vt:lpstr>
      <vt:lpstr>嵌入式SQL的一般形式(续)</vt:lpstr>
      <vt:lpstr>嵌入式SQL的一般形式(续)</vt:lpstr>
      <vt:lpstr>嵌入式SQL的一般形式(续)</vt:lpstr>
      <vt:lpstr>嵌入式SQL的一般形式(续)</vt:lpstr>
      <vt:lpstr>嵌入式SQL的一般形式(续)</vt:lpstr>
      <vt:lpstr>3.7  嵌 入 式 SQL</vt:lpstr>
      <vt:lpstr>3.7.2 嵌入式SQL语句与主语言之间的通信</vt:lpstr>
      <vt:lpstr>嵌入式SQL语句与主语言之间的通信（续）</vt:lpstr>
      <vt:lpstr>1. SQL通信区</vt:lpstr>
      <vt:lpstr>SQL通信区（续）</vt:lpstr>
      <vt:lpstr>SQL通信区（续）</vt:lpstr>
      <vt:lpstr>SQL通信区（续）</vt:lpstr>
      <vt:lpstr>2. 主变量 </vt:lpstr>
      <vt:lpstr>主变量（续） </vt:lpstr>
      <vt:lpstr>主变量（续） </vt:lpstr>
      <vt:lpstr>主变量（续） </vt:lpstr>
      <vt:lpstr>主变量（续） </vt:lpstr>
      <vt:lpstr>主变量（续） </vt:lpstr>
      <vt:lpstr>主变量（续） </vt:lpstr>
      <vt:lpstr>主变量（续） </vt:lpstr>
      <vt:lpstr>3. 游标（cursor）</vt:lpstr>
      <vt:lpstr> 游标（续）</vt:lpstr>
      <vt:lpstr> 游标（续）</vt:lpstr>
      <vt:lpstr>嵌入式SQL语句与主语言之间的通信(续)</vt:lpstr>
      <vt:lpstr>嵌入式SQL语句与主语言之间的通信(续)</vt:lpstr>
      <vt:lpstr>嵌入式SQL语句与主语言之间的通信(续)</vt:lpstr>
      <vt:lpstr>嵌入式SQL语句与主语言之间的通信(续)</vt:lpstr>
      <vt:lpstr>嵌入式SQL语句与主语言之间的通信(续)</vt:lpstr>
      <vt:lpstr>3.7  嵌 入 式 SQL</vt:lpstr>
      <vt:lpstr>3.7.3 不用游标的SQL语句</vt:lpstr>
      <vt:lpstr>一、说明性语句</vt:lpstr>
      <vt:lpstr>二、数据定义语句</vt:lpstr>
      <vt:lpstr>数据定义语句（续）</vt:lpstr>
      <vt:lpstr>三、数据控制语句</vt:lpstr>
      <vt:lpstr>四、查询结果为单记录的SELECT语句</vt:lpstr>
      <vt:lpstr>查询结果为单记录的SELECT语句（续）</vt:lpstr>
      <vt:lpstr>查询结果为单记录的SELECT语句（续）</vt:lpstr>
      <vt:lpstr>查询结果为单记录的SELECT语句（续）</vt:lpstr>
      <vt:lpstr>查询结果为单记录的SELECT语句（续）</vt:lpstr>
      <vt:lpstr>查询结果为单记录的SELECT语句（续）</vt:lpstr>
      <vt:lpstr>查询结果为单记录的SELECT语句（续）</vt:lpstr>
      <vt:lpstr>查询结果为单记录的SELECT语句（续）</vt:lpstr>
      <vt:lpstr>查询结果为单记录的SELECT语句（续）</vt:lpstr>
      <vt:lpstr>五、非CURRENT形式的UPDATE语句</vt:lpstr>
      <vt:lpstr>非CURRENT形式的UPDATE语句（续）</vt:lpstr>
      <vt:lpstr>非CURRENT形式的UPDATE语句（续）</vt:lpstr>
      <vt:lpstr>非CURRENT形式的UPDATE语句（续）</vt:lpstr>
      <vt:lpstr>非CURRENT形式的UPDATE语句（续）</vt:lpstr>
      <vt:lpstr>六、非CURRENT形式的DELETE语句</vt:lpstr>
      <vt:lpstr>非CURRENT形式的DELETE语句（续）</vt:lpstr>
      <vt:lpstr>七、INSERT语句</vt:lpstr>
      <vt:lpstr>INSERT语句（续）</vt:lpstr>
      <vt:lpstr>3.7.4 使用游标的SQL语句</vt:lpstr>
      <vt:lpstr>一、 查询结果为多条记录的SELECT语句</vt:lpstr>
      <vt:lpstr>1. 说明游标</vt:lpstr>
      <vt:lpstr>2. 打开游标</vt:lpstr>
      <vt:lpstr>3. 移动游标指针，然后取当前记录</vt:lpstr>
      <vt:lpstr>移动游标指针，然后取当前记录（续）</vt:lpstr>
      <vt:lpstr>移动游标指针，然后取当前记录（续）</vt:lpstr>
      <vt:lpstr>4. 关闭游标</vt:lpstr>
      <vt:lpstr>例题</vt:lpstr>
      <vt:lpstr>例题（续）</vt:lpstr>
      <vt:lpstr>例题（续）</vt:lpstr>
      <vt:lpstr>例题（续）</vt:lpstr>
      <vt:lpstr>例题（续）</vt:lpstr>
      <vt:lpstr>例题（续）</vt:lpstr>
      <vt:lpstr>例题（续）</vt:lpstr>
      <vt:lpstr>例题（续）</vt:lpstr>
      <vt:lpstr>例题（续）</vt:lpstr>
      <vt:lpstr>例题（续）</vt:lpstr>
      <vt:lpstr>例题（续）</vt:lpstr>
      <vt:lpstr>例题（续）</vt:lpstr>
      <vt:lpstr>二、CURRENT形式的UPDATE语句和DELETE语句</vt:lpstr>
      <vt:lpstr>二、CURRENT形式的UPDATE语句和DELETE语句</vt:lpstr>
      <vt:lpstr>CURRENT形式的UPDATE语句和DELETE语句（续）</vt:lpstr>
      <vt:lpstr>CURRENT形式的UPDATE语句和DELETE语句（续）</vt:lpstr>
      <vt:lpstr>CURRENT形式的UPDATE语句和DELETE语句（续）</vt:lpstr>
      <vt:lpstr>CURRENT形式的UPDATE语句和DELETE语句（续）</vt:lpstr>
      <vt:lpstr>CURRENT形式的UPDATE语句和DELETE语句（续）</vt:lpstr>
      <vt:lpstr>CURRENT形式的UPDATE语句和DELETE语句（续）</vt:lpstr>
      <vt:lpstr>例题</vt:lpstr>
      <vt:lpstr>例题（续）</vt:lpstr>
      <vt:lpstr>例题（续）</vt:lpstr>
      <vt:lpstr>例题（续）</vt:lpstr>
      <vt:lpstr>例题（续）</vt:lpstr>
      <vt:lpstr>例题（续）</vt:lpstr>
      <vt:lpstr>例题（续）</vt:lpstr>
      <vt:lpstr>例题（续）</vt:lpstr>
      <vt:lpstr>例题（续）</vt:lpstr>
      <vt:lpstr>例题（续）</vt:lpstr>
      <vt:lpstr>例题（续）</vt:lpstr>
      <vt:lpstr>例题（续）</vt:lpstr>
      <vt:lpstr>例题（续）</vt:lpstr>
      <vt:lpstr>例题（续）</vt:lpstr>
      <vt:lpstr>例题（续）</vt:lpstr>
      <vt:lpstr>3.7  嵌 入 式 SQL</vt:lpstr>
      <vt:lpstr> 3.7.5 动态SQL简介</vt:lpstr>
      <vt:lpstr>一、静态SQL</vt:lpstr>
      <vt:lpstr>静态SQL（续）</vt:lpstr>
      <vt:lpstr>静态SQL（续）</vt:lpstr>
      <vt:lpstr>二、动态SQL</vt:lpstr>
      <vt:lpstr>动态SQL（续）</vt:lpstr>
      <vt:lpstr>动态SQL（续）</vt:lpstr>
      <vt:lpstr>第3章  关系数据库标准语言SQL</vt:lpstr>
      <vt:lpstr>小结</vt:lpstr>
      <vt:lpstr>小结（续）</vt:lpstr>
      <vt:lpstr>小结（续）</vt:lpstr>
      <vt:lpstr>小结（续）</vt:lpstr>
      <vt:lpstr>小结（续）</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dc:description>第一PPT模板网-WWW.1PPT.COM</dc:description>
  <cp:lastModifiedBy>jingfeizw</cp:lastModifiedBy>
  <cp:revision>2354</cp:revision>
  <dcterms:created xsi:type="dcterms:W3CDTF">2017-03-02T07:41:33Z</dcterms:created>
  <dcterms:modified xsi:type="dcterms:W3CDTF">2019-08-22T08:10:12Z</dcterms:modified>
</cp:coreProperties>
</file>